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1" r:id="rId4"/>
    <p:sldMasterId id="2147483671" r:id="rId5"/>
  </p:sldMasterIdLst>
  <p:notesMasterIdLst>
    <p:notesMasterId r:id="rId25"/>
  </p:notesMasterIdLst>
  <p:handoutMasterIdLst>
    <p:handoutMasterId r:id="rId26"/>
  </p:handoutMasterIdLst>
  <p:sldIdLst>
    <p:sldId id="1349" r:id="rId6"/>
    <p:sldId id="1347" r:id="rId7"/>
    <p:sldId id="1911" r:id="rId8"/>
    <p:sldId id="1964" r:id="rId9"/>
    <p:sldId id="1904" r:id="rId10"/>
    <p:sldId id="1913" r:id="rId11"/>
    <p:sldId id="1912" r:id="rId12"/>
    <p:sldId id="1914" r:id="rId13"/>
    <p:sldId id="1905" r:id="rId14"/>
    <p:sldId id="1906" r:id="rId15"/>
    <p:sldId id="1907" r:id="rId16"/>
    <p:sldId id="1965" r:id="rId17"/>
    <p:sldId id="1908" r:id="rId18"/>
    <p:sldId id="1909" r:id="rId19"/>
    <p:sldId id="1956" r:id="rId20"/>
    <p:sldId id="1958" r:id="rId21"/>
    <p:sldId id="1961" r:id="rId22"/>
    <p:sldId id="1962" r:id="rId23"/>
    <p:sldId id="1963" r:id="rId2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報告機関向け" id="{D02C5A70-F258-4ED8-8E2A-E59219C68190}">
          <p14:sldIdLst>
            <p14:sldId id="1349"/>
            <p14:sldId id="1347"/>
            <p14:sldId id="1911"/>
            <p14:sldId id="1964"/>
            <p14:sldId id="1904"/>
            <p14:sldId id="1913"/>
            <p14:sldId id="1912"/>
            <p14:sldId id="1914"/>
            <p14:sldId id="1905"/>
            <p14:sldId id="1906"/>
            <p14:sldId id="1907"/>
            <p14:sldId id="1965"/>
            <p14:sldId id="1908"/>
            <p14:sldId id="1909"/>
            <p14:sldId id="1956"/>
            <p14:sldId id="1958"/>
            <p14:sldId id="1961"/>
            <p14:sldId id="1962"/>
            <p14:sldId id="1963"/>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F03218-88FC-7975-259B-DA40744AC5D4}" name="PXU 佐藤 紀彦" initials="P佐紀" userId="S::norihiko_sato@mri.co.jp::6feee558-c0d0-40d1-825f-dddb3817c0db" providerId="AD"/>
  <p188:author id="{671D4827-59F6-426E-E967-B1DE5AF9B73D}" name="医政局総務課" initials="医総" userId="医政局総務課" providerId="None"/>
  <p188:author id="{56377EBF-E634-D83C-9B4C-900B33A26CCD}" name="PXU 小山内 淳子" initials="淳小" userId="S::osanaij@mri.co.jp::16aec759-fdb3-4727-ade4-da8266d87f21" providerId="AD"/>
  <p188:author id="{CE0D3BCC-AED6-EF61-0818-532AC749599B}" name="PXU 田中 杜雄" initials="P田杜" userId="S::morio_tanaka@mri.co.jp::d8b75e7d-944c-4a1a-868e-e71405310bc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2F5"/>
    <a:srgbClr val="FF6600"/>
    <a:srgbClr val="FFFFCC"/>
    <a:srgbClr val="F6CECA"/>
    <a:srgbClr val="CCFF99"/>
    <a:srgbClr val="FFFFFF"/>
    <a:srgbClr val="3E5E84"/>
    <a:srgbClr val="876B1B"/>
    <a:srgbClr val="FFCCCC"/>
    <a:srgbClr val="496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108" d="100"/>
          <a:sy n="108" d="100"/>
        </p:scale>
        <p:origin x="1032" y="108"/>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F33B294-5763-45E0-B50B-C38D6A91D7C9}" type="datetimeFigureOut">
              <a:rPr kumimoji="1" lang="ja-JP" altLang="en-US" smtClean="0"/>
              <a:t>2023/10/25</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D70B45B-3F1D-4CC5-B575-B77D18B3E339}" type="slidenum">
              <a:rPr kumimoji="1" lang="ja-JP" altLang="en-US" smtClean="0"/>
              <a:t>‹#›</a:t>
            </a:fld>
            <a:endParaRPr kumimoji="1" lang="ja-JP" altLang="en-US"/>
          </a:p>
        </p:txBody>
      </p:sp>
    </p:spTree>
    <p:extLst>
      <p:ext uri="{BB962C8B-B14F-4D97-AF65-F5344CB8AC3E}">
        <p14:creationId xmlns:p14="http://schemas.microsoft.com/office/powerpoint/2010/main" val="2987887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8264065F-FDD5-4DCB-A51B-A6577FEAB4A5}" type="datetimeFigureOut">
              <a:rPr kumimoji="1" lang="ja-JP" altLang="en-US" smtClean="0"/>
              <a:t>2023/10/25</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58AA166-3CA9-48A2-9CAD-D36BCE45C6A1}" type="slidenum">
              <a:rPr kumimoji="1" lang="ja-JP" altLang="en-US" smtClean="0"/>
              <a:t>‹#›</a:t>
            </a:fld>
            <a:endParaRPr kumimoji="1" lang="ja-JP" altLang="en-US"/>
          </a:p>
        </p:txBody>
      </p:sp>
    </p:spTree>
    <p:extLst>
      <p:ext uri="{BB962C8B-B14F-4D97-AF65-F5344CB8AC3E}">
        <p14:creationId xmlns:p14="http://schemas.microsoft.com/office/powerpoint/2010/main" val="23831303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7467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11</a:t>
            </a:fld>
            <a:endParaRPr lang="ja-JP" altLang="en-US"/>
          </a:p>
        </p:txBody>
      </p:sp>
    </p:spTree>
    <p:extLst>
      <p:ext uri="{BB962C8B-B14F-4D97-AF65-F5344CB8AC3E}">
        <p14:creationId xmlns:p14="http://schemas.microsoft.com/office/powerpoint/2010/main" val="1912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12</a:t>
            </a:fld>
            <a:endParaRPr lang="ja-JP" altLang="en-US"/>
          </a:p>
        </p:txBody>
      </p:sp>
    </p:spTree>
    <p:extLst>
      <p:ext uri="{BB962C8B-B14F-4D97-AF65-F5344CB8AC3E}">
        <p14:creationId xmlns:p14="http://schemas.microsoft.com/office/powerpoint/2010/main" val="35187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13</a:t>
            </a:fld>
            <a:endParaRPr lang="ja-JP" altLang="en-US"/>
          </a:p>
        </p:txBody>
      </p:sp>
    </p:spTree>
    <p:extLst>
      <p:ext uri="{BB962C8B-B14F-4D97-AF65-F5344CB8AC3E}">
        <p14:creationId xmlns:p14="http://schemas.microsoft.com/office/powerpoint/2010/main" val="219548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168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15</a:t>
            </a:fld>
            <a:endParaRPr lang="ja-JP" altLang="en-US"/>
          </a:p>
        </p:txBody>
      </p:sp>
    </p:spTree>
    <p:extLst>
      <p:ext uri="{BB962C8B-B14F-4D97-AF65-F5344CB8AC3E}">
        <p14:creationId xmlns:p14="http://schemas.microsoft.com/office/powerpoint/2010/main" val="62042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16</a:t>
            </a:fld>
            <a:endParaRPr lang="ja-JP" altLang="en-US"/>
          </a:p>
        </p:txBody>
      </p:sp>
    </p:spTree>
    <p:extLst>
      <p:ext uri="{BB962C8B-B14F-4D97-AF65-F5344CB8AC3E}">
        <p14:creationId xmlns:p14="http://schemas.microsoft.com/office/powerpoint/2010/main" val="2736626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17</a:t>
            </a:fld>
            <a:endParaRPr lang="ja-JP" altLang="en-US"/>
          </a:p>
        </p:txBody>
      </p:sp>
    </p:spTree>
    <p:extLst>
      <p:ext uri="{BB962C8B-B14F-4D97-AF65-F5344CB8AC3E}">
        <p14:creationId xmlns:p14="http://schemas.microsoft.com/office/powerpoint/2010/main" val="475150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18</a:t>
            </a:fld>
            <a:endParaRPr lang="ja-JP" altLang="en-US"/>
          </a:p>
        </p:txBody>
      </p:sp>
    </p:spTree>
    <p:extLst>
      <p:ext uri="{BB962C8B-B14F-4D97-AF65-F5344CB8AC3E}">
        <p14:creationId xmlns:p14="http://schemas.microsoft.com/office/powerpoint/2010/main" val="17423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AA166-3CA9-48A2-9CAD-D36BCE45C6A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815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4</a:t>
            </a:fld>
            <a:endParaRPr lang="ja-JP" altLang="en-US"/>
          </a:p>
        </p:txBody>
      </p:sp>
    </p:spTree>
    <p:extLst>
      <p:ext uri="{BB962C8B-B14F-4D97-AF65-F5344CB8AC3E}">
        <p14:creationId xmlns:p14="http://schemas.microsoft.com/office/powerpoint/2010/main" val="178635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5</a:t>
            </a:fld>
            <a:endParaRPr lang="ja-JP" altLang="en-US"/>
          </a:p>
        </p:txBody>
      </p:sp>
    </p:spTree>
    <p:extLst>
      <p:ext uri="{BB962C8B-B14F-4D97-AF65-F5344CB8AC3E}">
        <p14:creationId xmlns:p14="http://schemas.microsoft.com/office/powerpoint/2010/main" val="169102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6762" cy="4049712"/>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1843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7</a:t>
            </a:fld>
            <a:endParaRPr lang="ja-JP" altLang="en-US"/>
          </a:p>
        </p:txBody>
      </p:sp>
    </p:spTree>
    <p:extLst>
      <p:ext uri="{BB962C8B-B14F-4D97-AF65-F5344CB8AC3E}">
        <p14:creationId xmlns:p14="http://schemas.microsoft.com/office/powerpoint/2010/main" val="104165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8</a:t>
            </a:fld>
            <a:endParaRPr lang="ja-JP" altLang="en-US"/>
          </a:p>
        </p:txBody>
      </p:sp>
    </p:spTree>
    <p:extLst>
      <p:ext uri="{BB962C8B-B14F-4D97-AF65-F5344CB8AC3E}">
        <p14:creationId xmlns:p14="http://schemas.microsoft.com/office/powerpoint/2010/main" val="1229514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9</a:t>
            </a:fld>
            <a:endParaRPr lang="ja-JP" altLang="en-US"/>
          </a:p>
        </p:txBody>
      </p:sp>
    </p:spTree>
    <p:extLst>
      <p:ext uri="{BB962C8B-B14F-4D97-AF65-F5344CB8AC3E}">
        <p14:creationId xmlns:p14="http://schemas.microsoft.com/office/powerpoint/2010/main" val="221381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a16="http://schemas.microsoft.com/office/drawing/2014/main" id="{0AD20ABE-6FAB-4672-B17C-DEC9514BED14}"/>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A2D57A22-752C-44E1-8789-63F59439EA00}"/>
              </a:ext>
            </a:extLst>
          </p:cNvPr>
          <p:cNvSpPr>
            <a:spLocks noGrp="1"/>
          </p:cNvSpPr>
          <p:nvPr>
            <p:ph type="body" idx="1"/>
          </p:nvPr>
        </p:nvSpPr>
        <p:spPr/>
        <p:txBody>
          <a:bodyPr/>
          <a:lstStyle/>
          <a:p>
            <a:endParaRPr kumimoji="1" lang="ja-JP" altLang="en-US" sz="1600"/>
          </a:p>
        </p:txBody>
      </p:sp>
      <p:sp>
        <p:nvSpPr>
          <p:cNvPr id="6" name="スライド番号プレースホルダー 3">
            <a:extLst>
              <a:ext uri="{FF2B5EF4-FFF2-40B4-BE49-F238E27FC236}">
                <a16:creationId xmlns:a16="http://schemas.microsoft.com/office/drawing/2014/main" id="{1BC7AEFC-3572-43A0-939C-1FD742E64A50}"/>
              </a:ext>
            </a:extLst>
          </p:cNvPr>
          <p:cNvSpPr>
            <a:spLocks noGrp="1"/>
          </p:cNvSpPr>
          <p:nvPr>
            <p:ph type="sldNum" sz="quarter" idx="5"/>
          </p:nvPr>
        </p:nvSpPr>
        <p:spPr>
          <a:xfrm>
            <a:off x="3815374" y="9371285"/>
            <a:ext cx="2918831" cy="493316"/>
          </a:xfrm>
        </p:spPr>
        <p:txBody>
          <a:bodyPr/>
          <a:lstStyle/>
          <a:p>
            <a:fld id="{758AA166-3CA9-48A2-9CAD-D36BCE45C6A1}" type="slidenum">
              <a:rPr lang="ja-JP" altLang="en-US" smtClean="0"/>
              <a:pPr/>
              <a:t>10</a:t>
            </a:fld>
            <a:endParaRPr lang="ja-JP" altLang="en-US"/>
          </a:p>
        </p:txBody>
      </p:sp>
    </p:spTree>
    <p:extLst>
      <p:ext uri="{BB962C8B-B14F-4D97-AF65-F5344CB8AC3E}">
        <p14:creationId xmlns:p14="http://schemas.microsoft.com/office/powerpoint/2010/main" val="186589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410404" y="2720982"/>
            <a:ext cx="9072000" cy="647700"/>
          </a:xfrm>
          <a:noFill/>
          <a:effectLst/>
        </p:spPr>
        <p:txBody>
          <a:bodyPr anchor="b">
            <a:normAutofit/>
          </a:bodyPr>
          <a:lstStyle>
            <a:lvl1pPr>
              <a:defRPr sz="2585"/>
            </a:lvl1pPr>
          </a:lstStyle>
          <a:p>
            <a:r>
              <a:rPr kumimoji="1" lang="ja-JP" altLang="en-US"/>
              <a:t>マスター タイトルの書式設定</a:t>
            </a:r>
          </a:p>
        </p:txBody>
      </p:sp>
      <p:sp>
        <p:nvSpPr>
          <p:cNvPr id="4" name="フッター プレースホルダー 3">
            <a:extLst>
              <a:ext uri="{FF2B5EF4-FFF2-40B4-BE49-F238E27FC236}">
                <a16:creationId xmlns:a16="http://schemas.microsoft.com/office/drawing/2014/main" id="{3661E11F-AAFD-48D9-A692-9FE4C8DDDA58}"/>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B367FD86-F1DF-4864-A4B2-12D96C78413C}"/>
              </a:ext>
            </a:extLst>
          </p:cNvPr>
          <p:cNvSpPr>
            <a:spLocks noGrp="1"/>
          </p:cNvSpPr>
          <p:nvPr>
            <p:ph type="sldNum" sz="quarter" idx="11"/>
          </p:nvPr>
        </p:nvSpPr>
        <p:spPr>
          <a:xfrm>
            <a:off x="7677150" y="6509124"/>
            <a:ext cx="2228850" cy="365125"/>
          </a:xfrm>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2499317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 descr="Japanese_blue_5"/>
          <p:cNvPicPr>
            <a:picLocks noChangeAspect="1" noChangeArrowheads="1"/>
          </p:cNvPicPr>
          <p:nvPr/>
        </p:nvPicPr>
        <p:blipFill>
          <a:blip r:embed="rId2" cstate="print"/>
          <a:srcRect/>
          <a:stretch>
            <a:fillRect/>
          </a:stretch>
        </p:blipFill>
        <p:spPr bwMode="auto">
          <a:xfrm>
            <a:off x="870215" y="4695825"/>
            <a:ext cx="1991519" cy="196850"/>
          </a:xfrm>
          <a:prstGeom prst="rect">
            <a:avLst/>
          </a:prstGeom>
          <a:noFill/>
          <a:ln w="9525">
            <a:noFill/>
            <a:miter lim="800000"/>
            <a:headEnd/>
            <a:tailEnd/>
          </a:ln>
        </p:spPr>
      </p:pic>
      <p:pic>
        <p:nvPicPr>
          <p:cNvPr id="5" name="Picture 3" descr="ヨコカラー表紙用"/>
          <p:cNvPicPr>
            <a:picLocks noChangeAspect="1" noChangeArrowheads="1"/>
          </p:cNvPicPr>
          <p:nvPr/>
        </p:nvPicPr>
        <p:blipFill>
          <a:blip r:embed="rId3"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p>
        </p:txBody>
      </p:sp>
      <p:sp>
        <p:nvSpPr>
          <p:cNvPr id="8" name="Line 9"/>
          <p:cNvSpPr>
            <a:spLocks noChangeShapeType="1"/>
          </p:cNvSpPr>
          <p:nvPr/>
        </p:nvSpPr>
        <p:spPr bwMode="auto">
          <a:xfrm>
            <a:off x="828940" y="4941889"/>
            <a:ext cx="4536810" cy="1587"/>
          </a:xfrm>
          <a:prstGeom prst="line">
            <a:avLst/>
          </a:prstGeom>
          <a:noFill/>
          <a:ln w="12700">
            <a:solidFill>
              <a:schemeClr val="bg2"/>
            </a:solidFill>
            <a:round/>
            <a:headEnd/>
            <a:tailEnd/>
          </a:ln>
          <a:effectLst/>
        </p:spPr>
        <p:txBody>
          <a:bodyPr lIns="0" tIns="0" rIns="0" bIns="0" anchor="ctr"/>
          <a:lstStyle/>
          <a:p>
            <a:pPr>
              <a:defRPr/>
            </a:pPr>
            <a:endParaRPr lang="ja-JP" altLang="en-US" sz="1800"/>
          </a:p>
        </p:txBody>
      </p:sp>
      <p:sp>
        <p:nvSpPr>
          <p:cNvPr id="497669" name="Rectangle 5"/>
          <p:cNvSpPr>
            <a:spLocks noGrp="1" noChangeArrowheads="1"/>
          </p:cNvSpPr>
          <p:nvPr>
            <p:ph type="ctrTitle"/>
          </p:nvPr>
        </p:nvSpPr>
        <p:spPr>
          <a:xfrm>
            <a:off x="416190" y="2781300"/>
            <a:ext cx="9051264" cy="647700"/>
          </a:xfrm>
          <a:solidFill>
            <a:schemeClr val="bg1"/>
          </a:solidFill>
          <a:effectLst>
            <a:outerShdw dist="25400" dir="5400000" algn="ctr" rotWithShape="0">
              <a:schemeClr val="bg2"/>
            </a:outerShdw>
          </a:effectLst>
        </p:spPr>
        <p:txBody>
          <a:bodyPr lIns="0" bIns="0" anchor="t"/>
          <a:lstStyle>
            <a:lvl1pPr>
              <a:defRPr kumimoji="0" sz="2800" b="0"/>
            </a:lvl1pPr>
          </a:lstStyle>
          <a:p>
            <a:endParaRPr lang="en-US"/>
          </a:p>
        </p:txBody>
      </p:sp>
      <p:sp>
        <p:nvSpPr>
          <p:cNvPr id="497670" name="Rectangle 6"/>
          <p:cNvSpPr>
            <a:spLocks noGrp="1" noChangeArrowheads="1"/>
          </p:cNvSpPr>
          <p:nvPr>
            <p:ph type="subTitle" idx="1"/>
          </p:nvPr>
        </p:nvSpPr>
        <p:spPr>
          <a:xfrm>
            <a:off x="416190" y="3495675"/>
            <a:ext cx="9058143" cy="276999"/>
          </a:xfrm>
        </p:spPr>
        <p:txBody>
          <a:bodyPr/>
          <a:lstStyle>
            <a:lvl1pPr>
              <a:tabLst>
                <a:tab pos="8972550" algn="r"/>
              </a:tabLst>
              <a:defRPr sz="1800" b="1"/>
            </a:lvl1pPr>
          </a:lstStyle>
          <a:p>
            <a:r>
              <a:rPr lang="ja-JP" altLang="en-US"/>
              <a:t>マスター サブタイトルの書式設定</a:t>
            </a:r>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366602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966639"/>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135704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16190" y="1556945"/>
            <a:ext cx="9051264" cy="1527175"/>
          </a:xfrm>
        </p:spPr>
        <p:txBody>
          <a:bodyPr/>
          <a:lstStyle>
            <a:lvl1pPr>
              <a:buNone/>
              <a:defRPr/>
            </a:lvl1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8"/>
          <p:cNvSpPr>
            <a:spLocks noGrp="1" noChangeArrowheads="1"/>
          </p:cNvSpPr>
          <p:nvPr>
            <p:ph type="ftr" sz="quarter" idx="10"/>
          </p:nvPr>
        </p:nvSpPr>
        <p:spPr>
          <a:ln/>
        </p:spPr>
        <p:txBody>
          <a:bodyPr/>
          <a:lstStyle>
            <a:lvl1pPr>
              <a:defRPr>
                <a:solidFill>
                  <a:schemeClr val="bg1">
                    <a:lumMod val="50000"/>
                  </a:schemeClr>
                </a:solidFill>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1859981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UI" panose="020B0604030504040204" pitchFamily="50" charset="-128"/>
                <a:ea typeface="Meiryo UI" panose="020B0604030504040204" pitchFamily="50" charset="-128"/>
              </a:defRPr>
            </a:lvl1pPr>
          </a:lstStyle>
          <a:p>
            <a:r>
              <a:rPr lang="ja-JP" altLang="en-US"/>
              <a:t>マスタ タイトルの書式設定</a:t>
            </a:r>
          </a:p>
        </p:txBody>
      </p:sp>
      <p:sp>
        <p:nvSpPr>
          <p:cNvPr id="3" name="Rectangle 8"/>
          <p:cNvSpPr>
            <a:spLocks noGrp="1" noChangeArrowheads="1"/>
          </p:cNvSpPr>
          <p:nvPr>
            <p:ph type="ftr" sz="quarter" idx="10"/>
          </p:nvPr>
        </p:nvSpPr>
        <p:spPr>
          <a:ln/>
        </p:spPr>
        <p:txBody>
          <a:bodyPr/>
          <a:lstStyle>
            <a:lvl1pPr>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346460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16190" y="333376"/>
            <a:ext cx="9051264" cy="487363"/>
          </a:xfrm>
        </p:spPr>
        <p:txBody>
          <a:bodyPr/>
          <a:lstStyle/>
          <a:p>
            <a:r>
              <a:rPr lang="ja-JP" altLang="en-US"/>
              <a:t>マスタ タイトルの書式設定</a:t>
            </a:r>
          </a:p>
        </p:txBody>
      </p:sp>
      <p:sp>
        <p:nvSpPr>
          <p:cNvPr id="3" name="表プレースホルダ 2"/>
          <p:cNvSpPr>
            <a:spLocks noGrp="1"/>
          </p:cNvSpPr>
          <p:nvPr>
            <p:ph type="tbl" idx="1"/>
          </p:nvPr>
        </p:nvSpPr>
        <p:spPr>
          <a:xfrm>
            <a:off x="560652" y="1123950"/>
            <a:ext cx="8929158" cy="307777"/>
          </a:xfrm>
        </p:spPr>
        <p:txBody>
          <a:bodyPr/>
          <a:lstStyle/>
          <a:p>
            <a:pPr lvl="0"/>
            <a:endParaRPr lang="ja-JP" altLang="en-US" noProof="0"/>
          </a:p>
        </p:txBody>
      </p:sp>
      <p:sp>
        <p:nvSpPr>
          <p:cNvPr id="4" name="Rectangle 8"/>
          <p:cNvSpPr>
            <a:spLocks noGrp="1" noChangeArrowheads="1"/>
          </p:cNvSpPr>
          <p:nvPr>
            <p:ph type="ftr" sz="quarter" idx="10"/>
          </p:nvPr>
        </p:nvSpPr>
        <p:spPr>
          <a:ln/>
        </p:spPr>
        <p:txBody>
          <a:bodyPr/>
          <a:lstStyle>
            <a:lvl1pPr>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2256666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pic>
        <p:nvPicPr>
          <p:cNvPr id="5" name="Picture 3" descr="ヨコカラー表紙用"/>
          <p:cNvPicPr>
            <a:picLocks noChangeAspect="1" noChangeArrowheads="1"/>
          </p:cNvPicPr>
          <p:nvPr/>
        </p:nvPicPr>
        <p:blipFill>
          <a:blip r:embed="rId2" cstate="print"/>
          <a:srcRect/>
          <a:stretch>
            <a:fillRect/>
          </a:stretch>
        </p:blipFill>
        <p:spPr bwMode="auto">
          <a:xfrm>
            <a:off x="407591" y="276226"/>
            <a:ext cx="9066742" cy="193675"/>
          </a:xfrm>
          <a:prstGeom prst="rect">
            <a:avLst/>
          </a:prstGeom>
          <a:noFill/>
          <a:ln w="9525">
            <a:noFill/>
            <a:miter lim="800000"/>
            <a:headEnd/>
            <a:tailEnd/>
          </a:ln>
        </p:spPr>
      </p:pic>
      <p:sp>
        <p:nvSpPr>
          <p:cNvPr id="7" name="Line 8"/>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p>
        </p:txBody>
      </p:sp>
      <p:sp>
        <p:nvSpPr>
          <p:cNvPr id="497669" name="Rectangle 5"/>
          <p:cNvSpPr>
            <a:spLocks noGrp="1" noChangeArrowheads="1"/>
          </p:cNvSpPr>
          <p:nvPr>
            <p:ph type="ctrTitle"/>
          </p:nvPr>
        </p:nvSpPr>
        <p:spPr>
          <a:xfrm>
            <a:off x="416190" y="589637"/>
            <a:ext cx="9051264" cy="647700"/>
          </a:xfrm>
          <a:gradFill flip="none" rotWithShape="1">
            <a:gsLst>
              <a:gs pos="0">
                <a:schemeClr val="tx2">
                  <a:lumMod val="20000"/>
                  <a:lumOff val="80000"/>
                </a:schemeClr>
              </a:gs>
              <a:gs pos="50000">
                <a:schemeClr val="accent1">
                  <a:lumMod val="20000"/>
                  <a:lumOff val="80000"/>
                </a:schemeClr>
              </a:gs>
              <a:gs pos="100000">
                <a:schemeClr val="bg1">
                  <a:shade val="100000"/>
                  <a:satMod val="115000"/>
                </a:schemeClr>
              </a:gs>
            </a:gsLst>
            <a:path path="circle">
              <a:fillToRect l="50000" t="50000" r="50000" b="50000"/>
            </a:path>
            <a:tileRect/>
          </a:gradFill>
          <a:effectLst>
            <a:outerShdw dist="25400" dir="5400000" algn="ctr" rotWithShape="0">
              <a:schemeClr val="bg2"/>
            </a:outerShdw>
          </a:effectLst>
        </p:spPr>
        <p:txBody>
          <a:bodyPr lIns="0" bIns="0" anchor="ctr"/>
          <a:lstStyle>
            <a:lvl1pPr algn="ctr">
              <a:defRPr kumimoji="0" sz="2800" b="0"/>
            </a:lvl1pPr>
          </a:lstStyle>
          <a:p>
            <a:endParaRPr lang="en-US"/>
          </a:p>
        </p:txBody>
      </p:sp>
      <p:sp>
        <p:nvSpPr>
          <p:cNvPr id="12" name="Rectangle 7"/>
          <p:cNvSpPr>
            <a:spLocks noGrp="1" noChangeArrowheads="1"/>
          </p:cNvSpPr>
          <p:nvPr>
            <p:ph type="ftr" sz="quarter" idx="10"/>
          </p:nvPr>
        </p:nvSpPr>
        <p:spPr>
          <a:xfrm>
            <a:off x="416190" y="6605082"/>
            <a:ext cx="3725361" cy="252919"/>
          </a:xfrm>
          <a:ln algn="ctr"/>
        </p:spPr>
        <p:txBody>
          <a:bodyPr anchor="ctr"/>
          <a:lstStyle>
            <a:lvl1pPr>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cxnSp>
        <p:nvCxnSpPr>
          <p:cNvPr id="3" name="直線コネクタ 2"/>
          <p:cNvCxnSpPr/>
          <p:nvPr userDrawn="1"/>
        </p:nvCxnSpPr>
        <p:spPr bwMode="auto">
          <a:xfrm>
            <a:off x="416190" y="1258118"/>
            <a:ext cx="90581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3"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Tree>
    <p:extLst>
      <p:ext uri="{BB962C8B-B14F-4D97-AF65-F5344CB8AC3E}">
        <p14:creationId xmlns:p14="http://schemas.microsoft.com/office/powerpoint/2010/main" val="193495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 name="Line 3"/>
          <p:cNvSpPr>
            <a:spLocks noChangeShapeType="1"/>
          </p:cNvSpPr>
          <p:nvPr/>
        </p:nvSpPr>
        <p:spPr bwMode="gray">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ea typeface="ＭＳ Ｐゴシック" pitchFamily="50" charset="-128"/>
            </a:endParaRPr>
          </a:p>
        </p:txBody>
      </p:sp>
      <p:sp>
        <p:nvSpPr>
          <p:cNvPr id="5" name="nakah_line"/>
          <p:cNvSpPr>
            <a:spLocks noChangeShapeType="1"/>
          </p:cNvSpPr>
          <p:nvPr/>
        </p:nvSpPr>
        <p:spPr bwMode="gray">
          <a:xfrm>
            <a:off x="416190" y="34290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a:ea typeface="ＭＳ Ｐゴシック" pitchFamily="50" charset="-128"/>
            </a:endParaRPr>
          </a:p>
        </p:txBody>
      </p:sp>
      <p:sp>
        <p:nvSpPr>
          <p:cNvPr id="6" name="Line 5"/>
          <p:cNvSpPr>
            <a:spLocks noChangeShapeType="1"/>
          </p:cNvSpPr>
          <p:nvPr/>
        </p:nvSpPr>
        <p:spPr bwMode="gray">
          <a:xfrm>
            <a:off x="416190" y="2781300"/>
            <a:ext cx="9051264" cy="1588"/>
          </a:xfrm>
          <a:prstGeom prst="line">
            <a:avLst/>
          </a:prstGeom>
          <a:noFill/>
          <a:ln w="12700">
            <a:solidFill>
              <a:schemeClr val="bg2"/>
            </a:solidFill>
            <a:round/>
            <a:headEnd/>
            <a:tailEnd/>
          </a:ln>
          <a:effectLst/>
        </p:spPr>
        <p:txBody>
          <a:bodyPr lIns="0" tIns="0" rIns="0" bIns="0" anchor="ctr"/>
          <a:lstStyle/>
          <a:p>
            <a:pPr>
              <a:defRPr/>
            </a:pPr>
            <a:endParaRPr lang="ja-JP" altLang="en-US" sz="1800">
              <a:ea typeface="ＭＳ Ｐゴシック" pitchFamily="50" charset="-128"/>
            </a:endParaRPr>
          </a:p>
        </p:txBody>
      </p:sp>
      <p:pic>
        <p:nvPicPr>
          <p:cNvPr id="7" name="Picture 9" descr="ヨコカラー中用"/>
          <p:cNvPicPr>
            <a:picLocks noChangeAspect="1" noChangeArrowheads="1"/>
          </p:cNvPicPr>
          <p:nvPr/>
        </p:nvPicPr>
        <p:blipFill>
          <a:blip r:embed="rId2" cstate="print"/>
          <a:srcRect/>
          <a:stretch>
            <a:fillRect/>
          </a:stretch>
        </p:blipFill>
        <p:spPr bwMode="gray">
          <a:xfrm>
            <a:off x="405871" y="188913"/>
            <a:ext cx="9080500" cy="195262"/>
          </a:xfrm>
          <a:prstGeom prst="rect">
            <a:avLst/>
          </a:prstGeom>
          <a:noFill/>
          <a:ln w="9525">
            <a:noFill/>
            <a:miter lim="800000"/>
            <a:headEnd/>
            <a:tailEnd/>
          </a:ln>
        </p:spPr>
      </p:pic>
      <p:sp>
        <p:nvSpPr>
          <p:cNvPr id="95239" name="Rectangle 7"/>
          <p:cNvSpPr>
            <a:spLocks noGrp="1" noChangeArrowheads="1"/>
          </p:cNvSpPr>
          <p:nvPr>
            <p:ph type="subTitle" idx="1"/>
          </p:nvPr>
        </p:nvSpPr>
        <p:spPr>
          <a:xfrm>
            <a:off x="1496219" y="4005264"/>
            <a:ext cx="6913563" cy="215444"/>
          </a:xfrm>
          <a:ln algn="ctr"/>
        </p:spPr>
        <p:txBody>
          <a:bodyPr/>
          <a:lstStyle>
            <a:lvl1pPr>
              <a:defRPr sz="1400"/>
            </a:lvl1pPr>
          </a:lstStyle>
          <a:p>
            <a:r>
              <a:rPr lang="ja-JP" altLang="en-US"/>
              <a:t>マスター サブタイトルの書式設定</a:t>
            </a:r>
          </a:p>
        </p:txBody>
      </p:sp>
      <p:sp>
        <p:nvSpPr>
          <p:cNvPr id="95240" name="Rectangle 8"/>
          <p:cNvSpPr>
            <a:spLocks noGrp="1" noChangeArrowheads="1"/>
          </p:cNvSpPr>
          <p:nvPr>
            <p:ph type="ctrTitle"/>
          </p:nvPr>
        </p:nvSpPr>
        <p:spPr>
          <a:xfrm>
            <a:off x="636324" y="2781300"/>
            <a:ext cx="8638514" cy="647700"/>
          </a:xfrm>
          <a:ln algn="ctr"/>
        </p:spPr>
        <p:txBody>
          <a:bodyPr lIns="0" bIns="0" anchor="ctr"/>
          <a:lstStyle>
            <a:lvl1pPr algn="ctr">
              <a:defRPr kumimoji="0"/>
            </a:lvl1pPr>
          </a:lstStyle>
          <a:p>
            <a:r>
              <a:rPr lang="ja-JP" altLang="en-US"/>
              <a:t>マスタ タイトルの書式設定</a:t>
            </a:r>
            <a:endParaRPr lang="en-US"/>
          </a:p>
        </p:txBody>
      </p:sp>
      <p:sp>
        <p:nvSpPr>
          <p:cNvPr id="8" name="Rectangle 2"/>
          <p:cNvSpPr>
            <a:spLocks noGrp="1" noChangeArrowheads="1"/>
          </p:cNvSpPr>
          <p:nvPr>
            <p:ph type="ftr" sz="quarter" idx="10"/>
          </p:nvPr>
        </p:nvSpPr>
        <p:spPr/>
        <p:txBody>
          <a:bodyPr/>
          <a:lstStyle>
            <a:lvl1pPr>
              <a:defRPr smtClean="0"/>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
        <p:nvSpPr>
          <p:cNvPr id="10"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ＭＳ Ｐゴシック" charset="-128"/>
              </a:rPr>
              <a:pPr algn="ctr">
                <a:defRPr/>
              </a:pPr>
              <a:t>‹#›</a:t>
            </a:fld>
            <a:endParaRPr lang="en-US" altLang="ja-JP" sz="1200">
              <a:latin typeface="ＭＳ Ｐゴシック" charset="-128"/>
            </a:endParaRPr>
          </a:p>
        </p:txBody>
      </p:sp>
    </p:spTree>
    <p:extLst>
      <p:ext uri="{BB962C8B-B14F-4D97-AF65-F5344CB8AC3E}">
        <p14:creationId xmlns:p14="http://schemas.microsoft.com/office/powerpoint/2010/main" val="3297449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88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92"/>
            <a:ext cx="9906000" cy="461665"/>
          </a:xfrm>
        </p:spPr>
        <p:txBody>
          <a:bodyPr>
            <a:noAutofit/>
          </a:bodyPr>
          <a:lstStyle/>
          <a:p>
            <a:r>
              <a:rPr lang="ja-JP" altLang="en-US" sz="1800"/>
              <a:t>中期工程表　「○○」</a:t>
            </a:r>
            <a:endParaRPr kumimoji="1" lang="ja-JP" altLang="en-US" sz="1800"/>
          </a:p>
        </p:txBody>
      </p:sp>
      <p:sp>
        <p:nvSpPr>
          <p:cNvPr id="2" name="フッター プレースホルダー 1">
            <a:extLst>
              <a:ext uri="{FF2B5EF4-FFF2-40B4-BE49-F238E27FC236}">
                <a16:creationId xmlns:a16="http://schemas.microsoft.com/office/drawing/2014/main" id="{7FA1D2A6-7365-9D17-A881-94808D3119A5}"/>
              </a:ext>
            </a:extLst>
          </p:cNvPr>
          <p:cNvSpPr>
            <a:spLocks noGrp="1"/>
          </p:cNvSpPr>
          <p:nvPr>
            <p:ph type="ftr" sz="quarter" idx="10"/>
          </p:nvPr>
        </p:nvSpPr>
        <p:spPr/>
        <p:txBody>
          <a:body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Tree>
    <p:extLst>
      <p:ext uri="{BB962C8B-B14F-4D97-AF65-F5344CB8AC3E}">
        <p14:creationId xmlns:p14="http://schemas.microsoft.com/office/powerpoint/2010/main" val="322212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a:extLst>
              <a:ext uri="{FF2B5EF4-FFF2-40B4-BE49-F238E27FC236}">
                <a16:creationId xmlns:a16="http://schemas.microsoft.com/office/drawing/2014/main" id="{DA29A9D3-4006-40B2-9B64-5CBC2102C6E9}"/>
              </a:ext>
            </a:extLst>
          </p:cNvPr>
          <p:cNvSpPr>
            <a:spLocks noGrp="1"/>
          </p:cNvSpPr>
          <p:nvPr>
            <p:ph type="ftr" sz="quarter" idx="11"/>
          </p:nvPr>
        </p:nvSpPr>
        <p:spPr>
          <a:xfrm>
            <a:off x="1640681" y="6524625"/>
            <a:ext cx="6624638" cy="365125"/>
          </a:xfrm>
        </p:spPr>
        <p:txBody>
          <a:bodyPr/>
          <a:lstStyle>
            <a:lvl1pPr>
              <a:defRPr sz="969"/>
            </a:lvl1p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9" name="スライド番号プレースホルダー 8">
            <a:extLst>
              <a:ext uri="{FF2B5EF4-FFF2-40B4-BE49-F238E27FC236}">
                <a16:creationId xmlns:a16="http://schemas.microsoft.com/office/drawing/2014/main" id="{373F7F42-E707-4ED3-BB78-FEF0F737A083}"/>
              </a:ext>
            </a:extLst>
          </p:cNvPr>
          <p:cNvSpPr>
            <a:spLocks noGrp="1"/>
          </p:cNvSpPr>
          <p:nvPr>
            <p:ph type="sldNum" sz="quarter" idx="12"/>
          </p:nvPr>
        </p:nvSpPr>
        <p:spPr>
          <a:xfrm>
            <a:off x="7677150" y="6524625"/>
            <a:ext cx="2228850" cy="365125"/>
          </a:xfrm>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29059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フッター プレースホルダー 2">
            <a:extLst>
              <a:ext uri="{FF2B5EF4-FFF2-40B4-BE49-F238E27FC236}">
                <a16:creationId xmlns:a16="http://schemas.microsoft.com/office/drawing/2014/main" id="{6B6EFBD5-3F4B-4D1C-8A38-C6DB351223F9}"/>
              </a:ext>
            </a:extLst>
          </p:cNvPr>
          <p:cNvSpPr>
            <a:spLocks noGrp="1"/>
          </p:cNvSpPr>
          <p:nvPr>
            <p:ph type="ftr" sz="quarter" idx="11"/>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4" name="スライド番号プレースホルダー 3">
            <a:extLst>
              <a:ext uri="{FF2B5EF4-FFF2-40B4-BE49-F238E27FC236}">
                <a16:creationId xmlns:a16="http://schemas.microsoft.com/office/drawing/2014/main" id="{0380509B-2A20-49CA-B2C0-1867C1B12886}"/>
              </a:ext>
            </a:extLst>
          </p:cNvPr>
          <p:cNvSpPr>
            <a:spLocks noGrp="1"/>
          </p:cNvSpPr>
          <p:nvPr>
            <p:ph type="sldNum" sz="quarter" idx="12"/>
          </p:nvPr>
        </p:nvSpPr>
        <p:spPr>
          <a:xfrm>
            <a:off x="8633012" y="6492875"/>
            <a:ext cx="1272988" cy="365125"/>
          </a:xfrm>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74156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5" name="テキスト プレースホルダー 4"/>
          <p:cNvSpPr>
            <a:spLocks noGrp="1"/>
          </p:cNvSpPr>
          <p:nvPr>
            <p:ph type="body" sz="quarter" idx="10"/>
          </p:nvPr>
        </p:nvSpPr>
        <p:spPr>
          <a:xfrm>
            <a:off x="410400" y="982803"/>
            <a:ext cx="9086400" cy="1119987"/>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ja-JP" altLang="en-US" dirty="0" smtClean="0"/>
            </a:lvl1pPr>
            <a:lvl2pPr>
              <a:defRPr lang="ja-JP" altLang="en-US" dirty="0" smtClean="0"/>
            </a:lvl2pPr>
            <a:lvl3pPr>
              <a:defRPr lang="ja-JP" altLang="en-US" dirty="0" smtClean="0"/>
            </a:lvl3pPr>
            <a:lvl4pPr>
              <a:defRPr lang="ja-JP" altLang="en-US" dirty="0" smtClean="0"/>
            </a:lvl4pPr>
            <a:lvl5pPr>
              <a:defRPr lang="ja-JP" altLang="en-US" dirty="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3" name="フッター プレースホルダー 2">
            <a:extLst>
              <a:ext uri="{FF2B5EF4-FFF2-40B4-BE49-F238E27FC236}">
                <a16:creationId xmlns:a16="http://schemas.microsoft.com/office/drawing/2014/main" id="{B37DC21D-C3A2-4015-BE0D-BC1EC1CE4934}"/>
              </a:ext>
            </a:extLst>
          </p:cNvPr>
          <p:cNvSpPr>
            <a:spLocks noGrp="1"/>
          </p:cNvSpPr>
          <p:nvPr>
            <p:ph type="ftr" sz="quarter" idx="11"/>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4" name="スライド番号プレースホルダー 3">
            <a:extLst>
              <a:ext uri="{FF2B5EF4-FFF2-40B4-BE49-F238E27FC236}">
                <a16:creationId xmlns:a16="http://schemas.microsoft.com/office/drawing/2014/main" id="{84C41C2A-5948-4250-AF7B-26CE0C0FA3AE}"/>
              </a:ext>
            </a:extLst>
          </p:cNvPr>
          <p:cNvSpPr>
            <a:spLocks noGrp="1"/>
          </p:cNvSpPr>
          <p:nvPr>
            <p:ph type="sldNum" sz="quarter" idx="12"/>
          </p:nvPr>
        </p:nvSpPr>
        <p:spPr>
          <a:xfrm>
            <a:off x="7677150" y="6524619"/>
            <a:ext cx="2228850" cy="365125"/>
          </a:xfrm>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11024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10400" y="2782800"/>
            <a:ext cx="9086400" cy="648000"/>
          </a:xfrm>
        </p:spPr>
        <p:txBody>
          <a:bodyPr anchor="ctr">
            <a:normAutofit/>
          </a:bodyPr>
          <a:lstStyle>
            <a:lvl1pPr algn="ctr">
              <a:defRPr sz="2215" b="1" cap="all" baseline="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497600" y="4078801"/>
            <a:ext cx="6912000" cy="1148071"/>
          </a:xfrm>
        </p:spPr>
        <p:txBody>
          <a:bodyPr anchor="t"/>
          <a:lstStyle>
            <a:lvl1pPr marL="0" indent="0">
              <a:buNone/>
              <a:defRPr sz="1292">
                <a:solidFill>
                  <a:schemeClr val="tx1"/>
                </a:solidFill>
              </a:defRPr>
            </a:lvl1pPr>
            <a:lvl2pPr marL="167058" indent="-167058">
              <a:buFont typeface="Wingdings" pitchFamily="2" charset="2"/>
              <a:buChar char="n"/>
              <a:defRPr sz="1292">
                <a:solidFill>
                  <a:schemeClr val="tx1"/>
                </a:solidFill>
              </a:defRPr>
            </a:lvl2pPr>
            <a:lvl3pPr marL="334116" indent="-167058">
              <a:buFont typeface="Wingdings" pitchFamily="2" charset="2"/>
              <a:buChar char="n"/>
              <a:defRPr sz="1292">
                <a:solidFill>
                  <a:schemeClr val="tx1"/>
                </a:solidFill>
              </a:defRPr>
            </a:lvl3pPr>
            <a:lvl4pPr marL="501174" indent="-167058">
              <a:buFont typeface="Wingdings" pitchFamily="2" charset="2"/>
              <a:buChar char="l"/>
              <a:defRPr sz="1292">
                <a:solidFill>
                  <a:schemeClr val="tx1"/>
                </a:solidFill>
              </a:defRPr>
            </a:lvl4pPr>
            <a:lvl5pPr marL="659440" indent="-158265">
              <a:buFont typeface="Wingdings" pitchFamily="2" charset="2"/>
              <a:buChar char="l"/>
              <a:defRPr sz="1292">
                <a:solidFill>
                  <a:schemeClr val="tx1"/>
                </a:solidFill>
              </a:defRPr>
            </a:lvl5pPr>
            <a:lvl6pPr marL="2373982" indent="-263776">
              <a:buFont typeface="Wingdings" pitchFamily="2" charset="2"/>
              <a:buChar char="l"/>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endParaRPr kumimoji="1" lang="en-US" altLang="ja-JP"/>
          </a:p>
          <a:p>
            <a:pPr lvl="1"/>
            <a:r>
              <a:rPr kumimoji="1" lang="ja-JP" altLang="en-US"/>
              <a:t>あああ</a:t>
            </a:r>
            <a:endParaRPr kumimoji="1" lang="en-US" altLang="ja-JP"/>
          </a:p>
          <a:p>
            <a:pPr lvl="2"/>
            <a:r>
              <a:rPr kumimoji="1" lang="ja-JP" altLang="en-US"/>
              <a:t>あああ</a:t>
            </a:r>
            <a:endParaRPr kumimoji="1" lang="en-US" altLang="ja-JP"/>
          </a:p>
          <a:p>
            <a:pPr lvl="3"/>
            <a:r>
              <a:rPr kumimoji="1" lang="ja-JP" altLang="en-US"/>
              <a:t>あああ</a:t>
            </a:r>
            <a:endParaRPr kumimoji="1" lang="en-US" altLang="ja-JP"/>
          </a:p>
          <a:p>
            <a:pPr lvl="4"/>
            <a:r>
              <a:rPr kumimoji="1" lang="ja-JP" altLang="en-US"/>
              <a:t>あああ</a:t>
            </a:r>
          </a:p>
        </p:txBody>
      </p:sp>
      <p:sp>
        <p:nvSpPr>
          <p:cNvPr id="4" name="フッター プレースホルダー 3">
            <a:extLst>
              <a:ext uri="{FF2B5EF4-FFF2-40B4-BE49-F238E27FC236}">
                <a16:creationId xmlns:a16="http://schemas.microsoft.com/office/drawing/2014/main" id="{143B69BD-0C2C-45F9-817F-9FE7ED53A9D3}"/>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0D249D91-28D9-493B-BDD0-1442096C728A}"/>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48842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06398" y="333381"/>
            <a:ext cx="9086400" cy="485775"/>
          </a:xfrm>
        </p:spPr>
        <p:txBody>
          <a:bodyPr lIns="0" anchor="ctr">
            <a:normAutofit/>
          </a:bodyPr>
          <a:lstStyle>
            <a:lvl1pPr>
              <a:defRPr sz="2215" b="1"/>
            </a:lvl1p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7CC5389B-35BC-4445-8D41-1D1E8B10970D}"/>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4" name="スライド番号プレースホルダー 3">
            <a:extLst>
              <a:ext uri="{FF2B5EF4-FFF2-40B4-BE49-F238E27FC236}">
                <a16:creationId xmlns:a16="http://schemas.microsoft.com/office/drawing/2014/main" id="{7D4D04A8-3005-467F-A203-86FF815611FC}"/>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99889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63AC71D-48E1-43C0-8BC8-B97EEF4C57A2}"/>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3" name="スライド番号プレースホルダー 2">
            <a:extLst>
              <a:ext uri="{FF2B5EF4-FFF2-40B4-BE49-F238E27FC236}">
                <a16:creationId xmlns:a16="http://schemas.microsoft.com/office/drawing/2014/main" id="{7C3CD85E-F837-4D52-BBD2-06EBC90003F8}"/>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5560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1_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3">
            <a:extLst>
              <a:ext uri="{FF2B5EF4-FFF2-40B4-BE49-F238E27FC236}">
                <a16:creationId xmlns:a16="http://schemas.microsoft.com/office/drawing/2014/main" id="{5F233AAC-AF9E-4BD0-B302-683118F53A34}"/>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347864E1-852C-482C-A008-7FA038F8AB89}"/>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383234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フッター プレースホルダー 7">
            <a:extLst>
              <a:ext uri="{FF2B5EF4-FFF2-40B4-BE49-F238E27FC236}">
                <a16:creationId xmlns:a16="http://schemas.microsoft.com/office/drawing/2014/main" id="{CC28500C-7786-4A62-BB8B-3D3B715B3EFC}"/>
              </a:ext>
            </a:extLst>
          </p:cNvPr>
          <p:cNvSpPr>
            <a:spLocks noGrp="1"/>
          </p:cNvSpPr>
          <p:nvPr>
            <p:ph type="ftr" sz="quarter" idx="10"/>
          </p:nvPr>
        </p:nvSpPr>
        <p:spPr/>
        <p:txBody>
          <a:body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9" name="スライド番号プレースホルダー 8">
            <a:extLst>
              <a:ext uri="{FF2B5EF4-FFF2-40B4-BE49-F238E27FC236}">
                <a16:creationId xmlns:a16="http://schemas.microsoft.com/office/drawing/2014/main" id="{8DFF6B87-048E-48B7-9665-559B73C296E1}"/>
              </a:ext>
            </a:extLst>
          </p:cNvPr>
          <p:cNvSpPr>
            <a:spLocks noGrp="1"/>
          </p:cNvSpPr>
          <p:nvPr>
            <p:ph type="sldNum" sz="quarter" idx="11"/>
          </p:nvPr>
        </p:nvSpPr>
        <p:spPr/>
        <p:txBody>
          <a:body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149272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10400" y="333381"/>
            <a:ext cx="9086400" cy="485775"/>
          </a:xfrm>
          <a:prstGeom prst="rect">
            <a:avLst/>
          </a:prstGeom>
        </p:spPr>
        <p:txBody>
          <a:bodyPr vert="horz" lIns="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10400" y="982803"/>
            <a:ext cx="9086400" cy="111998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3">
            <a:extLst>
              <a:ext uri="{FF2B5EF4-FFF2-40B4-BE49-F238E27FC236}">
                <a16:creationId xmlns:a16="http://schemas.microsoft.com/office/drawing/2014/main" id="{4144CBF5-8DFB-411D-9C47-6DFD28F69811}"/>
              </a:ext>
            </a:extLst>
          </p:cNvPr>
          <p:cNvSpPr>
            <a:spLocks noGrp="1"/>
          </p:cNvSpPr>
          <p:nvPr>
            <p:ph type="ftr" sz="quarter" idx="3"/>
          </p:nvPr>
        </p:nvSpPr>
        <p:spPr>
          <a:xfrm>
            <a:off x="1640681" y="6597355"/>
            <a:ext cx="6624638" cy="365125"/>
          </a:xfrm>
          <a:prstGeom prst="rect">
            <a:avLst/>
          </a:prstGeom>
        </p:spPr>
        <p:txBody>
          <a:bodyPr vert="horz" lIns="91440" tIns="45720" rIns="91440" bIns="45720" rtlCol="0" anchor="ctr"/>
          <a:lstStyle>
            <a:lvl1pPr algn="ctr">
              <a:defRPr sz="1108">
                <a:solidFill>
                  <a:schemeClr val="tx1"/>
                </a:solidFill>
              </a:defRPr>
            </a:lvl1pPr>
          </a:lstStyle>
          <a:p>
            <a:r>
              <a:rPr lang="ja-JP" altLang="en-US">
                <a:latin typeface="Meiryo UI" panose="020B0604030504040204" pitchFamily="50" charset="-128"/>
                <a:ea typeface="Meiryo UI" panose="020B0604030504040204" pitchFamily="50" charset="-128"/>
                <a:cs typeface="Meiryo UI" panose="020B0604030504040204" pitchFamily="50" charset="-128"/>
              </a:rPr>
              <a:t>平成</a:t>
            </a:r>
            <a:r>
              <a:rPr lang="en-US" altLang="ja-JP">
                <a:latin typeface="Meiryo UI" panose="020B0604030504040204" pitchFamily="50" charset="-128"/>
                <a:ea typeface="Meiryo UI" panose="020B0604030504040204" pitchFamily="50" charset="-128"/>
                <a:cs typeface="Meiryo UI" panose="020B0604030504040204" pitchFamily="50" charset="-128"/>
              </a:rPr>
              <a:t>31</a:t>
            </a:r>
            <a:r>
              <a:rPr lang="ja-JP" altLang="en-US">
                <a:latin typeface="Meiryo UI" panose="020B0604030504040204" pitchFamily="50" charset="-128"/>
                <a:ea typeface="Meiryo UI" panose="020B0604030504040204" pitchFamily="50" charset="-128"/>
                <a:cs typeface="Meiryo UI" panose="020B0604030504040204" pitchFamily="50" charset="-128"/>
              </a:rPr>
              <a:t>年度　</a:t>
            </a:r>
            <a:r>
              <a:rPr lang="en-US" altLang="ja-JP">
                <a:latin typeface="Meiryo UI" panose="020B0604030504040204" pitchFamily="50" charset="-128"/>
                <a:ea typeface="Meiryo UI" panose="020B0604030504040204" pitchFamily="50" charset="-128"/>
                <a:cs typeface="Meiryo UI" panose="020B0604030504040204" pitchFamily="50" charset="-128"/>
              </a:rPr>
              <a:t>NDB</a:t>
            </a:r>
            <a:r>
              <a:rPr lang="ja-JP" altLang="en-US">
                <a:latin typeface="Meiryo UI" panose="020B0604030504040204" pitchFamily="50" charset="-128"/>
                <a:ea typeface="Meiryo UI" panose="020B0604030504040204" pitchFamily="50" charset="-128"/>
                <a:cs typeface="Meiryo UI" panose="020B0604030504040204" pitchFamily="50" charset="-128"/>
              </a:rPr>
              <a:t>を活用した全国医療機能情報提供制度・全国薬局機能情報提供制度に関する調査研究一式</a:t>
            </a:r>
            <a:endParaRPr lang="ja-JP" altLang="en-US"/>
          </a:p>
        </p:txBody>
      </p:sp>
      <p:sp>
        <p:nvSpPr>
          <p:cNvPr id="5" name="スライド番号プレースホルダー 4">
            <a:extLst>
              <a:ext uri="{FF2B5EF4-FFF2-40B4-BE49-F238E27FC236}">
                <a16:creationId xmlns:a16="http://schemas.microsoft.com/office/drawing/2014/main" id="{F79E467A-F71D-422A-BB2D-9192CCB39F7F}"/>
              </a:ext>
            </a:extLst>
          </p:cNvPr>
          <p:cNvSpPr>
            <a:spLocks noGrp="1"/>
          </p:cNvSpPr>
          <p:nvPr>
            <p:ph type="sldNum" sz="quarter" idx="4"/>
          </p:nvPr>
        </p:nvSpPr>
        <p:spPr>
          <a:xfrm>
            <a:off x="7371269" y="6524625"/>
            <a:ext cx="2228850" cy="365125"/>
          </a:xfrm>
          <a:prstGeom prst="rect">
            <a:avLst/>
          </a:prstGeom>
        </p:spPr>
        <p:txBody>
          <a:bodyPr vert="horz" lIns="91440" tIns="45720" rIns="91440" bIns="45720" rtlCol="0" anchor="ctr"/>
          <a:lstStyle>
            <a:lvl1pPr algn="r">
              <a:defRPr sz="1108">
                <a:solidFill>
                  <a:schemeClr val="tx1"/>
                </a:solidFill>
                <a:latin typeface="Meiryo UI" panose="020B0604030504040204" pitchFamily="50" charset="-128"/>
                <a:ea typeface="Meiryo UI" panose="020B0604030504040204" pitchFamily="50" charset="-128"/>
              </a:defRPr>
            </a:lvl1pPr>
          </a:lstStyle>
          <a:p>
            <a:fld id="{D678D6E8-61F4-42B4-8ED0-44B1436A966E}" type="slidenum">
              <a:rPr lang="ja-JP" altLang="en-US" smtClean="0"/>
              <a:pPr/>
              <a:t>‹#›</a:t>
            </a:fld>
            <a:endParaRPr lang="ja-JP" altLang="en-US"/>
          </a:p>
        </p:txBody>
      </p:sp>
    </p:spTree>
    <p:extLst>
      <p:ext uri="{BB962C8B-B14F-4D97-AF65-F5344CB8AC3E}">
        <p14:creationId xmlns:p14="http://schemas.microsoft.com/office/powerpoint/2010/main" val="6890257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844083" rtl="0" eaLnBrk="1" latinLnBrk="0" hangingPunct="1">
        <a:spcBef>
          <a:spcPct val="0"/>
        </a:spcBef>
        <a:buNone/>
        <a:defRPr kumimoji="1" sz="2215" b="1" kern="1200">
          <a:solidFill>
            <a:schemeClr val="tx1"/>
          </a:solidFill>
          <a:latin typeface="+mj-lt"/>
          <a:ea typeface="+mj-ea"/>
          <a:cs typeface="+mj-cs"/>
        </a:defRPr>
      </a:lvl1pPr>
    </p:titleStyle>
    <p:bodyStyle>
      <a:lvl1pPr marL="0" indent="0" algn="l" defTabSz="844083" rtl="0" eaLnBrk="1" latinLnBrk="0" hangingPunct="1">
        <a:spcBef>
          <a:spcPts val="399"/>
        </a:spcBef>
        <a:buFont typeface="Arial" pitchFamily="34" charset="0"/>
        <a:buNone/>
        <a:defRPr kumimoji="1" lang="ja-JP" altLang="en-US" sz="1662" kern="1200" baseline="0" dirty="0" smtClean="0">
          <a:solidFill>
            <a:schemeClr val="tx2"/>
          </a:solidFill>
          <a:latin typeface="+mn-lt"/>
          <a:ea typeface="+mn-ea"/>
          <a:cs typeface="+mn-cs"/>
        </a:defRPr>
      </a:lvl1pPr>
      <a:lvl2pPr marL="187574" indent="-187574" algn="l" defTabSz="844083" rtl="0" eaLnBrk="1" latinLnBrk="0" hangingPunct="1">
        <a:spcBef>
          <a:spcPts val="310"/>
        </a:spcBef>
        <a:buClr>
          <a:srgbClr val="3E5E84"/>
        </a:buClr>
        <a:buFont typeface="Wingdings" pitchFamily="2" charset="2"/>
        <a:buChar char="n"/>
        <a:defRPr kumimoji="1" lang="ja-JP" altLang="en-US" sz="1292" kern="1200" baseline="0" dirty="0" smtClean="0">
          <a:solidFill>
            <a:schemeClr val="tx1"/>
          </a:solidFill>
          <a:latin typeface="+mn-lt"/>
          <a:ea typeface="+mn-ea"/>
          <a:cs typeface="+mn-cs"/>
        </a:defRPr>
      </a:lvl2pPr>
      <a:lvl3pPr marL="527552" indent="-175851" algn="l" defTabSz="844083" rtl="0" eaLnBrk="1" latinLnBrk="0" hangingPunct="1">
        <a:spcBef>
          <a:spcPts val="266"/>
        </a:spcBef>
        <a:buClr>
          <a:srgbClr val="808080"/>
        </a:buClr>
        <a:buFont typeface="Wingdings" pitchFamily="2" charset="2"/>
        <a:buChar char="n"/>
        <a:defRPr kumimoji="1" lang="ja-JP" altLang="en-US" sz="1108" kern="1200" baseline="0" dirty="0" smtClean="0">
          <a:solidFill>
            <a:schemeClr val="tx1"/>
          </a:solidFill>
          <a:latin typeface="+mn-lt"/>
          <a:ea typeface="+mn-ea"/>
          <a:cs typeface="+mn-cs"/>
        </a:defRPr>
      </a:lvl3pPr>
      <a:lvl4pPr marL="762019" indent="-175851" algn="l" defTabSz="844083" rtl="0" eaLnBrk="1" latinLnBrk="0" hangingPunct="1">
        <a:spcBef>
          <a:spcPts val="266"/>
        </a:spcBef>
        <a:buClr>
          <a:srgbClr val="558C99"/>
        </a:buClr>
        <a:buFont typeface="Wingdings" pitchFamily="2" charset="2"/>
        <a:buChar char="l"/>
        <a:defRPr kumimoji="1" lang="ja-JP" altLang="en-US" sz="1108" kern="1200" baseline="0" dirty="0" smtClean="0">
          <a:solidFill>
            <a:schemeClr val="tx1"/>
          </a:solidFill>
          <a:latin typeface="+mn-lt"/>
          <a:ea typeface="+mn-ea"/>
          <a:cs typeface="+mn-cs"/>
        </a:defRPr>
      </a:lvl4pPr>
      <a:lvl5pPr marL="996486" indent="-175851" algn="l" defTabSz="844083" rtl="0" eaLnBrk="1" latinLnBrk="0" hangingPunct="1">
        <a:spcBef>
          <a:spcPts val="266"/>
        </a:spcBef>
        <a:buClr>
          <a:srgbClr val="C0C0C0"/>
        </a:buClr>
        <a:buFont typeface="Wingdings" pitchFamily="2" charset="2"/>
        <a:buChar char="l"/>
        <a:defRPr kumimoji="1" lang="ja-JP" altLang="en-US" sz="1108" kern="1200" baseline="0" dirty="0" smtClean="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058" name="Picture 2" descr="ヨコカラー中用"/>
          <p:cNvPicPr>
            <a:picLocks noChangeAspect="1" noChangeArrowheads="1"/>
          </p:cNvPicPr>
          <p:nvPr/>
        </p:nvPicPr>
        <p:blipFill>
          <a:blip r:embed="rId11" cstate="print"/>
          <a:srcRect/>
          <a:stretch>
            <a:fillRect/>
          </a:stretch>
        </p:blipFill>
        <p:spPr bwMode="auto">
          <a:xfrm>
            <a:off x="405871" y="188913"/>
            <a:ext cx="9080500" cy="195262"/>
          </a:xfrm>
          <a:prstGeom prst="rect">
            <a:avLst/>
          </a:prstGeom>
          <a:noFill/>
          <a:ln w="9525">
            <a:noFill/>
            <a:miter lim="800000"/>
            <a:headEnd/>
            <a:tailEnd/>
          </a:ln>
        </p:spPr>
      </p:pic>
      <p:sp>
        <p:nvSpPr>
          <p:cNvPr id="45059" name="Rectangle 3"/>
          <p:cNvSpPr>
            <a:spLocks noGrp="1" noChangeArrowheads="1"/>
          </p:cNvSpPr>
          <p:nvPr>
            <p:ph type="title"/>
          </p:nvPr>
        </p:nvSpPr>
        <p:spPr bwMode="auto">
          <a:xfrm>
            <a:off x="416190" y="333376"/>
            <a:ext cx="9051264" cy="487363"/>
          </a:xfrm>
          <a:prstGeom prst="rect">
            <a:avLst/>
          </a:prstGeom>
          <a:noFill/>
          <a:ln w="9525">
            <a:noFill/>
            <a:miter lim="800000"/>
            <a:headEnd/>
            <a:tailEnd/>
          </a:ln>
        </p:spPr>
        <p:txBody>
          <a:bodyPr vert="horz" wrap="square" lIns="144000" tIns="0" rIns="0" bIns="54000" numCol="1" anchor="b" anchorCtr="0" compatLnSpc="1">
            <a:prstTxWarp prst="textNoShape">
              <a:avLst/>
            </a:prstTxWarp>
          </a:bodyPr>
          <a:lstStyle/>
          <a:p>
            <a:pPr lvl="0"/>
            <a:r>
              <a:rPr lang="ja-JP" altLang="en-US"/>
              <a:t>マスター タイトルの書式設定</a:t>
            </a:r>
          </a:p>
        </p:txBody>
      </p:sp>
      <p:sp>
        <p:nvSpPr>
          <p:cNvPr id="496644" name="Line 4"/>
          <p:cNvSpPr>
            <a:spLocks noChangeShapeType="1"/>
          </p:cNvSpPr>
          <p:nvPr/>
        </p:nvSpPr>
        <p:spPr bwMode="auto">
          <a:xfrm>
            <a:off x="416190" y="820739"/>
            <a:ext cx="9051264" cy="1587"/>
          </a:xfrm>
          <a:prstGeom prst="line">
            <a:avLst/>
          </a:prstGeom>
          <a:noFill/>
          <a:ln w="12700">
            <a:solidFill>
              <a:schemeClr val="bg2"/>
            </a:solidFill>
            <a:round/>
            <a:headEnd/>
            <a:tailEnd/>
          </a:ln>
          <a:effectLst/>
        </p:spPr>
        <p:txBody>
          <a:bodyPr lIns="0" tIns="0" rIns="0" bIns="0" anchor="ctr"/>
          <a:lstStyle/>
          <a:p>
            <a:pPr>
              <a:defRPr/>
            </a:pPr>
            <a:endParaRPr lang="ja-JP" altLang="en-US" sz="1800">
              <a:latin typeface="Meiryo UI" panose="020B0604030504040204" pitchFamily="50" charset="-128"/>
              <a:ea typeface="Meiryo UI" panose="020B0604030504040204" pitchFamily="50" charset="-128"/>
            </a:endParaRPr>
          </a:p>
        </p:txBody>
      </p:sp>
      <p:sp>
        <p:nvSpPr>
          <p:cNvPr id="45061" name="Rectangle 5"/>
          <p:cNvSpPr>
            <a:spLocks noGrp="1" noChangeArrowheads="1"/>
          </p:cNvSpPr>
          <p:nvPr>
            <p:ph type="body" idx="1"/>
          </p:nvPr>
        </p:nvSpPr>
        <p:spPr bwMode="auto">
          <a:xfrm>
            <a:off x="416190" y="956807"/>
            <a:ext cx="9051264" cy="14896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96647" name="Line 7"/>
          <p:cNvSpPr>
            <a:spLocks noChangeShapeType="1"/>
          </p:cNvSpPr>
          <p:nvPr/>
        </p:nvSpPr>
        <p:spPr bwMode="auto">
          <a:xfrm>
            <a:off x="416190" y="6591300"/>
            <a:ext cx="9051264" cy="0"/>
          </a:xfrm>
          <a:prstGeom prst="line">
            <a:avLst/>
          </a:prstGeom>
          <a:noFill/>
          <a:ln w="9525">
            <a:solidFill>
              <a:schemeClr val="bg2"/>
            </a:solidFill>
            <a:round/>
            <a:headEnd/>
            <a:tailEnd/>
          </a:ln>
          <a:effectLst/>
        </p:spPr>
        <p:txBody>
          <a:bodyPr wrap="none" anchor="ctr"/>
          <a:lstStyle/>
          <a:p>
            <a:pPr>
              <a:defRPr/>
            </a:pPr>
            <a:endParaRPr lang="ja-JP" altLang="en-US" sz="1800">
              <a:latin typeface="Meiryo UI" panose="020B0604030504040204" pitchFamily="50" charset="-128"/>
              <a:ea typeface="Meiryo UI" panose="020B0604030504040204" pitchFamily="50" charset="-128"/>
            </a:endParaRPr>
          </a:p>
        </p:txBody>
      </p:sp>
      <p:sp>
        <p:nvSpPr>
          <p:cNvPr id="496648" name="Rectangle 8"/>
          <p:cNvSpPr>
            <a:spLocks noGrp="1" noChangeArrowheads="1"/>
          </p:cNvSpPr>
          <p:nvPr>
            <p:ph type="ftr" sz="quarter" idx="3"/>
          </p:nvPr>
        </p:nvSpPr>
        <p:spPr bwMode="auto">
          <a:xfrm>
            <a:off x="416190" y="6605081"/>
            <a:ext cx="3718190" cy="252919"/>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fontAlgn="b">
              <a:defRPr sz="1000" baseline="0">
                <a:solidFill>
                  <a:schemeClr val="bg1">
                    <a:lumMod val="50000"/>
                  </a:schemeClr>
                </a:solidFill>
                <a:latin typeface="Meiryo UI" panose="020B0604030504040204" pitchFamily="50" charset="-128"/>
                <a:ea typeface="Meiryo UI" panose="020B0604030504040204" pitchFamily="50" charset="-128"/>
              </a:defRPr>
            </a:lvl1pPr>
          </a:lstStyle>
          <a:p>
            <a:pPr>
              <a:defRPr/>
            </a:pPr>
            <a:r>
              <a:rPr lang="ja-JP" altLang="en-US"/>
              <a:t>平成</a:t>
            </a:r>
            <a:r>
              <a:rPr lang="en-US" altLang="ja-JP"/>
              <a:t>31</a:t>
            </a:r>
            <a:r>
              <a:rPr lang="ja-JP" altLang="en-US"/>
              <a:t>年度　</a:t>
            </a:r>
            <a:r>
              <a:rPr lang="en-US" altLang="ja-JP"/>
              <a:t>NDB</a:t>
            </a:r>
            <a:r>
              <a:rPr lang="ja-JP" altLang="en-US"/>
              <a:t>を活用した全国医療機能情報提供制度・全国薬局機能情報提供制度に関する調査研究一式</a:t>
            </a:r>
            <a:endParaRPr lang="en-US" altLang="ja-JP"/>
          </a:p>
        </p:txBody>
      </p:sp>
      <p:sp>
        <p:nvSpPr>
          <p:cNvPr id="496649" name="Rectangle 9"/>
          <p:cNvSpPr>
            <a:spLocks noChangeArrowheads="1"/>
          </p:cNvSpPr>
          <p:nvPr userDrawn="1"/>
        </p:nvSpPr>
        <p:spPr bwMode="auto">
          <a:xfrm>
            <a:off x="4488656" y="6587614"/>
            <a:ext cx="1102387" cy="270387"/>
          </a:xfrm>
          <a:prstGeom prst="rect">
            <a:avLst/>
          </a:prstGeom>
          <a:noFill/>
          <a:ln w="9525">
            <a:noFill/>
            <a:miter lim="800000"/>
            <a:headEnd/>
            <a:tailEnd/>
          </a:ln>
          <a:effectLst/>
        </p:spPr>
        <p:txBody>
          <a:bodyPr/>
          <a:lstStyle/>
          <a:p>
            <a:pPr algn="ctr">
              <a:defRPr/>
            </a:pPr>
            <a:fld id="{5DB9C561-FD86-489B-9D31-99E37B572FFC}" type="slidenum">
              <a:rPr lang="en-US" altLang="ja-JP" sz="1200">
                <a:latin typeface="Meiryo UI" panose="020B0604030504040204" pitchFamily="50" charset="-128"/>
                <a:ea typeface="Meiryo UI" panose="020B0604030504040204" pitchFamily="50" charset="-128"/>
              </a:rPr>
              <a:pPr algn="ctr">
                <a:defRPr/>
              </a:pPr>
              <a:t>‹#›</a:t>
            </a:fld>
            <a:endParaRPr lang="en-US" altLang="ja-JP"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478087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rtl="0" eaLnBrk="0" fontAlgn="base" hangingPunct="0">
        <a:spcBef>
          <a:spcPct val="0"/>
        </a:spcBef>
        <a:spcAft>
          <a:spcPct val="0"/>
        </a:spcAft>
        <a:buClr>
          <a:srgbClr val="5F5F5F"/>
        </a:buClr>
        <a:defRPr kumimoji="1" sz="2000" b="0" baseline="0">
          <a:solidFill>
            <a:schemeClr val="tx1"/>
          </a:solidFill>
          <a:latin typeface="Meiryo UI" panose="020B0604030504040204" pitchFamily="50" charset="-128"/>
          <a:ea typeface="Meiryo UI" panose="020B0604030504040204" pitchFamily="50" charset="-128"/>
          <a:cs typeface="+mj-cs"/>
        </a:defRPr>
      </a:lvl1pPr>
      <a:lvl2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2pPr>
      <a:lvl3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3pPr>
      <a:lvl4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4pPr>
      <a:lvl5pPr algn="l" rtl="0" eaLnBrk="0" fontAlgn="base" hangingPunct="0">
        <a:spcBef>
          <a:spcPct val="0"/>
        </a:spcBef>
        <a:spcAft>
          <a:spcPct val="0"/>
        </a:spcAft>
        <a:buClr>
          <a:srgbClr val="5F5F5F"/>
        </a:buClr>
        <a:defRPr kumimoji="1" sz="2400" b="1">
          <a:solidFill>
            <a:schemeClr val="tx1"/>
          </a:solidFill>
          <a:latin typeface="ＭＳ Ｐゴシック" charset="-128"/>
          <a:ea typeface="ＭＳ Ｐゴシック" charset="-128"/>
        </a:defRPr>
      </a:lvl5pPr>
      <a:lvl6pPr marL="4572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6pPr>
      <a:lvl7pPr marL="9144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7pPr>
      <a:lvl8pPr marL="13716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8pPr>
      <a:lvl9pPr marL="1828800" algn="l" rtl="0" fontAlgn="base">
        <a:spcBef>
          <a:spcPct val="0"/>
        </a:spcBef>
        <a:spcAft>
          <a:spcPct val="0"/>
        </a:spcAft>
        <a:buClr>
          <a:srgbClr val="5F5F5F"/>
        </a:buClr>
        <a:defRPr kumimoji="1" sz="2400" b="1">
          <a:solidFill>
            <a:schemeClr val="tx1"/>
          </a:solidFill>
          <a:latin typeface="ＭＳ Ｐゴシック" charset="-128"/>
          <a:ea typeface="ＭＳ Ｐゴシック" charset="-128"/>
        </a:defRPr>
      </a:lvl9pPr>
    </p:titleStyle>
    <p:bodyStyle>
      <a:lvl1pPr marL="342900" indent="-342900" algn="l" rtl="0" eaLnBrk="0" fontAlgn="base" hangingPunct="0">
        <a:spcBef>
          <a:spcPct val="20000"/>
        </a:spcBef>
        <a:spcAft>
          <a:spcPct val="0"/>
        </a:spcAft>
        <a:buClr>
          <a:schemeClr val="tx2"/>
        </a:buClr>
        <a:buFont typeface="Wingdings" pitchFamily="2" charset="2"/>
        <a:buNone/>
        <a:defRPr kumimoji="1" sz="2000" baseline="0">
          <a:solidFill>
            <a:schemeClr val="tx1"/>
          </a:solidFill>
          <a:latin typeface="Meiryo UI" panose="020B0604030504040204" pitchFamily="50" charset="-128"/>
          <a:ea typeface="Meiryo UI" panose="020B0604030504040204" pitchFamily="50" charset="-128"/>
          <a:cs typeface="+mn-cs"/>
        </a:defRPr>
      </a:lvl1pPr>
      <a:lvl2pPr marL="233363" indent="-231775" algn="l" rtl="0" eaLnBrk="0" fontAlgn="base" hangingPunct="0">
        <a:spcBef>
          <a:spcPct val="20000"/>
        </a:spcBef>
        <a:spcAft>
          <a:spcPct val="0"/>
        </a:spcAft>
        <a:buClr>
          <a:srgbClr val="3E5E84"/>
        </a:buClr>
        <a:buFont typeface="Wingdings" pitchFamily="2" charset="2"/>
        <a:buChar char="n"/>
        <a:defRPr kumimoji="1" sz="2000" baseline="0">
          <a:solidFill>
            <a:schemeClr val="tx1"/>
          </a:solidFill>
          <a:latin typeface="Meiryo UI" panose="020B0604030504040204" pitchFamily="50" charset="-128"/>
          <a:ea typeface="Meiryo UI" panose="020B0604030504040204" pitchFamily="50" charset="-128"/>
        </a:defRPr>
      </a:lvl2pPr>
      <a:lvl3pPr marL="523875" indent="-242888" algn="l" rtl="0" eaLnBrk="0" fontAlgn="base" hangingPunct="0">
        <a:spcBef>
          <a:spcPct val="20000"/>
        </a:spcBef>
        <a:spcAft>
          <a:spcPct val="0"/>
        </a:spcAft>
        <a:buClr>
          <a:srgbClr val="808080"/>
        </a:buClr>
        <a:buFont typeface="Wingdings" pitchFamily="2" charset="2"/>
        <a:buChar char="n"/>
        <a:defRPr kumimoji="1" sz="1600" baseline="0">
          <a:solidFill>
            <a:schemeClr val="tx1"/>
          </a:solidFill>
          <a:latin typeface="Meiryo UI" panose="020B0604030504040204" pitchFamily="50" charset="-128"/>
          <a:ea typeface="Meiryo UI" panose="020B0604030504040204" pitchFamily="50" charset="-128"/>
        </a:defRPr>
      </a:lvl3pPr>
      <a:lvl4pPr marL="771525" indent="-195263" algn="l" rtl="0" eaLnBrk="0" fontAlgn="base" hangingPunct="0">
        <a:spcBef>
          <a:spcPct val="20000"/>
        </a:spcBef>
        <a:spcAft>
          <a:spcPct val="0"/>
        </a:spcAft>
        <a:buClr>
          <a:srgbClr val="558C99"/>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4pPr>
      <a:lvl5pPr marL="985838" indent="-195263" algn="l" rtl="0" eaLnBrk="0" fontAlgn="base" hangingPunct="0">
        <a:spcBef>
          <a:spcPct val="20000"/>
        </a:spcBef>
        <a:spcAft>
          <a:spcPct val="0"/>
        </a:spcAft>
        <a:buClr>
          <a:srgbClr val="C0C0C0"/>
        </a:buClr>
        <a:buFont typeface="Wingdings" pitchFamily="2" charset="2"/>
        <a:buChar char="l"/>
        <a:defRPr kumimoji="1" sz="1400" baseline="0">
          <a:solidFill>
            <a:schemeClr val="tx1"/>
          </a:solidFill>
          <a:latin typeface="Meiryo UI" panose="020B0604030504040204" pitchFamily="50" charset="-128"/>
          <a:ea typeface="Meiryo UI" panose="020B0604030504040204" pitchFamily="50" charset="-128"/>
        </a:defRPr>
      </a:lvl5pPr>
      <a:lvl6pPr marL="14430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6pPr>
      <a:lvl7pPr marL="19002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7pPr>
      <a:lvl8pPr marL="23574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8pPr>
      <a:lvl9pPr marL="2814638" indent="-195263" algn="l" rtl="0" fontAlgn="base">
        <a:spcBef>
          <a:spcPct val="20000"/>
        </a:spcBef>
        <a:spcAft>
          <a:spcPct val="0"/>
        </a:spcAft>
        <a:buClr>
          <a:srgbClr val="C0C0C0"/>
        </a:buClr>
        <a:buFont typeface="Wingdings" pitchFamily="2" charset="2"/>
        <a:buChar char="l"/>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3.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3176972"/>
            <a:ext cx="8374154" cy="504056"/>
          </a:xfrm>
        </p:spPr>
        <p:txBody>
          <a:bodyPr>
            <a:noAutofit/>
          </a:bodyPr>
          <a:lstStyle/>
          <a:p>
            <a:pPr algn="ctr"/>
            <a:br>
              <a:rPr lang="en-US" altLang="ja-JP" sz="3200">
                <a:latin typeface="Meiryo UI" panose="020B0604030504040204" pitchFamily="50" charset="-128"/>
                <a:ea typeface="Meiryo UI" panose="020B0604030504040204" pitchFamily="50" charset="-128"/>
                <a:cs typeface="Meiryo UI" panose="020B0604030504040204" pitchFamily="50" charset="-128"/>
              </a:rPr>
            </a:br>
            <a:r>
              <a:rPr lang="en-US" altLang="ja-JP" sz="3200">
                <a:latin typeface="Meiryo UI" panose="020B0604030504040204" pitchFamily="50" charset="-128"/>
                <a:ea typeface="Meiryo UI" panose="020B0604030504040204" pitchFamily="50" charset="-128"/>
                <a:cs typeface="Meiryo UI" panose="020B0604030504040204" pitchFamily="50" charset="-128"/>
              </a:rPr>
              <a:t>【</a:t>
            </a:r>
            <a:r>
              <a:rPr lang="ja-JP" altLang="en-US" sz="3200">
                <a:latin typeface="Meiryo UI" panose="020B0604030504040204" pitchFamily="50" charset="-128"/>
                <a:ea typeface="Meiryo UI" panose="020B0604030504040204" pitchFamily="50" charset="-128"/>
                <a:cs typeface="Meiryo UI" panose="020B0604030504040204" pitchFamily="50" charset="-128"/>
              </a:rPr>
              <a:t>報告機関向け</a:t>
            </a:r>
            <a:r>
              <a:rPr lang="en-US" altLang="ja-JP" sz="3200">
                <a:latin typeface="Meiryo UI" panose="020B0604030504040204" pitchFamily="50" charset="-128"/>
                <a:ea typeface="Meiryo UI" panose="020B0604030504040204" pitchFamily="50" charset="-128"/>
                <a:cs typeface="Meiryo UI" panose="020B0604030504040204" pitchFamily="50" charset="-128"/>
              </a:rPr>
              <a:t>】</a:t>
            </a:r>
            <a:br>
              <a:rPr lang="en-US" altLang="ja-JP" sz="3200">
                <a:latin typeface="Meiryo UI" panose="020B0604030504040204" pitchFamily="50" charset="-128"/>
                <a:ea typeface="Meiryo UI" panose="020B0604030504040204" pitchFamily="50" charset="-128"/>
                <a:cs typeface="Meiryo UI" panose="020B0604030504040204" pitchFamily="50" charset="-128"/>
              </a:rPr>
            </a:br>
            <a:r>
              <a:rPr lang="en-US" altLang="ja-JP" sz="3200">
                <a:latin typeface="Meiryo UI" panose="020B0604030504040204" pitchFamily="50" charset="-128"/>
                <a:ea typeface="Meiryo UI" panose="020B0604030504040204" pitchFamily="50" charset="-128"/>
                <a:cs typeface="Meiryo UI" panose="020B0604030504040204" pitchFamily="50" charset="-128"/>
              </a:rPr>
              <a:t>G-MIS</a:t>
            </a:r>
            <a:r>
              <a:rPr lang="ja-JP" altLang="en-US" sz="3200">
                <a:latin typeface="Meiryo UI" panose="020B0604030504040204" pitchFamily="50" charset="-128"/>
                <a:ea typeface="Meiryo UI" panose="020B0604030504040204" pitchFamily="50" charset="-128"/>
                <a:cs typeface="Meiryo UI" panose="020B0604030504040204" pitchFamily="50" charset="-128"/>
              </a:rPr>
              <a:t>新規アカウント発行のお知らせ</a:t>
            </a:r>
            <a:endParaRPr lang="en-US" altLang="ja-JP" sz="320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6D03EB96-F37F-3B9A-ACAA-D04559CC6F03}"/>
              </a:ext>
            </a:extLst>
          </p:cNvPr>
          <p:cNvSpPr txBox="1"/>
          <p:nvPr/>
        </p:nvSpPr>
        <p:spPr>
          <a:xfrm>
            <a:off x="7886700" y="304799"/>
            <a:ext cx="1781175" cy="523220"/>
          </a:xfrm>
          <a:prstGeom prst="rect">
            <a:avLst/>
          </a:prstGeom>
          <a:noFill/>
        </p:spPr>
        <p:txBody>
          <a:bodyPr wrap="square" rtlCol="0">
            <a:spAutoFit/>
          </a:bodyPr>
          <a:lstStyle/>
          <a:p>
            <a:pPr lvl="1"/>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5725" lvl="1" algn="ctr"/>
            <a:r>
              <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p>
        </p:txBody>
      </p:sp>
      <p:sp>
        <p:nvSpPr>
          <p:cNvPr id="7" name="テキスト ボックス 6">
            <a:extLst>
              <a:ext uri="{FF2B5EF4-FFF2-40B4-BE49-F238E27FC236}">
                <a16:creationId xmlns:a16="http://schemas.microsoft.com/office/drawing/2014/main" id="{D7B15A58-0B45-A8A2-39A3-95A4A9F1763F}"/>
              </a:ext>
            </a:extLst>
          </p:cNvPr>
          <p:cNvSpPr txBox="1"/>
          <p:nvPr/>
        </p:nvSpPr>
        <p:spPr>
          <a:xfrm>
            <a:off x="516245" y="4308049"/>
            <a:ext cx="9092704" cy="954107"/>
          </a:xfrm>
          <a:prstGeom prst="rect">
            <a:avLst/>
          </a:prstGeom>
          <a:noFill/>
        </p:spPr>
        <p:txBody>
          <a:bodyPr wrap="square" rtlCol="0">
            <a:spAutoFit/>
          </a:bodyPr>
          <a:lstStyle/>
          <a:p>
            <a:pPr marL="342900" indent="-342900" algn="l">
              <a:buFont typeface="Wingdings" panose="05000000000000000000" pitchFamily="2" charset="2"/>
              <a:buChar char="n"/>
            </a:pP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医療機能情報提供制度・薬局機能情報提供制度につきましては、都道府県の独自</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運用を行うことがございます。</a:t>
            </a:r>
            <a:br>
              <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必ず各都道府県からのお知らせをご確認いただきますようお願いいたします。</a:t>
            </a:r>
            <a:br>
              <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endPar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l">
              <a:buFont typeface="Wingdings" panose="05000000000000000000" pitchFamily="2" charset="2"/>
              <a:buChar char="n"/>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問合せにつきましては、各都道府県の制度窓口をご確認ください。</a:t>
            </a:r>
          </a:p>
        </p:txBody>
      </p:sp>
    </p:spTree>
    <p:custDataLst>
      <p:tags r:id="rId1"/>
    </p:custDataLst>
    <p:extLst>
      <p:ext uri="{BB962C8B-B14F-4D97-AF65-F5344CB8AC3E}">
        <p14:creationId xmlns:p14="http://schemas.microsoft.com/office/powerpoint/2010/main" val="3822511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メールが届かなかった場合の対処</a:t>
            </a:r>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0" y="479901"/>
            <a:ext cx="9829800" cy="305725"/>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前ページからの続き</a:t>
            </a:r>
            <a:endParaRPr lang="en-US" altLang="ja-JP" sz="1400" dirty="0">
              <a:latin typeface="Meiryo UI"/>
              <a:ea typeface="Meiryo UI"/>
            </a:endParaRPr>
          </a:p>
        </p:txBody>
      </p:sp>
      <p:sp>
        <p:nvSpPr>
          <p:cNvPr id="6" name="フローチャート: 判断 5">
            <a:extLst>
              <a:ext uri="{FF2B5EF4-FFF2-40B4-BE49-F238E27FC236}">
                <a16:creationId xmlns:a16="http://schemas.microsoft.com/office/drawing/2014/main" id="{2CECE768-4573-3C99-6AD9-4C94F61393F1}"/>
              </a:ext>
            </a:extLst>
          </p:cNvPr>
          <p:cNvSpPr/>
          <p:nvPr/>
        </p:nvSpPr>
        <p:spPr>
          <a:xfrm>
            <a:off x="4608944" y="2251758"/>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9" name="直線矢印コネクタ 8">
            <a:extLst>
              <a:ext uri="{FF2B5EF4-FFF2-40B4-BE49-F238E27FC236}">
                <a16:creationId xmlns:a16="http://schemas.microsoft.com/office/drawing/2014/main" id="{2E9EC6BE-C8A7-CE9F-57D5-9C563EED86C5}"/>
              </a:ext>
            </a:extLst>
          </p:cNvPr>
          <p:cNvCxnSpPr>
            <a:cxnSpLocks/>
            <a:endCxn id="6" idx="0"/>
          </p:cNvCxnSpPr>
          <p:nvPr/>
        </p:nvCxnSpPr>
        <p:spPr bwMode="gray">
          <a:xfrm flipH="1">
            <a:off x="4872181" y="1998957"/>
            <a:ext cx="4619" cy="252801"/>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コネクタ: カギ線 25">
            <a:extLst>
              <a:ext uri="{FF2B5EF4-FFF2-40B4-BE49-F238E27FC236}">
                <a16:creationId xmlns:a16="http://schemas.microsoft.com/office/drawing/2014/main" id="{DD81D218-D09D-56F5-4BE0-16DAD94C26BA}"/>
              </a:ext>
            </a:extLst>
          </p:cNvPr>
          <p:cNvCxnSpPr>
            <a:cxnSpLocks/>
            <a:stCxn id="6" idx="1"/>
            <a:endCxn id="80" idx="0"/>
          </p:cNvCxnSpPr>
          <p:nvPr/>
        </p:nvCxnSpPr>
        <p:spPr bwMode="gray">
          <a:xfrm rot="10800000" flipV="1">
            <a:off x="2253310" y="2374868"/>
            <a:ext cx="2355634" cy="361431"/>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35F93967-E13D-10E7-FABB-762DB2CAE327}"/>
              </a:ext>
            </a:extLst>
          </p:cNvPr>
          <p:cNvSpPr txBox="1"/>
          <p:nvPr/>
        </p:nvSpPr>
        <p:spPr>
          <a:xfrm>
            <a:off x="4039852" y="2144274"/>
            <a:ext cx="988290" cy="246221"/>
          </a:xfrm>
          <a:prstGeom prst="rect">
            <a:avLst/>
          </a:prstGeom>
          <a:noFill/>
        </p:spPr>
        <p:txBody>
          <a:bodyPr wrap="square" rtlCol="0">
            <a:spAutoFit/>
          </a:bodyPr>
          <a:lstStyle/>
          <a:p>
            <a:pPr algn="l"/>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a:t>
            </a:r>
            <a:endPar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267591F0-021B-2AB8-CC25-DFF27E3E05C5}"/>
              </a:ext>
            </a:extLst>
          </p:cNvPr>
          <p:cNvSpPr txBox="1"/>
          <p:nvPr/>
        </p:nvSpPr>
        <p:spPr>
          <a:xfrm>
            <a:off x="5352471" y="2155870"/>
            <a:ext cx="988290" cy="246221"/>
          </a:xfrm>
          <a:prstGeom prst="rect">
            <a:avLst/>
          </a:prstGeom>
          <a:noFill/>
        </p:spPr>
        <p:txBody>
          <a:bodyPr wrap="square" rtlCol="0">
            <a:spAutoFit/>
          </a:bodyPr>
          <a:lstStyle/>
          <a:p>
            <a:pPr algn="l"/>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ない</a:t>
            </a:r>
            <a:endPar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フローチャート: 他ページ結合子 68">
            <a:extLst>
              <a:ext uri="{FF2B5EF4-FFF2-40B4-BE49-F238E27FC236}">
                <a16:creationId xmlns:a16="http://schemas.microsoft.com/office/drawing/2014/main" id="{F0C9765B-D3E9-8CF8-2978-1A2301261E6E}"/>
              </a:ext>
            </a:extLst>
          </p:cNvPr>
          <p:cNvSpPr/>
          <p:nvPr/>
        </p:nvSpPr>
        <p:spPr>
          <a:xfrm>
            <a:off x="4675333" y="821429"/>
            <a:ext cx="393694" cy="365125"/>
          </a:xfrm>
          <a:prstGeom prst="flowChartOffpageConnector">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a:solidFill>
                  <a:schemeClr val="tx1"/>
                </a:solidFill>
              </a:rPr>
              <a:t>１</a:t>
            </a:r>
          </a:p>
        </p:txBody>
      </p:sp>
      <p:sp>
        <p:nvSpPr>
          <p:cNvPr id="80" name="四角形: 角を丸くする 79">
            <a:extLst>
              <a:ext uri="{FF2B5EF4-FFF2-40B4-BE49-F238E27FC236}">
                <a16:creationId xmlns:a16="http://schemas.microsoft.com/office/drawing/2014/main" id="{EDFC85B1-9A60-980E-1665-95FE048D370F}"/>
              </a:ext>
            </a:extLst>
          </p:cNvPr>
          <p:cNvSpPr/>
          <p:nvPr/>
        </p:nvSpPr>
        <p:spPr>
          <a:xfrm>
            <a:off x="345351" y="2736300"/>
            <a:ext cx="3815918" cy="1392004"/>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9B1E1C2-FD7E-1DE5-9F94-BC5973DDFA1D}"/>
              </a:ext>
            </a:extLst>
          </p:cNvPr>
          <p:cNvSpPr/>
          <p:nvPr/>
        </p:nvSpPr>
        <p:spPr>
          <a:xfrm>
            <a:off x="3140364" y="1350176"/>
            <a:ext cx="3472872" cy="67425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同じ病院等・薬局内で</a:t>
            </a:r>
            <a:endParaRPr lang="en-US" altLang="ja-JP" sz="1200">
              <a:solidFill>
                <a:schemeClr val="tx1"/>
              </a:solidFill>
              <a:latin typeface="Meiryo UI" panose="020B0604030504040204" pitchFamily="50" charset="-128"/>
              <a:ea typeface="Meiryo UI" panose="020B0604030504040204" pitchFamily="50" charset="-128"/>
            </a:endParaRPr>
          </a:p>
          <a:p>
            <a:pPr algn="ctr"/>
            <a:r>
              <a:rPr lang="en-US" altLang="ja-JP" sz="1200">
                <a:solidFill>
                  <a:schemeClr val="tx1"/>
                </a:solidFill>
                <a:latin typeface="Meiryo UI" panose="020B0604030504040204" pitchFamily="50" charset="-128"/>
                <a:ea typeface="Meiryo UI" panose="020B0604030504040204" pitchFamily="50" charset="-128"/>
              </a:rPr>
              <a:t>G-MIS</a:t>
            </a:r>
            <a:r>
              <a:rPr lang="ja-JP" altLang="en-US" sz="1200">
                <a:solidFill>
                  <a:schemeClr val="tx1"/>
                </a:solidFill>
                <a:latin typeface="Meiryo UI" panose="020B0604030504040204" pitchFamily="50" charset="-128"/>
                <a:ea typeface="Meiryo UI" panose="020B0604030504040204" pitchFamily="50" charset="-128"/>
              </a:rPr>
              <a:t>を既に利用している部署がありますか</a:t>
            </a:r>
            <a:endParaRPr kumimoji="1" lang="ja-JP" altLang="en-US" sz="1200">
              <a:solidFill>
                <a:schemeClr val="tx1"/>
              </a:solidFill>
              <a:latin typeface="Meiryo UI" panose="020B0604030504040204" pitchFamily="50" charset="-128"/>
              <a:ea typeface="Meiryo UI" panose="020B0604030504040204" pitchFamily="50" charset="-128"/>
            </a:endParaRPr>
          </a:p>
        </p:txBody>
      </p:sp>
      <p:cxnSp>
        <p:nvCxnSpPr>
          <p:cNvPr id="5" name="直線矢印コネクタ 4">
            <a:extLst>
              <a:ext uri="{FF2B5EF4-FFF2-40B4-BE49-F238E27FC236}">
                <a16:creationId xmlns:a16="http://schemas.microsoft.com/office/drawing/2014/main" id="{2CE720B4-ECD6-0238-2C1A-C097C472BF1E}"/>
              </a:ext>
            </a:extLst>
          </p:cNvPr>
          <p:cNvCxnSpPr>
            <a:cxnSpLocks/>
            <a:stCxn id="69" idx="2"/>
            <a:endCxn id="18" idx="0"/>
          </p:cNvCxnSpPr>
          <p:nvPr/>
        </p:nvCxnSpPr>
        <p:spPr bwMode="gray">
          <a:xfrm>
            <a:off x="4872180" y="1186554"/>
            <a:ext cx="4620" cy="163622"/>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コネクタ: カギ線 52">
            <a:extLst>
              <a:ext uri="{FF2B5EF4-FFF2-40B4-BE49-F238E27FC236}">
                <a16:creationId xmlns:a16="http://schemas.microsoft.com/office/drawing/2014/main" id="{3020DD63-FD60-072F-909F-8C8930300DC7}"/>
              </a:ext>
            </a:extLst>
          </p:cNvPr>
          <p:cNvCxnSpPr>
            <a:cxnSpLocks/>
            <a:stCxn id="6" idx="3"/>
            <a:endCxn id="81" idx="0"/>
          </p:cNvCxnSpPr>
          <p:nvPr/>
        </p:nvCxnSpPr>
        <p:spPr bwMode="gray">
          <a:xfrm>
            <a:off x="5135417" y="2374869"/>
            <a:ext cx="2151661" cy="350630"/>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テキスト ボックス 73">
            <a:extLst>
              <a:ext uri="{FF2B5EF4-FFF2-40B4-BE49-F238E27FC236}">
                <a16:creationId xmlns:a16="http://schemas.microsoft.com/office/drawing/2014/main" id="{C7D58FC0-E157-63C5-D52A-D04E3D5EFBA4}"/>
              </a:ext>
            </a:extLst>
          </p:cNvPr>
          <p:cNvSpPr txBox="1"/>
          <p:nvPr/>
        </p:nvSpPr>
        <p:spPr>
          <a:xfrm>
            <a:off x="472279" y="2857621"/>
            <a:ext cx="3562062" cy="1169551"/>
          </a:xfrm>
          <a:prstGeom prst="rect">
            <a:avLst/>
          </a:prstGeom>
          <a:noFill/>
        </p:spPr>
        <p:txBody>
          <a:bodyPr wrap="square" rtlCol="0">
            <a:spAutoFit/>
          </a:bodyPr>
          <a:lstStyle/>
          <a:p>
            <a:pPr algn="l"/>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では、１</a:t>
            </a: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機関で１アカウントしか申請できません。</a:t>
            </a:r>
            <a:endParaRPr kumimoji="1"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既に</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アカウントをお持ちの病院等は、既存のアカウントを利用して、定期報告を行っていただくようお願い致します。</a:t>
            </a: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四角形: 角を丸くする 80">
            <a:extLst>
              <a:ext uri="{FF2B5EF4-FFF2-40B4-BE49-F238E27FC236}">
                <a16:creationId xmlns:a16="http://schemas.microsoft.com/office/drawing/2014/main" id="{363CF6AB-2CE1-FB5B-2480-C40FFDC22361}"/>
              </a:ext>
            </a:extLst>
          </p:cNvPr>
          <p:cNvSpPr/>
          <p:nvPr/>
        </p:nvSpPr>
        <p:spPr>
          <a:xfrm>
            <a:off x="5028142" y="2725499"/>
            <a:ext cx="4517871" cy="120250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新規ユーザ登録申請時の</a:t>
            </a:r>
            <a:r>
              <a:rPr kumimoji="1" lang="ja-JP" altLang="en-US" sz="1200" b="1" dirty="0">
                <a:solidFill>
                  <a:schemeClr val="tx1"/>
                </a:solidFill>
                <a:latin typeface="Meiryo UI" panose="020B0604030504040204" pitchFamily="50" charset="-128"/>
                <a:ea typeface="Meiryo UI" panose="020B0604030504040204" pitchFamily="50" charset="-128"/>
              </a:rPr>
              <a:t>メールアドレス</a:t>
            </a:r>
            <a:r>
              <a:rPr kumimoji="1" lang="ja-JP" altLang="en-US" sz="1200" dirty="0">
                <a:solidFill>
                  <a:schemeClr val="tx1"/>
                </a:solidFill>
                <a:latin typeface="Meiryo UI" panose="020B0604030504040204" pitchFamily="50" charset="-128"/>
                <a:ea typeface="Meiryo UI" panose="020B0604030504040204" pitchFamily="50" charset="-128"/>
              </a:rPr>
              <a:t>、または、</a:t>
            </a:r>
            <a:r>
              <a:rPr kumimoji="1" lang="ja-JP" altLang="en-US" sz="1200" b="1" dirty="0">
                <a:solidFill>
                  <a:schemeClr val="tx1"/>
                </a:solidFill>
                <a:latin typeface="Meiryo UI" panose="020B0604030504040204" pitchFamily="50" charset="-128"/>
                <a:ea typeface="Meiryo UI" panose="020B0604030504040204" pitchFamily="50" charset="-128"/>
              </a:rPr>
              <a:t>機関コード</a:t>
            </a:r>
            <a:r>
              <a:rPr kumimoji="1" lang="ja-JP" altLang="en-US" sz="1200" dirty="0">
                <a:solidFill>
                  <a:schemeClr val="tx1"/>
                </a:solidFill>
                <a:latin typeface="Meiryo UI" panose="020B0604030504040204" pitchFamily="50" charset="-128"/>
                <a:ea typeface="Meiryo UI" panose="020B0604030504040204" pitchFamily="50" charset="-128"/>
              </a:rPr>
              <a:t>が間違っている可能性があります。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92" name="四角形: 角を丸くする 91">
            <a:extLst>
              <a:ext uri="{FF2B5EF4-FFF2-40B4-BE49-F238E27FC236}">
                <a16:creationId xmlns:a16="http://schemas.microsoft.com/office/drawing/2014/main" id="{C2B69730-68F2-6867-92C1-60341863696C}"/>
              </a:ext>
            </a:extLst>
          </p:cNvPr>
          <p:cNvSpPr/>
          <p:nvPr/>
        </p:nvSpPr>
        <p:spPr>
          <a:xfrm>
            <a:off x="345351" y="4489736"/>
            <a:ext cx="3288076" cy="1682464"/>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補足説明</a:t>
            </a:r>
            <a:r>
              <a:rPr lang="en-US" altLang="ja-JP"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ご自身でアカウント申請を行った場合で、既存のアカウントをお持ちの病院等には、</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11</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6</a:t>
            </a:r>
            <a:r>
              <a:rPr kumimoji="1" lang="ja-JP" altLang="en-US" sz="1200" dirty="0">
                <a:solidFill>
                  <a:schemeClr val="tx1"/>
                </a:solidFill>
                <a:latin typeface="Meiryo UI" panose="020B0604030504040204" pitchFamily="50" charset="-128"/>
                <a:ea typeface="Meiryo UI" panose="020B0604030504040204" pitchFamily="50" charset="-128"/>
              </a:rPr>
              <a:t>日（月）に右の図のようなメールが届きます。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都道府県で代行申請を行った場合にはこのメールは届きません。</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10" name="コネクタ: カギ線 9">
            <a:extLst>
              <a:ext uri="{FF2B5EF4-FFF2-40B4-BE49-F238E27FC236}">
                <a16:creationId xmlns:a16="http://schemas.microsoft.com/office/drawing/2014/main" id="{304A5290-53A0-CD7C-CE22-746D30E90D06}"/>
              </a:ext>
            </a:extLst>
          </p:cNvPr>
          <p:cNvCxnSpPr>
            <a:cxnSpLocks/>
            <a:stCxn id="80" idx="2"/>
            <a:endCxn id="92" idx="0"/>
          </p:cNvCxnSpPr>
          <p:nvPr/>
        </p:nvCxnSpPr>
        <p:spPr bwMode="gray">
          <a:xfrm rot="5400000">
            <a:off x="1940634" y="4177060"/>
            <a:ext cx="361432" cy="263921"/>
          </a:xfrm>
          <a:prstGeom prst="bentConnector3">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矢印コネクタ 36">
            <a:extLst>
              <a:ext uri="{FF2B5EF4-FFF2-40B4-BE49-F238E27FC236}">
                <a16:creationId xmlns:a16="http://schemas.microsoft.com/office/drawing/2014/main" id="{0B27137A-29D3-C2F8-AA42-42EC58A9460E}"/>
              </a:ext>
            </a:extLst>
          </p:cNvPr>
          <p:cNvCxnSpPr>
            <a:cxnSpLocks/>
            <a:stCxn id="81" idx="2"/>
            <a:endCxn id="8" idx="0"/>
          </p:cNvCxnSpPr>
          <p:nvPr/>
        </p:nvCxnSpPr>
        <p:spPr bwMode="gray">
          <a:xfrm flipH="1">
            <a:off x="7287077" y="3928006"/>
            <a:ext cx="1" cy="561730"/>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スライド番号プレースホルダー 1">
            <a:extLst>
              <a:ext uri="{FF2B5EF4-FFF2-40B4-BE49-F238E27FC236}">
                <a16:creationId xmlns:a16="http://schemas.microsoft.com/office/drawing/2014/main" id="{450A2198-CE24-FEA8-D65C-8F1B82BF000D}"/>
              </a:ext>
            </a:extLst>
          </p:cNvPr>
          <p:cNvSpPr>
            <a:spLocks noGrp="1"/>
          </p:cNvSpPr>
          <p:nvPr>
            <p:ph type="sldNum" sz="quarter" idx="11"/>
          </p:nvPr>
        </p:nvSpPr>
        <p:spPr>
          <a:xfrm>
            <a:off x="9001124" y="6492875"/>
            <a:ext cx="904875" cy="365125"/>
          </a:xfrm>
        </p:spPr>
        <p:txBody>
          <a:bodyPr/>
          <a:lstStyle/>
          <a:p>
            <a:fld id="{D678D6E8-61F4-42B4-8ED0-44B1436A966E}" type="slidenum">
              <a:rPr lang="ja-JP" altLang="en-US" smtClean="0"/>
              <a:pPr/>
              <a:t>9</a:t>
            </a:fld>
            <a:endParaRPr lang="ja-JP" altLang="en-US"/>
          </a:p>
        </p:txBody>
      </p:sp>
      <p:sp>
        <p:nvSpPr>
          <p:cNvPr id="11" name="四角形: 角を丸くする 10">
            <a:extLst>
              <a:ext uri="{FF2B5EF4-FFF2-40B4-BE49-F238E27FC236}">
                <a16:creationId xmlns:a16="http://schemas.microsoft.com/office/drawing/2014/main" id="{BB5667BF-2FD4-0780-109C-F0E0A5943FE5}"/>
              </a:ext>
            </a:extLst>
          </p:cNvPr>
          <p:cNvSpPr/>
          <p:nvPr/>
        </p:nvSpPr>
        <p:spPr>
          <a:xfrm>
            <a:off x="4910889" y="2571750"/>
            <a:ext cx="4736806" cy="3921125"/>
          </a:xfrm>
          <a:prstGeom prst="roundRect">
            <a:avLst>
              <a:gd name="adj" fmla="val 8165"/>
            </a:avLst>
          </a:pr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nvGrpSpPr>
          <p:cNvPr id="4" name="グループ化 3">
            <a:extLst>
              <a:ext uri="{FF2B5EF4-FFF2-40B4-BE49-F238E27FC236}">
                <a16:creationId xmlns:a16="http://schemas.microsoft.com/office/drawing/2014/main" id="{0753001D-22BD-B59F-42CE-52CF7B207E2C}"/>
              </a:ext>
            </a:extLst>
          </p:cNvPr>
          <p:cNvGrpSpPr/>
          <p:nvPr/>
        </p:nvGrpSpPr>
        <p:grpSpPr>
          <a:xfrm>
            <a:off x="3666634" y="4274684"/>
            <a:ext cx="2453425" cy="2445712"/>
            <a:chOff x="3666634" y="4265158"/>
            <a:chExt cx="2531854" cy="2565181"/>
          </a:xfrm>
          <a:solidFill>
            <a:schemeClr val="bg1"/>
          </a:solidFill>
        </p:grpSpPr>
        <p:pic>
          <p:nvPicPr>
            <p:cNvPr id="90" name="図 89">
              <a:extLst>
                <a:ext uri="{FF2B5EF4-FFF2-40B4-BE49-F238E27FC236}">
                  <a16:creationId xmlns:a16="http://schemas.microsoft.com/office/drawing/2014/main" id="{D2410A3F-2EDC-E044-0E3B-F47A0808FB3C}"/>
                </a:ext>
              </a:extLst>
            </p:cNvPr>
            <p:cNvPicPr>
              <a:picLocks noChangeAspect="1"/>
            </p:cNvPicPr>
            <p:nvPr/>
          </p:nvPicPr>
          <p:blipFill>
            <a:blip r:embed="rId4"/>
            <a:stretch>
              <a:fillRect/>
            </a:stretch>
          </p:blipFill>
          <p:spPr>
            <a:xfrm>
              <a:off x="3707512" y="4273811"/>
              <a:ext cx="2490976" cy="2556528"/>
            </a:xfrm>
            <a:prstGeom prst="rect">
              <a:avLst/>
            </a:prstGeom>
            <a:grpFill/>
          </p:spPr>
        </p:pic>
        <p:sp>
          <p:nvSpPr>
            <p:cNvPr id="3" name="正方形/長方形 2">
              <a:extLst>
                <a:ext uri="{FF2B5EF4-FFF2-40B4-BE49-F238E27FC236}">
                  <a16:creationId xmlns:a16="http://schemas.microsoft.com/office/drawing/2014/main" id="{8946152A-77A8-448D-28B7-45A828D65185}"/>
                </a:ext>
              </a:extLst>
            </p:cNvPr>
            <p:cNvSpPr/>
            <p:nvPr/>
          </p:nvSpPr>
          <p:spPr>
            <a:xfrm>
              <a:off x="3666634" y="4265158"/>
              <a:ext cx="2531849" cy="107819"/>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12" name="テキスト ボックス 11">
            <a:extLst>
              <a:ext uri="{FF2B5EF4-FFF2-40B4-BE49-F238E27FC236}">
                <a16:creationId xmlns:a16="http://schemas.microsoft.com/office/drawing/2014/main" id="{F9703411-F022-4330-E2FA-360014665D51}"/>
              </a:ext>
            </a:extLst>
          </p:cNvPr>
          <p:cNvSpPr txBox="1"/>
          <p:nvPr/>
        </p:nvSpPr>
        <p:spPr>
          <a:xfrm>
            <a:off x="5922171" y="2141412"/>
            <a:ext cx="3619223" cy="246221"/>
          </a:xfrm>
          <a:prstGeom prst="rect">
            <a:avLst/>
          </a:prstGeom>
          <a:noFill/>
        </p:spPr>
        <p:txBody>
          <a:bodyPr wrap="square" rtlCol="0">
            <a:spAutoFit/>
          </a:bodyPr>
          <a:lstStyle/>
          <a:p>
            <a:pPr algn="l"/>
            <a:r>
              <a:rPr kumimoji="1" lang="en-US" altLang="ja-JP" sz="10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歯科診療所、助産所及び薬局は全てこちらの場合に該当します。</a:t>
            </a:r>
          </a:p>
        </p:txBody>
      </p:sp>
      <p:sp>
        <p:nvSpPr>
          <p:cNvPr id="8" name="四角形: 角を丸くする 7">
            <a:extLst>
              <a:ext uri="{FF2B5EF4-FFF2-40B4-BE49-F238E27FC236}">
                <a16:creationId xmlns:a16="http://schemas.microsoft.com/office/drawing/2014/main" id="{BD702BFE-3A79-0C2B-8901-3B2FB86FD143}"/>
              </a:ext>
            </a:extLst>
          </p:cNvPr>
          <p:cNvSpPr/>
          <p:nvPr/>
        </p:nvSpPr>
        <p:spPr>
          <a:xfrm>
            <a:off x="6520459" y="4489736"/>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対応方法</a:t>
            </a:r>
            <a:r>
              <a:rPr kumimoji="1" lang="en-US" altLang="ja-JP" sz="1400" b="1" dirty="0">
                <a:solidFill>
                  <a:schemeClr val="bg1"/>
                </a:solidFill>
                <a:latin typeface="Meiryo UI" panose="020B0604030504040204" pitchFamily="50" charset="-128"/>
                <a:ea typeface="Meiryo UI" panose="020B0604030504040204" pitchFamily="50" charset="-128"/>
              </a:rPr>
              <a:t>4</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Tree>
    <p:custDataLst>
      <p:tags r:id="rId1"/>
    </p:custDataLst>
    <p:extLst>
      <p:ext uri="{BB962C8B-B14F-4D97-AF65-F5344CB8AC3E}">
        <p14:creationId xmlns:p14="http://schemas.microsoft.com/office/powerpoint/2010/main" val="58343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j-cs"/>
              </a:rPr>
              <a:t>対応方法１（メールボックスの空き容量が不足していた場合）</a:t>
            </a:r>
          </a:p>
        </p:txBody>
      </p:sp>
      <p:sp>
        <p:nvSpPr>
          <p:cNvPr id="2" name="テキスト ボックス 1">
            <a:extLst>
              <a:ext uri="{FF2B5EF4-FFF2-40B4-BE49-F238E27FC236}">
                <a16:creationId xmlns:a16="http://schemas.microsoft.com/office/drawing/2014/main" id="{D61FCAA9-A0F0-12B5-2E71-A18AFFE4E3E6}"/>
              </a:ext>
            </a:extLst>
          </p:cNvPr>
          <p:cNvSpPr txBox="1"/>
          <p:nvPr/>
        </p:nvSpPr>
        <p:spPr>
          <a:xfrm>
            <a:off x="0" y="1099795"/>
            <a:ext cx="9829800" cy="2201628"/>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メールボックスの空き容量が不足している場合に空き容量を増やす方法は、ご利用中のメールソフトウェアにより、対応方法が異なります。手順等については、ご利用中のメールソフトのホームページ等でご確認ください。</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メールサーバー上でメールが保管されている場合には、メールボックスの空き容量を確保した後、メールサーバからメールが再送されます。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もしも、メールが受信できなかった場合には、アカウント発行通知メールの再送はできませんので、大変恐れ入りますが、都道府県窓口に「ログイン</a:t>
            </a:r>
            <a:r>
              <a:rPr lang="en-US" altLang="ja-JP" sz="1400" dirty="0">
                <a:latin typeface="Meiryo UI"/>
                <a:ea typeface="Meiryo UI"/>
              </a:rPr>
              <a:t>ID</a:t>
            </a:r>
            <a:r>
              <a:rPr lang="ja-JP" altLang="en-US" sz="1400" dirty="0">
                <a:latin typeface="Meiryo UI"/>
                <a:ea typeface="Meiryo UI"/>
              </a:rPr>
              <a:t>」をご確認の上、「パスワードのリセット」を実施いただきますようお願いします。パスワードのリセット方法は、ログイン画面におきまして、「パスワードを忘れた場合はこちら」のリンクを押していただくようお願いし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p:txBody>
      </p:sp>
      <p:grpSp>
        <p:nvGrpSpPr>
          <p:cNvPr id="3" name="グループ化 2">
            <a:extLst>
              <a:ext uri="{FF2B5EF4-FFF2-40B4-BE49-F238E27FC236}">
                <a16:creationId xmlns:a16="http://schemas.microsoft.com/office/drawing/2014/main" id="{EAFC2084-65E6-D295-B1C4-01E14A1F30AC}"/>
              </a:ext>
            </a:extLst>
          </p:cNvPr>
          <p:cNvGrpSpPr/>
          <p:nvPr/>
        </p:nvGrpSpPr>
        <p:grpSpPr>
          <a:xfrm>
            <a:off x="108774" y="518041"/>
            <a:ext cx="9612252" cy="504003"/>
            <a:chOff x="539749" y="2708274"/>
            <a:chExt cx="9612252" cy="504003"/>
          </a:xfrm>
        </p:grpSpPr>
        <p:sp>
          <p:nvSpPr>
            <p:cNvPr id="4" name="Rectangle 5">
              <a:extLst>
                <a:ext uri="{FF2B5EF4-FFF2-40B4-BE49-F238E27FC236}">
                  <a16:creationId xmlns:a16="http://schemas.microsoft.com/office/drawing/2014/main" id="{EB6B4B11-10F4-EF6D-6F7C-BC1687AF1589}"/>
                </a:ext>
              </a:extLst>
            </p:cNvPr>
            <p:cNvSpPr>
              <a:spLocks noChangeArrowheads="1"/>
            </p:cNvSpPr>
            <p:nvPr/>
          </p:nvSpPr>
          <p:spPr bwMode="gray">
            <a:xfrm>
              <a:off x="2221675" y="2708277"/>
              <a:ext cx="7930326"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dirty="0">
                  <a:latin typeface="Meiryo UI" panose="020B0604030504040204" pitchFamily="50" charset="-128"/>
                  <a:ea typeface="Meiryo UI" panose="020B0604030504040204" pitchFamily="50" charset="-128"/>
                </a:rPr>
                <a:t>メールボックスの空き容量が不足していた場合</a:t>
              </a:r>
              <a:endParaRPr lang="en-US" altLang="ja-JP" sz="2000" spc="130" dirty="0">
                <a:latin typeface="Meiryo UI" panose="020B0604030504040204" pitchFamily="50" charset="-128"/>
                <a:ea typeface="Meiryo UI" panose="020B0604030504040204" pitchFamily="50" charset="-128"/>
              </a:endParaRPr>
            </a:p>
          </p:txBody>
        </p:sp>
        <p:sp>
          <p:nvSpPr>
            <p:cNvPr id="5" name="Text Box 6">
              <a:extLst>
                <a:ext uri="{FF2B5EF4-FFF2-40B4-BE49-F238E27FC236}">
                  <a16:creationId xmlns:a16="http://schemas.microsoft.com/office/drawing/2014/main" id="{C7269220-0C4C-BFFB-1309-D1553DC6CC10}"/>
                </a:ext>
              </a:extLst>
            </p:cNvPr>
            <p:cNvSpPr txBox="1">
              <a:spLocks noChangeAspect="1" noChangeArrowheads="1"/>
            </p:cNvSpPr>
            <p:nvPr/>
          </p:nvSpPr>
          <p:spPr bwMode="gray">
            <a:xfrm>
              <a:off x="539749" y="2708274"/>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dirty="0">
                  <a:solidFill>
                    <a:schemeClr val="bg1"/>
                  </a:solidFill>
                  <a:latin typeface="Meiryo UI" panose="020B0604030504040204" pitchFamily="50" charset="-128"/>
                  <a:ea typeface="Meiryo UI" panose="020B0604030504040204" pitchFamily="50" charset="-128"/>
                </a:rPr>
                <a:t>対応方法</a:t>
              </a:r>
              <a:r>
                <a:rPr lang="en-US" altLang="ja-JP" sz="1800" b="1" dirty="0">
                  <a:solidFill>
                    <a:schemeClr val="bg1"/>
                  </a:solidFill>
                  <a:latin typeface="Meiryo UI" panose="020B0604030504040204" pitchFamily="50" charset="-128"/>
                  <a:ea typeface="Meiryo UI" panose="020B0604030504040204" pitchFamily="50" charset="-128"/>
                </a:rPr>
                <a:t>1</a:t>
              </a:r>
            </a:p>
          </p:txBody>
        </p:sp>
      </p:grpSp>
      <p:sp>
        <p:nvSpPr>
          <p:cNvPr id="7" name="スライド番号プレースホルダー 6">
            <a:extLst>
              <a:ext uri="{FF2B5EF4-FFF2-40B4-BE49-F238E27FC236}">
                <a16:creationId xmlns:a16="http://schemas.microsoft.com/office/drawing/2014/main" id="{7144AF30-1A9A-6E2E-FE77-EE07BB934733}"/>
              </a:ext>
            </a:extLst>
          </p:cNvPr>
          <p:cNvSpPr>
            <a:spLocks noGrp="1"/>
          </p:cNvSpPr>
          <p:nvPr>
            <p:ph type="sldNum" sz="quarter" idx="11"/>
          </p:nvPr>
        </p:nvSpPr>
        <p:spPr>
          <a:xfrm>
            <a:off x="7662302" y="6492875"/>
            <a:ext cx="2228850" cy="365125"/>
          </a:xfrm>
        </p:spPr>
        <p:txBody>
          <a:bodyPr/>
          <a:lstStyle/>
          <a:p>
            <a:fld id="{D678D6E8-61F4-42B4-8ED0-44B1436A966E}" type="slidenum">
              <a:rPr lang="ja-JP" altLang="en-US" smtClean="0"/>
              <a:pPr/>
              <a:t>10</a:t>
            </a:fld>
            <a:endParaRPr lang="ja-JP" altLang="en-US"/>
          </a:p>
        </p:txBody>
      </p:sp>
    </p:spTree>
    <p:custDataLst>
      <p:tags r:id="rId1"/>
    </p:custDataLst>
    <p:extLst>
      <p:ext uri="{BB962C8B-B14F-4D97-AF65-F5344CB8AC3E}">
        <p14:creationId xmlns:p14="http://schemas.microsoft.com/office/powerpoint/2010/main" val="293751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D00235F9-B38B-99CB-291F-125F1B8A4935}"/>
              </a:ext>
            </a:extLst>
          </p:cNvPr>
          <p:cNvSpPr/>
          <p:nvPr/>
        </p:nvSpPr>
        <p:spPr>
          <a:xfrm>
            <a:off x="4658382" y="1099795"/>
            <a:ext cx="4905375" cy="5559543"/>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対応方法１（迷惑メールフォルダにメールがあった場合）</a:t>
            </a:r>
          </a:p>
        </p:txBody>
      </p:sp>
      <p:sp>
        <p:nvSpPr>
          <p:cNvPr id="2" name="テキスト ボックス 1">
            <a:extLst>
              <a:ext uri="{FF2B5EF4-FFF2-40B4-BE49-F238E27FC236}">
                <a16:creationId xmlns:a16="http://schemas.microsoft.com/office/drawing/2014/main" id="{D61FCAA9-A0F0-12B5-2E71-A18AFFE4E3E6}"/>
              </a:ext>
            </a:extLst>
          </p:cNvPr>
          <p:cNvSpPr txBox="1"/>
          <p:nvPr/>
        </p:nvSpPr>
        <p:spPr>
          <a:xfrm>
            <a:off x="0" y="1099795"/>
            <a:ext cx="9829800" cy="305725"/>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以下の手順に従い、該当する対処を実施してください。</a:t>
            </a:r>
            <a:endParaRPr lang="en-US" altLang="ja-JP" sz="1400">
              <a:latin typeface="Meiryo UI"/>
              <a:ea typeface="Meiryo UI"/>
            </a:endParaRPr>
          </a:p>
        </p:txBody>
      </p:sp>
      <p:grpSp>
        <p:nvGrpSpPr>
          <p:cNvPr id="3" name="グループ化 2">
            <a:extLst>
              <a:ext uri="{FF2B5EF4-FFF2-40B4-BE49-F238E27FC236}">
                <a16:creationId xmlns:a16="http://schemas.microsoft.com/office/drawing/2014/main" id="{EAFC2084-65E6-D295-B1C4-01E14A1F30AC}"/>
              </a:ext>
            </a:extLst>
          </p:cNvPr>
          <p:cNvGrpSpPr/>
          <p:nvPr/>
        </p:nvGrpSpPr>
        <p:grpSpPr>
          <a:xfrm>
            <a:off x="108774" y="518041"/>
            <a:ext cx="9612252" cy="504003"/>
            <a:chOff x="539749" y="2708274"/>
            <a:chExt cx="9612252" cy="504003"/>
          </a:xfrm>
        </p:grpSpPr>
        <p:sp>
          <p:nvSpPr>
            <p:cNvPr id="4" name="Rectangle 5">
              <a:extLst>
                <a:ext uri="{FF2B5EF4-FFF2-40B4-BE49-F238E27FC236}">
                  <a16:creationId xmlns:a16="http://schemas.microsoft.com/office/drawing/2014/main" id="{EB6B4B11-10F4-EF6D-6F7C-BC1687AF1589}"/>
                </a:ext>
              </a:extLst>
            </p:cNvPr>
            <p:cNvSpPr>
              <a:spLocks noChangeArrowheads="1"/>
            </p:cNvSpPr>
            <p:nvPr/>
          </p:nvSpPr>
          <p:spPr bwMode="gray">
            <a:xfrm>
              <a:off x="2221675" y="2708277"/>
              <a:ext cx="7930326"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迷惑メールフォルダにメールがあった場合</a:t>
              </a:r>
              <a:endParaRPr lang="en-US" altLang="ja-JP" sz="2000" spc="130">
                <a:latin typeface="Meiryo UI" panose="020B0604030504040204" pitchFamily="50" charset="-128"/>
                <a:ea typeface="Meiryo UI" panose="020B0604030504040204" pitchFamily="50" charset="-128"/>
              </a:endParaRPr>
            </a:p>
          </p:txBody>
        </p:sp>
        <p:sp>
          <p:nvSpPr>
            <p:cNvPr id="5" name="Text Box 6">
              <a:extLst>
                <a:ext uri="{FF2B5EF4-FFF2-40B4-BE49-F238E27FC236}">
                  <a16:creationId xmlns:a16="http://schemas.microsoft.com/office/drawing/2014/main" id="{C7269220-0C4C-BFFB-1309-D1553DC6CC10}"/>
                </a:ext>
              </a:extLst>
            </p:cNvPr>
            <p:cNvSpPr txBox="1">
              <a:spLocks noChangeAspect="1" noChangeArrowheads="1"/>
            </p:cNvSpPr>
            <p:nvPr/>
          </p:nvSpPr>
          <p:spPr bwMode="gray">
            <a:xfrm>
              <a:off x="539749" y="2708274"/>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dirty="0">
                  <a:solidFill>
                    <a:schemeClr val="bg1"/>
                  </a:solidFill>
                  <a:latin typeface="Meiryo UI" panose="020B0604030504040204" pitchFamily="50" charset="-128"/>
                  <a:ea typeface="Meiryo UI" panose="020B0604030504040204" pitchFamily="50" charset="-128"/>
                </a:rPr>
                <a:t>対応方法</a:t>
              </a:r>
              <a:r>
                <a:rPr lang="en-US" altLang="ja-JP" sz="1800" b="1" dirty="0">
                  <a:solidFill>
                    <a:schemeClr val="bg1"/>
                  </a:solidFill>
                  <a:latin typeface="Meiryo UI" panose="020B0604030504040204" pitchFamily="50" charset="-128"/>
                  <a:ea typeface="Meiryo UI" panose="020B0604030504040204" pitchFamily="50" charset="-128"/>
                </a:rPr>
                <a:t>2</a:t>
              </a:r>
            </a:p>
          </p:txBody>
        </p:sp>
      </p:grpSp>
      <p:sp>
        <p:nvSpPr>
          <p:cNvPr id="6" name="正方形/長方形 5">
            <a:extLst>
              <a:ext uri="{FF2B5EF4-FFF2-40B4-BE49-F238E27FC236}">
                <a16:creationId xmlns:a16="http://schemas.microsoft.com/office/drawing/2014/main" id="{1B9FB991-5DD0-F7BD-B6FE-E7FB61211358}"/>
              </a:ext>
            </a:extLst>
          </p:cNvPr>
          <p:cNvSpPr/>
          <p:nvPr/>
        </p:nvSpPr>
        <p:spPr>
          <a:xfrm>
            <a:off x="501939" y="1483271"/>
            <a:ext cx="3472872"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a:solidFill>
                  <a:schemeClr val="tx1"/>
                </a:solidFill>
                <a:latin typeface="Meiryo UI" panose="020B0604030504040204" pitchFamily="50" charset="-128"/>
                <a:ea typeface="Meiryo UI" panose="020B0604030504040204" pitchFamily="50" charset="-128"/>
              </a:rPr>
              <a:t>①メールを「受信トレイ」など安全なフォルダに移動する</a:t>
            </a:r>
          </a:p>
        </p:txBody>
      </p:sp>
      <p:sp>
        <p:nvSpPr>
          <p:cNvPr id="8" name="正方形/長方形 7">
            <a:extLst>
              <a:ext uri="{FF2B5EF4-FFF2-40B4-BE49-F238E27FC236}">
                <a16:creationId xmlns:a16="http://schemas.microsoft.com/office/drawing/2014/main" id="{1B48802A-B575-BC39-0803-8B99B97E0B2D}"/>
              </a:ext>
            </a:extLst>
          </p:cNvPr>
          <p:cNvSpPr/>
          <p:nvPr/>
        </p:nvSpPr>
        <p:spPr>
          <a:xfrm>
            <a:off x="492414" y="2188121"/>
            <a:ext cx="3472872"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a:solidFill>
                  <a:schemeClr val="tx1"/>
                </a:solidFill>
                <a:latin typeface="Meiryo UI" panose="020B0604030504040204" pitchFamily="50" charset="-128"/>
                <a:ea typeface="Meiryo UI" panose="020B0604030504040204" pitchFamily="50" charset="-128"/>
              </a:rPr>
              <a:t>②</a:t>
            </a:r>
            <a:r>
              <a:rPr kumimoji="1" lang="ja-JP" altLang="en-US" sz="1200">
                <a:solidFill>
                  <a:schemeClr val="tx1"/>
                </a:solidFill>
                <a:latin typeface="Meiryo UI" panose="020B0604030504040204" pitchFamily="50" charset="-128"/>
                <a:ea typeface="Meiryo UI" panose="020B0604030504040204" pitchFamily="50" charset="-128"/>
              </a:rPr>
              <a:t>メールに記載の</a:t>
            </a:r>
            <a:r>
              <a:rPr kumimoji="1" lang="en-US" altLang="ja-JP" sz="1200">
                <a:solidFill>
                  <a:schemeClr val="tx1"/>
                </a:solidFill>
                <a:latin typeface="Meiryo UI" panose="020B0604030504040204" pitchFamily="50" charset="-128"/>
                <a:ea typeface="Meiryo UI" panose="020B0604030504040204" pitchFamily="50" charset="-128"/>
              </a:rPr>
              <a:t>URL</a:t>
            </a:r>
            <a:r>
              <a:rPr kumimoji="1" lang="ja-JP" altLang="en-US" sz="1200">
                <a:solidFill>
                  <a:schemeClr val="tx1"/>
                </a:solidFill>
                <a:latin typeface="Meiryo UI" panose="020B0604030504040204" pitchFamily="50" charset="-128"/>
                <a:ea typeface="Meiryo UI" panose="020B0604030504040204" pitchFamily="50" charset="-128"/>
              </a:rPr>
              <a:t>にアクセスする</a:t>
            </a:r>
          </a:p>
        </p:txBody>
      </p:sp>
      <p:sp>
        <p:nvSpPr>
          <p:cNvPr id="9" name="正方形/長方形 8">
            <a:extLst>
              <a:ext uri="{FF2B5EF4-FFF2-40B4-BE49-F238E27FC236}">
                <a16:creationId xmlns:a16="http://schemas.microsoft.com/office/drawing/2014/main" id="{7578F6AB-6DE4-BC8D-D32A-14DFFC0FE0D7}"/>
              </a:ext>
            </a:extLst>
          </p:cNvPr>
          <p:cNvSpPr/>
          <p:nvPr/>
        </p:nvSpPr>
        <p:spPr>
          <a:xfrm>
            <a:off x="501939" y="2918837"/>
            <a:ext cx="3472872" cy="633988"/>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③ 「ようこそメール」に記載される「ユーザ情報」</a:t>
            </a:r>
            <a:r>
              <a:rPr lang="ja-JP" altLang="en-US" sz="1200" dirty="0">
                <a:solidFill>
                  <a:schemeClr val="tx1"/>
                </a:solidFill>
                <a:latin typeface="Meiryo UI" panose="020B0604030504040204" pitchFamily="50" charset="-128"/>
                <a:ea typeface="Meiryo UI" panose="020B0604030504040204" pitchFamily="50" charset="-128"/>
              </a:rPr>
              <a:t>で</a:t>
            </a:r>
            <a:r>
              <a:rPr kumimoji="1" lang="en-US" altLang="ja-JP" sz="1200" dirty="0">
                <a:solidFill>
                  <a:schemeClr val="tx1"/>
                </a:solidFill>
                <a:latin typeface="Meiryo UI" panose="020B0604030504040204" pitchFamily="50" charset="-128"/>
                <a:ea typeface="Meiryo UI" panose="020B0604030504040204" pitchFamily="50" charset="-128"/>
              </a:rPr>
              <a:t>G-MIS</a:t>
            </a:r>
            <a:r>
              <a:rPr kumimoji="1" lang="ja-JP" altLang="en-US" sz="1200" dirty="0">
                <a:solidFill>
                  <a:schemeClr val="tx1"/>
                </a:solidFill>
                <a:latin typeface="Meiryo UI" panose="020B0604030504040204" pitchFamily="50" charset="-128"/>
                <a:ea typeface="Meiryo UI" panose="020B0604030504040204" pitchFamily="50" charset="-128"/>
              </a:rPr>
              <a:t>にログインし、「パスワード設定」を行う</a:t>
            </a:r>
          </a:p>
        </p:txBody>
      </p:sp>
      <p:sp>
        <p:nvSpPr>
          <p:cNvPr id="10" name="正方形/長方形 9">
            <a:extLst>
              <a:ext uri="{FF2B5EF4-FFF2-40B4-BE49-F238E27FC236}">
                <a16:creationId xmlns:a16="http://schemas.microsoft.com/office/drawing/2014/main" id="{CD506AC2-72E8-04AA-1E42-92970A2C74D7}"/>
              </a:ext>
            </a:extLst>
          </p:cNvPr>
          <p:cNvSpPr/>
          <p:nvPr/>
        </p:nvSpPr>
        <p:spPr>
          <a:xfrm>
            <a:off x="501939" y="3823712"/>
            <a:ext cx="3472872" cy="633988"/>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a:solidFill>
                  <a:schemeClr val="tx1"/>
                </a:solidFill>
                <a:latin typeface="Meiryo UI" panose="020B0604030504040204" pitchFamily="50" charset="-128"/>
                <a:ea typeface="Meiryo UI" panose="020B0604030504040204" pitchFamily="50" charset="-128"/>
              </a:rPr>
              <a:t>④</a:t>
            </a:r>
            <a:r>
              <a:rPr kumimoji="1" lang="ja-JP" altLang="en-US" sz="1200">
                <a:solidFill>
                  <a:schemeClr val="tx1"/>
                </a:solidFill>
                <a:latin typeface="Meiryo UI" panose="020B0604030504040204" pitchFamily="50" charset="-128"/>
                <a:ea typeface="Meiryo UI" panose="020B0604030504040204" pitchFamily="50" charset="-128"/>
              </a:rPr>
              <a:t>送信元メールアドレス（</a:t>
            </a:r>
            <a:r>
              <a:rPr kumimoji="1" lang="en-US" altLang="ja-JP" sz="1200">
                <a:latin typeface="Meiryo UI" panose="020B0604030504040204" pitchFamily="50" charset="-128"/>
                <a:ea typeface="Meiryo UI" panose="020B0604030504040204" pitchFamily="50" charset="-128"/>
                <a:hlinkClick r:id="" action="ppaction://noaction"/>
              </a:rPr>
              <a:t>info@g-mis.net</a:t>
            </a:r>
            <a:r>
              <a:rPr kumimoji="1" lang="ja-JP" altLang="en-US" sz="1200">
                <a:latin typeface="Meiryo UI" panose="020B0604030504040204" pitchFamily="50" charset="-128"/>
                <a:ea typeface="Meiryo UI" panose="020B0604030504040204" pitchFamily="50" charset="-128"/>
              </a:rPr>
              <a:t> </a:t>
            </a:r>
            <a:r>
              <a:rPr kumimoji="1" lang="ja-JP" altLang="en-US" sz="1200">
                <a:solidFill>
                  <a:schemeClr val="tx1"/>
                </a:solidFill>
                <a:latin typeface="Meiryo UI" panose="020B0604030504040204" pitchFamily="50" charset="-128"/>
                <a:ea typeface="Meiryo UI" panose="020B0604030504040204" pitchFamily="50" charset="-128"/>
              </a:rPr>
              <a:t>）を「安全なアドレス」として設定する</a:t>
            </a:r>
          </a:p>
        </p:txBody>
      </p:sp>
      <p:sp>
        <p:nvSpPr>
          <p:cNvPr id="16" name="テキスト ボックス 15">
            <a:extLst>
              <a:ext uri="{FF2B5EF4-FFF2-40B4-BE49-F238E27FC236}">
                <a16:creationId xmlns:a16="http://schemas.microsoft.com/office/drawing/2014/main" id="{F743ED42-7A4F-F926-7F15-72CB6F9C5738}"/>
              </a:ext>
            </a:extLst>
          </p:cNvPr>
          <p:cNvSpPr txBox="1"/>
          <p:nvPr/>
        </p:nvSpPr>
        <p:spPr>
          <a:xfrm>
            <a:off x="342243" y="4557137"/>
            <a:ext cx="3838575" cy="478336"/>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200">
                <a:latin typeface="Meiryo UI"/>
                <a:ea typeface="Meiryo UI"/>
              </a:rPr>
              <a:t>※</a:t>
            </a:r>
            <a:r>
              <a:rPr lang="ja-JP" altLang="en-US" sz="1200">
                <a:latin typeface="Meiryo UI"/>
                <a:ea typeface="Meiryo UI"/>
              </a:rPr>
              <a:t>「安全なアドレス」に設定する方法は、お使いのソフトウェアにより異なりますので、ソフトウェアのマニュアル等を参照ください。</a:t>
            </a:r>
            <a:endParaRPr lang="en-US" altLang="ja-JP" sz="1200">
              <a:latin typeface="Meiryo UI"/>
              <a:ea typeface="Meiryo UI"/>
            </a:endParaRPr>
          </a:p>
        </p:txBody>
      </p:sp>
      <p:sp>
        <p:nvSpPr>
          <p:cNvPr id="18" name="テキスト ボックス 17">
            <a:extLst>
              <a:ext uri="{FF2B5EF4-FFF2-40B4-BE49-F238E27FC236}">
                <a16:creationId xmlns:a16="http://schemas.microsoft.com/office/drawing/2014/main" id="{10FBE5EF-8BC5-4C07-695C-7C71763B545A}"/>
              </a:ext>
            </a:extLst>
          </p:cNvPr>
          <p:cNvSpPr txBox="1"/>
          <p:nvPr/>
        </p:nvSpPr>
        <p:spPr>
          <a:xfrm>
            <a:off x="4740564" y="1194387"/>
            <a:ext cx="4741013" cy="681469"/>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200">
                <a:latin typeface="Meiryo UI"/>
                <a:ea typeface="Meiryo UI"/>
              </a:rPr>
              <a:t>【Outlook</a:t>
            </a:r>
            <a:r>
              <a:rPr lang="ja-JP" altLang="en-US" sz="1200">
                <a:latin typeface="Meiryo UI"/>
                <a:ea typeface="Meiryo UI"/>
              </a:rPr>
              <a:t>の場合の例</a:t>
            </a:r>
            <a:r>
              <a:rPr lang="en-US" altLang="ja-JP" sz="1200">
                <a:latin typeface="Meiryo UI"/>
                <a:ea typeface="Meiryo UI"/>
              </a:rPr>
              <a:t>】</a:t>
            </a:r>
          </a:p>
          <a:p>
            <a:pPr fontAlgn="base">
              <a:lnSpc>
                <a:spcPct val="110000"/>
              </a:lnSpc>
              <a:buClr>
                <a:schemeClr val="tx1"/>
              </a:buClr>
            </a:pPr>
            <a:r>
              <a:rPr lang="ja-JP" altLang="en-US" sz="1200">
                <a:latin typeface="Meiryo UI"/>
                <a:ea typeface="Meiryo UI"/>
              </a:rPr>
              <a:t>・該当のメールを右クリックする</a:t>
            </a:r>
            <a:endParaRPr lang="en-US" altLang="ja-JP" sz="1200">
              <a:latin typeface="Meiryo UI"/>
              <a:ea typeface="Meiryo UI"/>
            </a:endParaRPr>
          </a:p>
          <a:p>
            <a:pPr fontAlgn="base">
              <a:lnSpc>
                <a:spcPct val="110000"/>
              </a:lnSpc>
              <a:buClr>
                <a:schemeClr val="tx1"/>
              </a:buClr>
            </a:pPr>
            <a:r>
              <a:rPr lang="ja-JP" altLang="en-US" sz="1200">
                <a:latin typeface="Meiryo UI"/>
                <a:ea typeface="Meiryo UI"/>
              </a:rPr>
              <a:t>・「迷惑メール</a:t>
            </a:r>
            <a:r>
              <a:rPr lang="en-US" altLang="ja-JP" sz="1200">
                <a:latin typeface="Meiryo UI"/>
                <a:ea typeface="Meiryo UI"/>
              </a:rPr>
              <a:t>(J)</a:t>
            </a:r>
            <a:r>
              <a:rPr lang="ja-JP" altLang="en-US" sz="1200">
                <a:latin typeface="Meiryo UI"/>
                <a:ea typeface="Meiryo UI"/>
              </a:rPr>
              <a:t>」→「迷惑メールのオプション</a:t>
            </a:r>
            <a:r>
              <a:rPr lang="en-US" altLang="ja-JP" sz="1200">
                <a:latin typeface="Meiryo UI"/>
                <a:ea typeface="Meiryo UI"/>
              </a:rPr>
              <a:t>(O)</a:t>
            </a:r>
            <a:r>
              <a:rPr lang="ja-JP" altLang="en-US" sz="1200">
                <a:latin typeface="Meiryo UI"/>
                <a:ea typeface="Meiryo UI"/>
              </a:rPr>
              <a:t>」を選択</a:t>
            </a:r>
            <a:endParaRPr lang="en-US" altLang="ja-JP" sz="1200">
              <a:latin typeface="Meiryo UI"/>
              <a:ea typeface="Meiryo UI"/>
            </a:endParaRPr>
          </a:p>
        </p:txBody>
      </p:sp>
      <p:sp>
        <p:nvSpPr>
          <p:cNvPr id="20" name="矢印: 右 19">
            <a:extLst>
              <a:ext uri="{FF2B5EF4-FFF2-40B4-BE49-F238E27FC236}">
                <a16:creationId xmlns:a16="http://schemas.microsoft.com/office/drawing/2014/main" id="{9C9A6A03-59E9-BB66-16F8-F49D9C738144}"/>
              </a:ext>
            </a:extLst>
          </p:cNvPr>
          <p:cNvSpPr/>
          <p:nvPr/>
        </p:nvSpPr>
        <p:spPr>
          <a:xfrm>
            <a:off x="4133850" y="4048132"/>
            <a:ext cx="438150" cy="305725"/>
          </a:xfrm>
          <a:prstGeom prst="rightArrow">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22" name="直線矢印コネクタ 21">
            <a:extLst>
              <a:ext uri="{FF2B5EF4-FFF2-40B4-BE49-F238E27FC236}">
                <a16:creationId xmlns:a16="http://schemas.microsoft.com/office/drawing/2014/main" id="{F0C498A4-294D-25F6-8F8F-AFE5E57C7027}"/>
              </a:ext>
            </a:extLst>
          </p:cNvPr>
          <p:cNvCxnSpPr>
            <a:stCxn id="6" idx="2"/>
            <a:endCxn id="8" idx="0"/>
          </p:cNvCxnSpPr>
          <p:nvPr/>
        </p:nvCxnSpPr>
        <p:spPr bwMode="gray">
          <a:xfrm flipH="1">
            <a:off x="2228850" y="1914525"/>
            <a:ext cx="9525" cy="273596"/>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矢印コネクタ 22">
            <a:extLst>
              <a:ext uri="{FF2B5EF4-FFF2-40B4-BE49-F238E27FC236}">
                <a16:creationId xmlns:a16="http://schemas.microsoft.com/office/drawing/2014/main" id="{C0509EC0-EB9F-97E2-F5F4-579A901BD871}"/>
              </a:ext>
            </a:extLst>
          </p:cNvPr>
          <p:cNvCxnSpPr>
            <a:stCxn id="8" idx="2"/>
            <a:endCxn id="9" idx="0"/>
          </p:cNvCxnSpPr>
          <p:nvPr/>
        </p:nvCxnSpPr>
        <p:spPr bwMode="gray">
          <a:xfrm>
            <a:off x="2228850" y="2619375"/>
            <a:ext cx="9525" cy="299462"/>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a:extLst>
              <a:ext uri="{FF2B5EF4-FFF2-40B4-BE49-F238E27FC236}">
                <a16:creationId xmlns:a16="http://schemas.microsoft.com/office/drawing/2014/main" id="{808B7757-0514-2612-B2D5-337C2B605C21}"/>
              </a:ext>
            </a:extLst>
          </p:cNvPr>
          <p:cNvCxnSpPr>
            <a:stCxn id="9" idx="2"/>
            <a:endCxn id="10" idx="0"/>
          </p:cNvCxnSpPr>
          <p:nvPr/>
        </p:nvCxnSpPr>
        <p:spPr bwMode="gray">
          <a:xfrm>
            <a:off x="2238375" y="3552825"/>
            <a:ext cx="0" cy="270887"/>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 name="グループ化 31">
            <a:extLst>
              <a:ext uri="{FF2B5EF4-FFF2-40B4-BE49-F238E27FC236}">
                <a16:creationId xmlns:a16="http://schemas.microsoft.com/office/drawing/2014/main" id="{31410AB1-97CD-4866-8CBA-1EB2A0B36B67}"/>
              </a:ext>
            </a:extLst>
          </p:cNvPr>
          <p:cNvGrpSpPr/>
          <p:nvPr/>
        </p:nvGrpSpPr>
        <p:grpSpPr>
          <a:xfrm>
            <a:off x="5144159" y="1873734"/>
            <a:ext cx="3479509" cy="1495818"/>
            <a:chOff x="5359691" y="5017801"/>
            <a:chExt cx="3433028" cy="1475073"/>
          </a:xfrm>
        </p:grpSpPr>
        <p:pic>
          <p:nvPicPr>
            <p:cNvPr id="12" name="図 11">
              <a:extLst>
                <a:ext uri="{FF2B5EF4-FFF2-40B4-BE49-F238E27FC236}">
                  <a16:creationId xmlns:a16="http://schemas.microsoft.com/office/drawing/2014/main" id="{FA403CD6-BD30-F833-A9A4-D2677423FBAC}"/>
                </a:ext>
              </a:extLst>
            </p:cNvPr>
            <p:cNvPicPr>
              <a:picLocks noChangeAspect="1"/>
            </p:cNvPicPr>
            <p:nvPr/>
          </p:nvPicPr>
          <p:blipFill rotWithShape="1">
            <a:blip r:embed="rId4"/>
            <a:srcRect l="779" t="64142" r="64334" b="16037"/>
            <a:stretch/>
          </p:blipFill>
          <p:spPr>
            <a:xfrm>
              <a:off x="5359691" y="5017801"/>
              <a:ext cx="1182218" cy="672018"/>
            </a:xfrm>
            <a:prstGeom prst="rect">
              <a:avLst/>
            </a:prstGeom>
          </p:spPr>
        </p:pic>
        <p:pic>
          <p:nvPicPr>
            <p:cNvPr id="31" name="図 30">
              <a:extLst>
                <a:ext uri="{FF2B5EF4-FFF2-40B4-BE49-F238E27FC236}">
                  <a16:creationId xmlns:a16="http://schemas.microsoft.com/office/drawing/2014/main" id="{6573F4FD-8547-062E-D3CE-3BA2B1DC6A19}"/>
                </a:ext>
              </a:extLst>
            </p:cNvPr>
            <p:cNvPicPr>
              <a:picLocks noChangeAspect="1"/>
            </p:cNvPicPr>
            <p:nvPr/>
          </p:nvPicPr>
          <p:blipFill rotWithShape="1">
            <a:blip r:embed="rId5"/>
            <a:srcRect t="4835"/>
            <a:stretch/>
          </p:blipFill>
          <p:spPr>
            <a:xfrm>
              <a:off x="6541909" y="5353049"/>
              <a:ext cx="2250810" cy="1139825"/>
            </a:xfrm>
            <a:prstGeom prst="rect">
              <a:avLst/>
            </a:prstGeom>
          </p:spPr>
        </p:pic>
      </p:grpSp>
      <p:pic>
        <p:nvPicPr>
          <p:cNvPr id="34" name="図 33">
            <a:extLst>
              <a:ext uri="{FF2B5EF4-FFF2-40B4-BE49-F238E27FC236}">
                <a16:creationId xmlns:a16="http://schemas.microsoft.com/office/drawing/2014/main" id="{863E0ADA-2056-B7EE-6594-E9BE27C53C58}"/>
              </a:ext>
            </a:extLst>
          </p:cNvPr>
          <p:cNvPicPr>
            <a:picLocks noChangeAspect="1"/>
          </p:cNvPicPr>
          <p:nvPr/>
        </p:nvPicPr>
        <p:blipFill>
          <a:blip r:embed="rId6"/>
          <a:stretch>
            <a:fillRect/>
          </a:stretch>
        </p:blipFill>
        <p:spPr>
          <a:xfrm>
            <a:off x="6486689" y="3552825"/>
            <a:ext cx="2939251" cy="3018625"/>
          </a:xfrm>
          <a:prstGeom prst="rect">
            <a:avLst/>
          </a:prstGeom>
        </p:spPr>
      </p:pic>
      <p:sp>
        <p:nvSpPr>
          <p:cNvPr id="35" name="テキスト ボックス 34">
            <a:extLst>
              <a:ext uri="{FF2B5EF4-FFF2-40B4-BE49-F238E27FC236}">
                <a16:creationId xmlns:a16="http://schemas.microsoft.com/office/drawing/2014/main" id="{6B640FB6-BCDD-3D5B-FCF7-C94B49D871EE}"/>
              </a:ext>
            </a:extLst>
          </p:cNvPr>
          <p:cNvSpPr txBox="1"/>
          <p:nvPr/>
        </p:nvSpPr>
        <p:spPr>
          <a:xfrm>
            <a:off x="4740564" y="3716214"/>
            <a:ext cx="1746125" cy="1493999"/>
          </a:xfrm>
          <a:prstGeom prst="rect">
            <a:avLst/>
          </a:prstGeom>
          <a:noFill/>
        </p:spPr>
        <p:txBody>
          <a:bodyPr wrap="square" lIns="91440" tIns="45720" rIns="91440" bIns="45720" anchor="t">
            <a:spAutoFit/>
          </a:bodyPr>
          <a:lstStyle/>
          <a:p>
            <a:pPr fontAlgn="base">
              <a:lnSpc>
                <a:spcPct val="110000"/>
              </a:lnSpc>
              <a:buClr>
                <a:schemeClr val="tx1"/>
              </a:buClr>
            </a:pPr>
            <a:r>
              <a:rPr lang="ja-JP" altLang="en-US" sz="1200">
                <a:latin typeface="Meiryo UI"/>
                <a:ea typeface="Meiryo UI"/>
              </a:rPr>
              <a:t>・ 「信頼できる差出人の</a:t>
            </a:r>
            <a:endParaRPr lang="en-US" altLang="ja-JP" sz="1200">
              <a:latin typeface="Meiryo UI"/>
              <a:ea typeface="Meiryo UI"/>
            </a:endParaRPr>
          </a:p>
          <a:p>
            <a:pPr fontAlgn="base">
              <a:lnSpc>
                <a:spcPct val="110000"/>
              </a:lnSpc>
              <a:buClr>
                <a:schemeClr val="tx1"/>
              </a:buClr>
            </a:pPr>
            <a:r>
              <a:rPr lang="ja-JP" altLang="en-US" sz="1200">
                <a:latin typeface="Meiryo UI"/>
                <a:ea typeface="Meiryo UI"/>
              </a:rPr>
              <a:t>リスト」タブを開く</a:t>
            </a:r>
            <a:endParaRPr lang="en-US" altLang="ja-JP" sz="1200">
              <a:latin typeface="Meiryo UI"/>
              <a:ea typeface="Meiryo UI"/>
            </a:endParaRPr>
          </a:p>
          <a:p>
            <a:pPr fontAlgn="base">
              <a:lnSpc>
                <a:spcPct val="110000"/>
              </a:lnSpc>
              <a:buClr>
                <a:schemeClr val="tx1"/>
              </a:buClr>
            </a:pPr>
            <a:r>
              <a:rPr lang="ja-JP" altLang="en-US" sz="1200">
                <a:latin typeface="Meiryo UI"/>
                <a:ea typeface="Meiryo UI"/>
              </a:rPr>
              <a:t>・リストに送信元アドレスを</a:t>
            </a:r>
            <a:endParaRPr lang="en-US" altLang="ja-JP" sz="1200">
              <a:latin typeface="Meiryo UI"/>
              <a:ea typeface="Meiryo UI"/>
            </a:endParaRPr>
          </a:p>
          <a:p>
            <a:pPr fontAlgn="base">
              <a:lnSpc>
                <a:spcPct val="110000"/>
              </a:lnSpc>
              <a:buClr>
                <a:schemeClr val="tx1"/>
              </a:buClr>
            </a:pPr>
            <a:r>
              <a:rPr lang="ja-JP" altLang="en-US" sz="1200">
                <a:latin typeface="Meiryo UI"/>
                <a:ea typeface="Meiryo UI"/>
              </a:rPr>
              <a:t>追加し、「追加</a:t>
            </a:r>
            <a:r>
              <a:rPr lang="en-US" altLang="ja-JP" sz="1200">
                <a:latin typeface="Meiryo UI"/>
                <a:ea typeface="Meiryo UI"/>
              </a:rPr>
              <a:t>(D)</a:t>
            </a:r>
            <a:r>
              <a:rPr lang="ja-JP" altLang="en-US" sz="1200">
                <a:latin typeface="Meiryo UI"/>
                <a:ea typeface="Meiryo UI"/>
              </a:rPr>
              <a:t>」をクリック</a:t>
            </a:r>
            <a:endParaRPr lang="en-US" altLang="ja-JP" sz="1200">
              <a:latin typeface="Meiryo UI"/>
              <a:ea typeface="Meiryo UI"/>
            </a:endParaRPr>
          </a:p>
          <a:p>
            <a:pPr fontAlgn="base">
              <a:lnSpc>
                <a:spcPct val="110000"/>
              </a:lnSpc>
              <a:buClr>
                <a:schemeClr val="tx1"/>
              </a:buClr>
            </a:pPr>
            <a:r>
              <a:rPr lang="ja-JP" altLang="en-US" sz="1200">
                <a:latin typeface="Meiryo UI"/>
                <a:ea typeface="Meiryo UI"/>
              </a:rPr>
              <a:t>・画面下の「適用</a:t>
            </a:r>
            <a:r>
              <a:rPr lang="en-US" altLang="ja-JP" sz="1200">
                <a:latin typeface="Meiryo UI"/>
                <a:ea typeface="Meiryo UI"/>
              </a:rPr>
              <a:t>(A)</a:t>
            </a:r>
            <a:r>
              <a:rPr lang="ja-JP" altLang="en-US" sz="1200">
                <a:latin typeface="Meiryo UI"/>
                <a:ea typeface="Meiryo UI"/>
              </a:rPr>
              <a:t>」をクリック</a:t>
            </a:r>
            <a:endParaRPr lang="en-US" altLang="ja-JP" sz="1200">
              <a:latin typeface="Meiryo UI"/>
              <a:ea typeface="Meiryo UI"/>
            </a:endParaRPr>
          </a:p>
        </p:txBody>
      </p:sp>
      <p:sp>
        <p:nvSpPr>
          <p:cNvPr id="7" name="スライド番号プレースホルダー 6">
            <a:extLst>
              <a:ext uri="{FF2B5EF4-FFF2-40B4-BE49-F238E27FC236}">
                <a16:creationId xmlns:a16="http://schemas.microsoft.com/office/drawing/2014/main" id="{7144AF30-1A9A-6E2E-FE77-EE07BB934733}"/>
              </a:ext>
            </a:extLst>
          </p:cNvPr>
          <p:cNvSpPr>
            <a:spLocks noGrp="1"/>
          </p:cNvSpPr>
          <p:nvPr>
            <p:ph type="sldNum" sz="quarter" idx="11"/>
          </p:nvPr>
        </p:nvSpPr>
        <p:spPr>
          <a:xfrm>
            <a:off x="7662302" y="6492875"/>
            <a:ext cx="2228850" cy="365125"/>
          </a:xfrm>
        </p:spPr>
        <p:txBody>
          <a:bodyPr/>
          <a:lstStyle/>
          <a:p>
            <a:fld id="{D678D6E8-61F4-42B4-8ED0-44B1436A966E}" type="slidenum">
              <a:rPr lang="ja-JP" altLang="en-US" smtClean="0"/>
              <a:pPr/>
              <a:t>11</a:t>
            </a:fld>
            <a:endParaRPr lang="ja-JP" altLang="en-US"/>
          </a:p>
        </p:txBody>
      </p:sp>
    </p:spTree>
    <p:custDataLst>
      <p:tags r:id="rId1"/>
    </p:custDataLst>
    <p:extLst>
      <p:ext uri="{BB962C8B-B14F-4D97-AF65-F5344CB8AC3E}">
        <p14:creationId xmlns:p14="http://schemas.microsoft.com/office/powerpoint/2010/main" val="37280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対応方法</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2</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（メールにある</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URL</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にアクセスできない）</a:t>
            </a:r>
          </a:p>
        </p:txBody>
      </p:sp>
      <p:grpSp>
        <p:nvGrpSpPr>
          <p:cNvPr id="4" name="グループ化 3">
            <a:extLst>
              <a:ext uri="{FF2B5EF4-FFF2-40B4-BE49-F238E27FC236}">
                <a16:creationId xmlns:a16="http://schemas.microsoft.com/office/drawing/2014/main" id="{EAACCF0C-6456-6CD4-AA54-3DBEBDA7889B}"/>
              </a:ext>
            </a:extLst>
          </p:cNvPr>
          <p:cNvGrpSpPr/>
          <p:nvPr/>
        </p:nvGrpSpPr>
        <p:grpSpPr>
          <a:xfrm>
            <a:off x="108774" y="518041"/>
            <a:ext cx="9612252" cy="504003"/>
            <a:chOff x="539749" y="2708274"/>
            <a:chExt cx="9612252" cy="504003"/>
          </a:xfrm>
        </p:grpSpPr>
        <p:sp>
          <p:nvSpPr>
            <p:cNvPr id="5" name="Rectangle 5">
              <a:extLst>
                <a:ext uri="{FF2B5EF4-FFF2-40B4-BE49-F238E27FC236}">
                  <a16:creationId xmlns:a16="http://schemas.microsoft.com/office/drawing/2014/main" id="{817924A2-DE08-3805-3C55-3399156DAF90}"/>
                </a:ext>
              </a:extLst>
            </p:cNvPr>
            <p:cNvSpPr>
              <a:spLocks noChangeArrowheads="1"/>
            </p:cNvSpPr>
            <p:nvPr/>
          </p:nvSpPr>
          <p:spPr bwMode="gray">
            <a:xfrm>
              <a:off x="2221675" y="2708277"/>
              <a:ext cx="7930326"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メールにある</a:t>
              </a:r>
              <a:r>
                <a:rPr lang="en-US" altLang="ja-JP" sz="2000" spc="130">
                  <a:latin typeface="Meiryo UI" panose="020B0604030504040204" pitchFamily="50" charset="-128"/>
                  <a:ea typeface="Meiryo UI" panose="020B0604030504040204" pitchFamily="50" charset="-128"/>
                </a:rPr>
                <a:t>URL</a:t>
              </a:r>
              <a:r>
                <a:rPr lang="ja-JP" altLang="en-US" sz="2000" spc="130">
                  <a:latin typeface="Meiryo UI" panose="020B0604030504040204" pitchFamily="50" charset="-128"/>
                  <a:ea typeface="Meiryo UI" panose="020B0604030504040204" pitchFamily="50" charset="-128"/>
                </a:rPr>
                <a:t>にアクセスできない</a:t>
              </a:r>
              <a:endParaRPr lang="en-US" altLang="ja-JP" sz="2000" spc="130">
                <a:latin typeface="Meiryo UI" panose="020B0604030504040204" pitchFamily="50" charset="-128"/>
                <a:ea typeface="Meiryo UI" panose="020B0604030504040204" pitchFamily="50" charset="-128"/>
              </a:endParaRPr>
            </a:p>
          </p:txBody>
        </p:sp>
        <p:sp>
          <p:nvSpPr>
            <p:cNvPr id="6" name="Text Box 6">
              <a:extLst>
                <a:ext uri="{FF2B5EF4-FFF2-40B4-BE49-F238E27FC236}">
                  <a16:creationId xmlns:a16="http://schemas.microsoft.com/office/drawing/2014/main" id="{4B4C2554-3813-CBC3-3096-5B1FFCEB731E}"/>
                </a:ext>
              </a:extLst>
            </p:cNvPr>
            <p:cNvSpPr txBox="1">
              <a:spLocks noChangeAspect="1" noChangeArrowheads="1"/>
            </p:cNvSpPr>
            <p:nvPr/>
          </p:nvSpPr>
          <p:spPr bwMode="gray">
            <a:xfrm>
              <a:off x="539749" y="2708274"/>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dirty="0">
                  <a:solidFill>
                    <a:schemeClr val="bg1"/>
                  </a:solidFill>
                  <a:latin typeface="Meiryo UI" panose="020B0604030504040204" pitchFamily="50" charset="-128"/>
                  <a:ea typeface="Meiryo UI" panose="020B0604030504040204" pitchFamily="50" charset="-128"/>
                </a:rPr>
                <a:t>対応方法</a:t>
              </a:r>
              <a:r>
                <a:rPr lang="en-US" altLang="ja-JP" sz="1800" b="1" dirty="0">
                  <a:solidFill>
                    <a:schemeClr val="bg1"/>
                  </a:solidFill>
                  <a:latin typeface="Meiryo UI" panose="020B0604030504040204" pitchFamily="50" charset="-128"/>
                  <a:ea typeface="Meiryo UI" panose="020B0604030504040204" pitchFamily="50" charset="-128"/>
                </a:rPr>
                <a:t>3</a:t>
              </a:r>
            </a:p>
          </p:txBody>
        </p:sp>
      </p:grpSp>
      <p:sp>
        <p:nvSpPr>
          <p:cNvPr id="24" name="テキスト ボックス 23">
            <a:extLst>
              <a:ext uri="{FF2B5EF4-FFF2-40B4-BE49-F238E27FC236}">
                <a16:creationId xmlns:a16="http://schemas.microsoft.com/office/drawing/2014/main" id="{0D4DE62B-7173-630F-3051-6C88138B7FBF}"/>
              </a:ext>
            </a:extLst>
          </p:cNvPr>
          <p:cNvSpPr txBox="1"/>
          <p:nvPr/>
        </p:nvSpPr>
        <p:spPr>
          <a:xfrm>
            <a:off x="0" y="1099795"/>
            <a:ext cx="9829800" cy="101668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「このサイトにアクセスできません」というメッセージが出た場合、以下の理由などが考えられます。</a:t>
            </a:r>
            <a:endParaRPr lang="en-US" altLang="ja-JP" sz="1400">
              <a:latin typeface="Meiryo UI"/>
              <a:ea typeface="Meiryo UI"/>
            </a:endParaRPr>
          </a:p>
          <a:p>
            <a:pPr marL="800100" lvl="1" indent="-342900" fontAlgn="base">
              <a:lnSpc>
                <a:spcPct val="110000"/>
              </a:lnSpc>
              <a:buClr>
                <a:schemeClr val="tx1"/>
              </a:buClr>
              <a:buFont typeface="+mj-ea"/>
              <a:buAutoNum type="circleNumDbPlain"/>
            </a:pPr>
            <a:r>
              <a:rPr lang="ja-JP" altLang="en-US" sz="1400">
                <a:latin typeface="Meiryo UI"/>
                <a:ea typeface="Meiryo UI"/>
              </a:rPr>
              <a:t>ブラウザのキャッシュが溜まっている</a:t>
            </a:r>
            <a:endParaRPr lang="en-US" altLang="ja-JP" sz="1400">
              <a:latin typeface="Meiryo UI"/>
              <a:ea typeface="Meiryo UI"/>
            </a:endParaRPr>
          </a:p>
          <a:p>
            <a:pPr marL="800100" lvl="1" indent="-342900" fontAlgn="base">
              <a:lnSpc>
                <a:spcPct val="110000"/>
              </a:lnSpc>
              <a:buClr>
                <a:schemeClr val="tx1"/>
              </a:buClr>
              <a:buFont typeface="+mj-ea"/>
              <a:buAutoNum type="circleNumDbPlain"/>
            </a:pPr>
            <a:r>
              <a:rPr lang="ja-JP" altLang="en-US" sz="1400">
                <a:latin typeface="Meiryo UI"/>
                <a:ea typeface="Meiryo UI"/>
              </a:rPr>
              <a:t>サイトにフィルターがかかっている</a:t>
            </a:r>
            <a:endParaRPr lang="en-US" altLang="ja-JP" sz="1400">
              <a:latin typeface="Meiryo UI"/>
              <a:ea typeface="Meiryo UI"/>
            </a:endParaRPr>
          </a:p>
          <a:p>
            <a:pPr marL="800100" lvl="1" indent="-342900" fontAlgn="base">
              <a:lnSpc>
                <a:spcPct val="110000"/>
              </a:lnSpc>
              <a:buClr>
                <a:schemeClr val="tx1"/>
              </a:buClr>
              <a:buFont typeface="+mj-ea"/>
              <a:buAutoNum type="circleNumDbPlain"/>
            </a:pPr>
            <a:r>
              <a:rPr lang="ja-JP" altLang="en-US" sz="1400">
                <a:latin typeface="Meiryo UI"/>
                <a:ea typeface="Meiryo UI"/>
              </a:rPr>
              <a:t>サーバーがメンテナンス中などで利用できない状態にある</a:t>
            </a:r>
            <a:endParaRPr lang="en-US" altLang="ja-JP" sz="1400">
              <a:latin typeface="Meiryo UI"/>
              <a:ea typeface="Meiryo UI"/>
            </a:endParaRPr>
          </a:p>
        </p:txBody>
      </p:sp>
      <p:sp>
        <p:nvSpPr>
          <p:cNvPr id="26" name="正方形/長方形 25">
            <a:extLst>
              <a:ext uri="{FF2B5EF4-FFF2-40B4-BE49-F238E27FC236}">
                <a16:creationId xmlns:a16="http://schemas.microsoft.com/office/drawing/2014/main" id="{E98BC0D7-2F24-BF98-2D3A-74CD752FF6F2}"/>
              </a:ext>
            </a:extLst>
          </p:cNvPr>
          <p:cNvSpPr/>
          <p:nvPr/>
        </p:nvSpPr>
        <p:spPr>
          <a:xfrm>
            <a:off x="423275" y="2282236"/>
            <a:ext cx="2807178"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a:solidFill>
                  <a:schemeClr val="tx1"/>
                </a:solidFill>
                <a:latin typeface="Meiryo UI" panose="020B0604030504040204" pitchFamily="50" charset="-128"/>
                <a:ea typeface="Meiryo UI" panose="020B0604030504040204" pitchFamily="50" charset="-128"/>
              </a:rPr>
              <a:t>①ブラウザのキャッシュが溜まっている</a:t>
            </a:r>
          </a:p>
        </p:txBody>
      </p:sp>
      <p:sp>
        <p:nvSpPr>
          <p:cNvPr id="27" name="四角形: 角を丸くする 26">
            <a:extLst>
              <a:ext uri="{FF2B5EF4-FFF2-40B4-BE49-F238E27FC236}">
                <a16:creationId xmlns:a16="http://schemas.microsoft.com/office/drawing/2014/main" id="{DD2543FC-2125-0632-2356-3AF5100ED6ED}"/>
              </a:ext>
            </a:extLst>
          </p:cNvPr>
          <p:cNvSpPr/>
          <p:nvPr/>
        </p:nvSpPr>
        <p:spPr>
          <a:xfrm>
            <a:off x="435264" y="2902163"/>
            <a:ext cx="2807178" cy="739958"/>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400">
                <a:solidFill>
                  <a:schemeClr val="tx1"/>
                </a:solidFill>
                <a:latin typeface="Meiryo UI" panose="020B0604030504040204" pitchFamily="50" charset="-128"/>
                <a:ea typeface="Meiryo UI" panose="020B0604030504040204" pitchFamily="50" charset="-128"/>
              </a:rPr>
              <a:t>ブラウザの「キャッシュクリア」を行ってください。</a:t>
            </a:r>
          </a:p>
        </p:txBody>
      </p:sp>
      <p:sp>
        <p:nvSpPr>
          <p:cNvPr id="28" name="テキスト ボックス 27">
            <a:extLst>
              <a:ext uri="{FF2B5EF4-FFF2-40B4-BE49-F238E27FC236}">
                <a16:creationId xmlns:a16="http://schemas.microsoft.com/office/drawing/2014/main" id="{3A8A053A-21E7-A26C-2A37-CBDD8E8F68A8}"/>
              </a:ext>
            </a:extLst>
          </p:cNvPr>
          <p:cNvSpPr txBox="1"/>
          <p:nvPr/>
        </p:nvSpPr>
        <p:spPr>
          <a:xfrm>
            <a:off x="323522" y="3932432"/>
            <a:ext cx="2906931" cy="478336"/>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200">
                <a:latin typeface="Meiryo UI"/>
                <a:ea typeface="Meiryo UI"/>
              </a:rPr>
              <a:t>※</a:t>
            </a:r>
            <a:r>
              <a:rPr lang="ja-JP" altLang="en-US" sz="1200">
                <a:latin typeface="Meiryo UI"/>
                <a:ea typeface="Meiryo UI"/>
              </a:rPr>
              <a:t>キャッシュクリアの方法はブラウザごとに異なります。ブラウザのマニュアル等を参照ください。</a:t>
            </a:r>
            <a:endParaRPr lang="en-US" altLang="ja-JP" sz="1200">
              <a:latin typeface="Meiryo UI"/>
              <a:ea typeface="Meiryo UI"/>
            </a:endParaRPr>
          </a:p>
        </p:txBody>
      </p:sp>
      <p:grpSp>
        <p:nvGrpSpPr>
          <p:cNvPr id="41" name="グループ化 40">
            <a:extLst>
              <a:ext uri="{FF2B5EF4-FFF2-40B4-BE49-F238E27FC236}">
                <a16:creationId xmlns:a16="http://schemas.microsoft.com/office/drawing/2014/main" id="{509AEF44-66EB-1E7B-F4EC-A2F05CDAA4C9}"/>
              </a:ext>
            </a:extLst>
          </p:cNvPr>
          <p:cNvGrpSpPr/>
          <p:nvPr/>
        </p:nvGrpSpPr>
        <p:grpSpPr>
          <a:xfrm>
            <a:off x="280823" y="4428937"/>
            <a:ext cx="5373743" cy="1887685"/>
            <a:chOff x="280823" y="4787752"/>
            <a:chExt cx="5373743" cy="1887685"/>
          </a:xfrm>
        </p:grpSpPr>
        <p:sp>
          <p:nvSpPr>
            <p:cNvPr id="35" name="正方形/長方形 34">
              <a:extLst>
                <a:ext uri="{FF2B5EF4-FFF2-40B4-BE49-F238E27FC236}">
                  <a16:creationId xmlns:a16="http://schemas.microsoft.com/office/drawing/2014/main" id="{D88630F0-C168-BBC5-6551-E86AC43A365B}"/>
                </a:ext>
              </a:extLst>
            </p:cNvPr>
            <p:cNvSpPr/>
            <p:nvPr/>
          </p:nvSpPr>
          <p:spPr>
            <a:xfrm>
              <a:off x="280823" y="4787752"/>
              <a:ext cx="5373743" cy="188768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pic>
          <p:nvPicPr>
            <p:cNvPr id="32" name="図 31">
              <a:extLst>
                <a:ext uri="{FF2B5EF4-FFF2-40B4-BE49-F238E27FC236}">
                  <a16:creationId xmlns:a16="http://schemas.microsoft.com/office/drawing/2014/main" id="{1AC5FDF2-2079-C717-C8B8-49B62A05DA1C}"/>
                </a:ext>
              </a:extLst>
            </p:cNvPr>
            <p:cNvPicPr>
              <a:picLocks noChangeAspect="1"/>
            </p:cNvPicPr>
            <p:nvPr/>
          </p:nvPicPr>
          <p:blipFill>
            <a:blip r:embed="rId4"/>
            <a:stretch>
              <a:fillRect/>
            </a:stretch>
          </p:blipFill>
          <p:spPr>
            <a:xfrm>
              <a:off x="391840" y="5589274"/>
              <a:ext cx="1727951" cy="1015735"/>
            </a:xfrm>
            <a:prstGeom prst="rect">
              <a:avLst/>
            </a:prstGeom>
          </p:spPr>
        </p:pic>
        <p:pic>
          <p:nvPicPr>
            <p:cNvPr id="34" name="図 33">
              <a:extLst>
                <a:ext uri="{FF2B5EF4-FFF2-40B4-BE49-F238E27FC236}">
                  <a16:creationId xmlns:a16="http://schemas.microsoft.com/office/drawing/2014/main" id="{39ED10B4-C188-535D-DD29-984337F66B9B}"/>
                </a:ext>
              </a:extLst>
            </p:cNvPr>
            <p:cNvPicPr>
              <a:picLocks noChangeAspect="1"/>
            </p:cNvPicPr>
            <p:nvPr/>
          </p:nvPicPr>
          <p:blipFill>
            <a:blip r:embed="rId5"/>
            <a:stretch>
              <a:fillRect/>
            </a:stretch>
          </p:blipFill>
          <p:spPr>
            <a:xfrm>
              <a:off x="2382686" y="5809398"/>
              <a:ext cx="3171895" cy="712212"/>
            </a:xfrm>
            <a:prstGeom prst="rect">
              <a:avLst/>
            </a:prstGeom>
          </p:spPr>
        </p:pic>
        <p:sp>
          <p:nvSpPr>
            <p:cNvPr id="36" name="テキスト ボックス 35">
              <a:extLst>
                <a:ext uri="{FF2B5EF4-FFF2-40B4-BE49-F238E27FC236}">
                  <a16:creationId xmlns:a16="http://schemas.microsoft.com/office/drawing/2014/main" id="{1705A134-E1AA-73F6-1F59-34CAB0CE64D0}"/>
                </a:ext>
              </a:extLst>
            </p:cNvPr>
            <p:cNvSpPr txBox="1"/>
            <p:nvPr/>
          </p:nvSpPr>
          <p:spPr>
            <a:xfrm>
              <a:off x="280823" y="4815657"/>
              <a:ext cx="4741013" cy="681469"/>
            </a:xfrm>
            <a:prstGeom prst="rect">
              <a:avLst/>
            </a:prstGeom>
            <a:noFill/>
          </p:spPr>
          <p:txBody>
            <a:bodyPr wrap="square" lIns="91440" tIns="45720" rIns="91440" bIns="45720" anchor="t">
              <a:spAutoFit/>
            </a:bodyPr>
            <a:lstStyle/>
            <a:p>
              <a:pPr fontAlgn="base">
                <a:lnSpc>
                  <a:spcPct val="110000"/>
                </a:lnSpc>
                <a:buClr>
                  <a:schemeClr val="tx1"/>
                </a:buClr>
              </a:pPr>
              <a:r>
                <a:rPr lang="en-US" altLang="ja-JP" sz="1200">
                  <a:latin typeface="Meiryo UI"/>
                  <a:ea typeface="Meiryo UI"/>
                </a:rPr>
                <a:t>【Edge</a:t>
              </a:r>
              <a:r>
                <a:rPr lang="ja-JP" altLang="en-US" sz="1200">
                  <a:latin typeface="Meiryo UI"/>
                  <a:ea typeface="Meiryo UI"/>
                </a:rPr>
                <a:t>の場合の例</a:t>
              </a:r>
              <a:r>
                <a:rPr lang="en-US" altLang="ja-JP" sz="1200">
                  <a:latin typeface="Meiryo UI"/>
                  <a:ea typeface="Meiryo UI"/>
                </a:rPr>
                <a:t>】</a:t>
              </a:r>
            </a:p>
            <a:p>
              <a:pPr fontAlgn="base">
                <a:lnSpc>
                  <a:spcPct val="110000"/>
                </a:lnSpc>
                <a:buClr>
                  <a:schemeClr val="tx1"/>
                </a:buClr>
              </a:pPr>
              <a:r>
                <a:rPr lang="ja-JP" altLang="en-US" sz="1200">
                  <a:latin typeface="Meiryo UI"/>
                  <a:ea typeface="Meiryo UI"/>
                </a:rPr>
                <a:t>・「設定」→「プライバシー、検索、サービス」</a:t>
              </a:r>
              <a:endParaRPr lang="en-US" altLang="ja-JP" sz="1200">
                <a:latin typeface="Meiryo UI"/>
                <a:ea typeface="Meiryo UI"/>
              </a:endParaRPr>
            </a:p>
            <a:p>
              <a:pPr fontAlgn="base">
                <a:lnSpc>
                  <a:spcPct val="110000"/>
                </a:lnSpc>
                <a:buClr>
                  <a:schemeClr val="tx1"/>
                </a:buClr>
              </a:pPr>
              <a:r>
                <a:rPr lang="ja-JP" altLang="en-US" sz="1200">
                  <a:latin typeface="Meiryo UI"/>
                  <a:ea typeface="Meiryo UI"/>
                </a:rPr>
                <a:t>・「閲覧データのクリア」→「クリアするデータの選択」でクリアを行ってください。</a:t>
              </a:r>
              <a:endParaRPr lang="en-US" altLang="ja-JP" sz="1200">
                <a:latin typeface="Meiryo UI"/>
                <a:ea typeface="Meiryo UI"/>
              </a:endParaRPr>
            </a:p>
          </p:txBody>
        </p:sp>
      </p:grpSp>
      <p:cxnSp>
        <p:nvCxnSpPr>
          <p:cNvPr id="38" name="直線矢印コネクタ 37">
            <a:extLst>
              <a:ext uri="{FF2B5EF4-FFF2-40B4-BE49-F238E27FC236}">
                <a16:creationId xmlns:a16="http://schemas.microsoft.com/office/drawing/2014/main" id="{A39E2952-C9B6-770E-2DDA-5FE687FC07D9}"/>
              </a:ext>
            </a:extLst>
          </p:cNvPr>
          <p:cNvCxnSpPr>
            <a:stCxn id="26" idx="2"/>
            <a:endCxn id="27" idx="0"/>
          </p:cNvCxnSpPr>
          <p:nvPr/>
        </p:nvCxnSpPr>
        <p:spPr bwMode="gray">
          <a:xfrm>
            <a:off x="1826864" y="2713490"/>
            <a:ext cx="11989" cy="188673"/>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正方形/長方形 42">
            <a:extLst>
              <a:ext uri="{FF2B5EF4-FFF2-40B4-BE49-F238E27FC236}">
                <a16:creationId xmlns:a16="http://schemas.microsoft.com/office/drawing/2014/main" id="{646DC93F-E5B3-8B69-18D9-5489B7BBF7E8}"/>
              </a:ext>
            </a:extLst>
          </p:cNvPr>
          <p:cNvSpPr/>
          <p:nvPr/>
        </p:nvSpPr>
        <p:spPr>
          <a:xfrm>
            <a:off x="3747798" y="2282236"/>
            <a:ext cx="2807178"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a:solidFill>
                  <a:schemeClr val="tx1"/>
                </a:solidFill>
                <a:latin typeface="Meiryo UI" panose="020B0604030504040204" pitchFamily="50" charset="-128"/>
                <a:ea typeface="Meiryo UI" panose="020B0604030504040204" pitchFamily="50" charset="-128"/>
              </a:rPr>
              <a:t>②</a:t>
            </a:r>
            <a:r>
              <a:rPr kumimoji="1" lang="ja-JP" altLang="en-US" sz="1200">
                <a:solidFill>
                  <a:schemeClr val="tx1"/>
                </a:solidFill>
                <a:latin typeface="Meiryo UI" panose="020B0604030504040204" pitchFamily="50" charset="-128"/>
                <a:ea typeface="Meiryo UI" panose="020B0604030504040204" pitchFamily="50" charset="-128"/>
              </a:rPr>
              <a:t>サイトにフィルターがかかっている</a:t>
            </a:r>
          </a:p>
        </p:txBody>
      </p:sp>
      <p:sp>
        <p:nvSpPr>
          <p:cNvPr id="46" name="四角形: 角を丸くする 45">
            <a:extLst>
              <a:ext uri="{FF2B5EF4-FFF2-40B4-BE49-F238E27FC236}">
                <a16:creationId xmlns:a16="http://schemas.microsoft.com/office/drawing/2014/main" id="{CE0A2750-F892-FEBF-9992-9405E7B57678}"/>
              </a:ext>
            </a:extLst>
          </p:cNvPr>
          <p:cNvSpPr/>
          <p:nvPr/>
        </p:nvSpPr>
        <p:spPr>
          <a:xfrm>
            <a:off x="3762707" y="2906518"/>
            <a:ext cx="2792268" cy="1206059"/>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400">
                <a:solidFill>
                  <a:schemeClr val="tx1"/>
                </a:solidFill>
                <a:latin typeface="Meiryo UI" panose="020B0604030504040204" pitchFamily="50" charset="-128"/>
                <a:ea typeface="Meiryo UI" panose="020B0604030504040204" pitchFamily="50" charset="-128"/>
              </a:rPr>
              <a:t>以下のサイトをホワイトリストに入れていただくよう情報システム管理者へ依頼してください。</a:t>
            </a:r>
            <a:endParaRPr lang="ja-JP" altLang="en-US" sz="1800" b="0" i="0" u="none" strike="noStrike" baseline="0">
              <a:solidFill>
                <a:srgbClr val="000000"/>
              </a:solidFill>
              <a:latin typeface="Meiryo UI" panose="020B0604030504040204" pitchFamily="50" charset="-128"/>
              <a:ea typeface="Meiryo UI" panose="020B0604030504040204" pitchFamily="50" charset="-128"/>
            </a:endParaRPr>
          </a:p>
          <a:p>
            <a:r>
              <a:rPr lang="en-US" altLang="ja-JP" sz="1000" b="0" i="0" u="none" strike="noStrike" baseline="0">
                <a:solidFill>
                  <a:srgbClr val="0000FF"/>
                </a:solidFill>
                <a:latin typeface="Meiryo UI" panose="020B0604030504040204" pitchFamily="50" charset="-128"/>
                <a:ea typeface="Meiryo UI" panose="020B0604030504040204" pitchFamily="50" charset="-128"/>
              </a:rPr>
              <a:t>https://www.g-mis.mhlw.go.jp/</a:t>
            </a:r>
            <a:endParaRPr kumimoji="1" lang="ja-JP" altLang="en-US" sz="1000">
              <a:solidFill>
                <a:schemeClr val="tx1"/>
              </a:solidFill>
              <a:latin typeface="Meiryo UI" panose="020B0604030504040204" pitchFamily="50" charset="-128"/>
              <a:ea typeface="Meiryo UI" panose="020B0604030504040204" pitchFamily="50" charset="-128"/>
            </a:endParaRPr>
          </a:p>
        </p:txBody>
      </p:sp>
      <p:cxnSp>
        <p:nvCxnSpPr>
          <p:cNvPr id="47" name="直線矢印コネクタ 46">
            <a:extLst>
              <a:ext uri="{FF2B5EF4-FFF2-40B4-BE49-F238E27FC236}">
                <a16:creationId xmlns:a16="http://schemas.microsoft.com/office/drawing/2014/main" id="{537CF6BC-EC81-5FB0-10E1-C902231246B7}"/>
              </a:ext>
            </a:extLst>
          </p:cNvPr>
          <p:cNvCxnSpPr>
            <a:cxnSpLocks/>
            <a:stCxn id="43" idx="2"/>
            <a:endCxn id="46" idx="0"/>
          </p:cNvCxnSpPr>
          <p:nvPr/>
        </p:nvCxnSpPr>
        <p:spPr bwMode="gray">
          <a:xfrm>
            <a:off x="5151387" y="2713490"/>
            <a:ext cx="7454" cy="193028"/>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正方形/長方形 52">
            <a:extLst>
              <a:ext uri="{FF2B5EF4-FFF2-40B4-BE49-F238E27FC236}">
                <a16:creationId xmlns:a16="http://schemas.microsoft.com/office/drawing/2014/main" id="{64908D5D-3455-0D31-8A64-2D4CB1B9ADF3}"/>
              </a:ext>
            </a:extLst>
          </p:cNvPr>
          <p:cNvSpPr/>
          <p:nvPr/>
        </p:nvSpPr>
        <p:spPr>
          <a:xfrm>
            <a:off x="6913848" y="2282236"/>
            <a:ext cx="2807178" cy="43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a:solidFill>
                  <a:schemeClr val="tx1"/>
                </a:solidFill>
                <a:latin typeface="Meiryo UI" panose="020B0604030504040204" pitchFamily="50" charset="-128"/>
                <a:ea typeface="Meiryo UI" panose="020B0604030504040204" pitchFamily="50" charset="-128"/>
              </a:rPr>
              <a:t>③サーバーがメンテナンス中などで利用できない状態にある</a:t>
            </a:r>
          </a:p>
        </p:txBody>
      </p:sp>
      <p:sp>
        <p:nvSpPr>
          <p:cNvPr id="54" name="四角形: 角を丸くする 53">
            <a:extLst>
              <a:ext uri="{FF2B5EF4-FFF2-40B4-BE49-F238E27FC236}">
                <a16:creationId xmlns:a16="http://schemas.microsoft.com/office/drawing/2014/main" id="{6BAAD223-D267-C198-9DDD-3D4B15EE1AF1}"/>
              </a:ext>
            </a:extLst>
          </p:cNvPr>
          <p:cNvSpPr/>
          <p:nvPr/>
        </p:nvSpPr>
        <p:spPr>
          <a:xfrm>
            <a:off x="6909332" y="2934134"/>
            <a:ext cx="2807178" cy="739958"/>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400">
                <a:solidFill>
                  <a:schemeClr val="tx1"/>
                </a:solidFill>
                <a:latin typeface="Meiryo UI" panose="020B0604030504040204" pitchFamily="50" charset="-128"/>
                <a:ea typeface="Meiryo UI" panose="020B0604030504040204" pitchFamily="50" charset="-128"/>
              </a:rPr>
              <a:t>しばらく待ってから、アクセスいただくようお願いします。</a:t>
            </a:r>
          </a:p>
        </p:txBody>
      </p:sp>
      <p:cxnSp>
        <p:nvCxnSpPr>
          <p:cNvPr id="55" name="直線矢印コネクタ 54">
            <a:extLst>
              <a:ext uri="{FF2B5EF4-FFF2-40B4-BE49-F238E27FC236}">
                <a16:creationId xmlns:a16="http://schemas.microsoft.com/office/drawing/2014/main" id="{783207DC-835E-463E-FC7F-93FD1409FACD}"/>
              </a:ext>
            </a:extLst>
          </p:cNvPr>
          <p:cNvCxnSpPr>
            <a:stCxn id="53" idx="2"/>
            <a:endCxn id="54" idx="0"/>
          </p:cNvCxnSpPr>
          <p:nvPr/>
        </p:nvCxnSpPr>
        <p:spPr bwMode="gray">
          <a:xfrm flipH="1">
            <a:off x="8312921" y="2713490"/>
            <a:ext cx="4516" cy="220644"/>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スライド番号プレースホルダー 1">
            <a:extLst>
              <a:ext uri="{FF2B5EF4-FFF2-40B4-BE49-F238E27FC236}">
                <a16:creationId xmlns:a16="http://schemas.microsoft.com/office/drawing/2014/main" id="{AA746F85-FE8D-0607-946C-CFAF5F097325}"/>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12</a:t>
            </a:fld>
            <a:endParaRPr lang="ja-JP" altLang="en-US"/>
          </a:p>
        </p:txBody>
      </p:sp>
    </p:spTree>
    <p:custDataLst>
      <p:tags r:id="rId1"/>
    </p:custDataLst>
    <p:extLst>
      <p:ext uri="{BB962C8B-B14F-4D97-AF65-F5344CB8AC3E}">
        <p14:creationId xmlns:p14="http://schemas.microsoft.com/office/powerpoint/2010/main" val="391163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対応方法</a:t>
            </a:r>
            <a:r>
              <a:rPr lang="en-US" altLang="ja-JP" sz="2000" b="0">
                <a:solidFill>
                  <a:srgbClr val="FFFFFF"/>
                </a:solidFill>
                <a:latin typeface="Meiryo UI" panose="020B0604030504040204" pitchFamily="50" charset="-128"/>
                <a:ea typeface="Meiryo UI" panose="020B0604030504040204" pitchFamily="50" charset="-128"/>
              </a:rPr>
              <a:t>3</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（メールが届いていない場合）</a:t>
            </a:r>
          </a:p>
        </p:txBody>
      </p:sp>
      <p:sp>
        <p:nvSpPr>
          <p:cNvPr id="2" name="テキスト ボックス 1">
            <a:extLst>
              <a:ext uri="{FF2B5EF4-FFF2-40B4-BE49-F238E27FC236}">
                <a16:creationId xmlns:a16="http://schemas.microsoft.com/office/drawing/2014/main" id="{8CC392B0-9466-093F-767E-2D45E1012438}"/>
              </a:ext>
            </a:extLst>
          </p:cNvPr>
          <p:cNvSpPr txBox="1"/>
          <p:nvPr/>
        </p:nvSpPr>
        <p:spPr>
          <a:xfrm>
            <a:off x="0" y="1099795"/>
            <a:ext cx="9829800" cy="101668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この場合、以下の理由が考えられます。</a:t>
            </a:r>
            <a:endParaRPr lang="en-US" altLang="ja-JP" sz="1400" dirty="0">
              <a:latin typeface="Meiryo UI"/>
              <a:ea typeface="Meiryo UI"/>
            </a:endParaRPr>
          </a:p>
          <a:p>
            <a:pPr marL="800100" lvl="1" indent="-342900" fontAlgn="base">
              <a:lnSpc>
                <a:spcPct val="110000"/>
              </a:lnSpc>
              <a:buClr>
                <a:schemeClr val="tx1"/>
              </a:buClr>
              <a:buFont typeface="+mj-ea"/>
              <a:buAutoNum type="circleNumDbPlain"/>
            </a:pPr>
            <a:r>
              <a:rPr lang="ja-JP" altLang="en-US" sz="1400" dirty="0">
                <a:latin typeface="Meiryo UI"/>
                <a:ea typeface="Meiryo UI"/>
              </a:rPr>
              <a:t>メールが送信エラーとなっている</a:t>
            </a:r>
            <a:endParaRPr lang="en-US" altLang="ja-JP" sz="1400" dirty="0">
              <a:latin typeface="Meiryo UI"/>
              <a:ea typeface="Meiryo UI"/>
            </a:endParaRPr>
          </a:p>
          <a:p>
            <a:pPr marL="800100" lvl="1" indent="-342900" fontAlgn="base">
              <a:lnSpc>
                <a:spcPct val="110000"/>
              </a:lnSpc>
              <a:buClr>
                <a:schemeClr val="tx1"/>
              </a:buClr>
              <a:buFont typeface="+mj-ea"/>
              <a:buAutoNum type="circleNumDbPlain"/>
            </a:pPr>
            <a:r>
              <a:rPr lang="ja-JP" altLang="en-US" sz="1400" dirty="0">
                <a:latin typeface="Meiryo UI"/>
                <a:ea typeface="Meiryo UI"/>
              </a:rPr>
              <a:t>病院等のご担当者様が把握していない既存のアカウントが存在する</a:t>
            </a:r>
            <a:endParaRPr lang="en-US" altLang="ja-JP" sz="1400" dirty="0">
              <a:latin typeface="Meiryo UI"/>
              <a:ea typeface="Meiryo UI"/>
            </a:endParaRPr>
          </a:p>
          <a:p>
            <a:pPr marL="800100" lvl="1" indent="-342900" fontAlgn="base">
              <a:lnSpc>
                <a:spcPct val="110000"/>
              </a:lnSpc>
              <a:buClr>
                <a:schemeClr val="tx1"/>
              </a:buClr>
              <a:buFont typeface="+mj-ea"/>
              <a:buAutoNum type="circleNumDbPlain"/>
            </a:pPr>
            <a:r>
              <a:rPr lang="ja-JP" altLang="en-US" sz="1400" dirty="0">
                <a:latin typeface="Meiryo UI"/>
                <a:ea typeface="Meiryo UI"/>
              </a:rPr>
              <a:t>新規ユーザ登録申請時、機関コードを誤って登録してしまった</a:t>
            </a:r>
            <a:endParaRPr lang="en-US" altLang="ja-JP" sz="1400" dirty="0">
              <a:latin typeface="Meiryo UI"/>
              <a:ea typeface="Meiryo UI"/>
            </a:endParaRPr>
          </a:p>
        </p:txBody>
      </p:sp>
      <p:grpSp>
        <p:nvGrpSpPr>
          <p:cNvPr id="3" name="グループ化 2">
            <a:extLst>
              <a:ext uri="{FF2B5EF4-FFF2-40B4-BE49-F238E27FC236}">
                <a16:creationId xmlns:a16="http://schemas.microsoft.com/office/drawing/2014/main" id="{0CBD5F2E-D899-4D5A-AC2E-50D2FF1CBF7E}"/>
              </a:ext>
            </a:extLst>
          </p:cNvPr>
          <p:cNvGrpSpPr/>
          <p:nvPr/>
        </p:nvGrpSpPr>
        <p:grpSpPr>
          <a:xfrm>
            <a:off x="108774" y="518041"/>
            <a:ext cx="9612252" cy="504003"/>
            <a:chOff x="539749" y="2708274"/>
            <a:chExt cx="9612252" cy="504003"/>
          </a:xfrm>
        </p:grpSpPr>
        <p:sp>
          <p:nvSpPr>
            <p:cNvPr id="4" name="Rectangle 5">
              <a:extLst>
                <a:ext uri="{FF2B5EF4-FFF2-40B4-BE49-F238E27FC236}">
                  <a16:creationId xmlns:a16="http://schemas.microsoft.com/office/drawing/2014/main" id="{FC52EB21-65AA-7092-3C1A-EADA6D08809B}"/>
                </a:ext>
              </a:extLst>
            </p:cNvPr>
            <p:cNvSpPr>
              <a:spLocks noChangeArrowheads="1"/>
            </p:cNvSpPr>
            <p:nvPr/>
          </p:nvSpPr>
          <p:spPr bwMode="gray">
            <a:xfrm>
              <a:off x="2221675" y="2708277"/>
              <a:ext cx="7930326"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pc="130">
                  <a:latin typeface="Meiryo UI" panose="020B0604030504040204" pitchFamily="50" charset="-128"/>
                  <a:ea typeface="Meiryo UI" panose="020B0604030504040204" pitchFamily="50" charset="-128"/>
                </a:rPr>
                <a:t>既存のアカウントが無いにも関わらず、アカウント発行通知メールが届かない</a:t>
              </a:r>
              <a:endParaRPr lang="en-US" altLang="ja-JP" spc="130">
                <a:latin typeface="Meiryo UI" panose="020B0604030504040204" pitchFamily="50" charset="-128"/>
                <a:ea typeface="Meiryo UI" panose="020B0604030504040204" pitchFamily="50" charset="-128"/>
              </a:endParaRPr>
            </a:p>
          </p:txBody>
        </p:sp>
        <p:sp>
          <p:nvSpPr>
            <p:cNvPr id="5" name="Text Box 6">
              <a:extLst>
                <a:ext uri="{FF2B5EF4-FFF2-40B4-BE49-F238E27FC236}">
                  <a16:creationId xmlns:a16="http://schemas.microsoft.com/office/drawing/2014/main" id="{1FCB5630-30BD-6CC8-5770-4948FE527531}"/>
                </a:ext>
              </a:extLst>
            </p:cNvPr>
            <p:cNvSpPr txBox="1">
              <a:spLocks noChangeAspect="1" noChangeArrowheads="1"/>
            </p:cNvSpPr>
            <p:nvPr/>
          </p:nvSpPr>
          <p:spPr bwMode="gray">
            <a:xfrm>
              <a:off x="539749" y="2708274"/>
              <a:ext cx="1586676" cy="504000"/>
            </a:xfrm>
            <a:prstGeom prst="rect">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ja-JP" altLang="en-US" sz="1800" b="1" dirty="0">
                  <a:solidFill>
                    <a:schemeClr val="bg1"/>
                  </a:solidFill>
                  <a:latin typeface="Meiryo UI" panose="020B0604030504040204" pitchFamily="50" charset="-128"/>
                  <a:ea typeface="Meiryo UI" panose="020B0604030504040204" pitchFamily="50" charset="-128"/>
                </a:rPr>
                <a:t>対応方法</a:t>
              </a:r>
              <a:r>
                <a:rPr lang="en-US" altLang="ja-JP" sz="1800" b="1" dirty="0">
                  <a:solidFill>
                    <a:schemeClr val="bg1"/>
                  </a:solidFill>
                  <a:latin typeface="Meiryo UI" panose="020B0604030504040204" pitchFamily="50" charset="-128"/>
                  <a:ea typeface="Meiryo UI" panose="020B0604030504040204" pitchFamily="50" charset="-128"/>
                </a:rPr>
                <a:t>4</a:t>
              </a:r>
            </a:p>
          </p:txBody>
        </p:sp>
      </p:grpSp>
      <p:sp>
        <p:nvSpPr>
          <p:cNvPr id="6" name="正方形/長方形 5">
            <a:extLst>
              <a:ext uri="{FF2B5EF4-FFF2-40B4-BE49-F238E27FC236}">
                <a16:creationId xmlns:a16="http://schemas.microsoft.com/office/drawing/2014/main" id="{8F753BF1-4C7C-6D9C-FFA0-C18F0373795F}"/>
              </a:ext>
            </a:extLst>
          </p:cNvPr>
          <p:cNvSpPr/>
          <p:nvPr/>
        </p:nvSpPr>
        <p:spPr>
          <a:xfrm>
            <a:off x="473131" y="2218830"/>
            <a:ext cx="2773763" cy="558648"/>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a:solidFill>
                  <a:schemeClr val="tx1"/>
                </a:solidFill>
                <a:latin typeface="Meiryo UI" panose="020B0604030504040204" pitchFamily="50" charset="-128"/>
                <a:ea typeface="Meiryo UI" panose="020B0604030504040204" pitchFamily="50" charset="-128"/>
              </a:rPr>
              <a:t>①メールが送信エラーとなっている</a:t>
            </a:r>
          </a:p>
        </p:txBody>
      </p:sp>
      <p:sp>
        <p:nvSpPr>
          <p:cNvPr id="9" name="正方形/長方形 8">
            <a:extLst>
              <a:ext uri="{FF2B5EF4-FFF2-40B4-BE49-F238E27FC236}">
                <a16:creationId xmlns:a16="http://schemas.microsoft.com/office/drawing/2014/main" id="{72F000EE-9DD4-13C3-BD13-C65ABD60128D}"/>
              </a:ext>
            </a:extLst>
          </p:cNvPr>
          <p:cNvSpPr/>
          <p:nvPr/>
        </p:nvSpPr>
        <p:spPr>
          <a:xfrm>
            <a:off x="3431756" y="2232989"/>
            <a:ext cx="3064512" cy="558649"/>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②病院等のご担当者様が把握していない既存のアカウントが存在する</a:t>
            </a:r>
          </a:p>
        </p:txBody>
      </p:sp>
      <p:sp>
        <p:nvSpPr>
          <p:cNvPr id="10" name="四角形: 角を丸くする 9">
            <a:extLst>
              <a:ext uri="{FF2B5EF4-FFF2-40B4-BE49-F238E27FC236}">
                <a16:creationId xmlns:a16="http://schemas.microsoft.com/office/drawing/2014/main" id="{4A3FCE9A-E09C-7289-A1C7-258E5515FBBE}"/>
              </a:ext>
            </a:extLst>
          </p:cNvPr>
          <p:cNvSpPr/>
          <p:nvPr/>
        </p:nvSpPr>
        <p:spPr>
          <a:xfrm>
            <a:off x="473131" y="2975442"/>
            <a:ext cx="2776636" cy="120250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申請時のメールアドレスが間違っていた可能性があります。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b="1" u="sng" dirty="0">
                <a:solidFill>
                  <a:schemeClr val="tx1"/>
                </a:solidFill>
                <a:latin typeface="Meiryo UI" panose="020B0604030504040204" pitchFamily="50" charset="-128"/>
                <a:ea typeface="Meiryo UI" panose="020B0604030504040204" pitchFamily="50" charset="-128"/>
              </a:rPr>
              <a:t>都道府県の窓口</a:t>
            </a:r>
            <a:r>
              <a:rPr lang="ja-JP" altLang="en-US" sz="1200" dirty="0">
                <a:solidFill>
                  <a:schemeClr val="tx1"/>
                </a:solidFill>
                <a:latin typeface="Meiryo UI" panose="020B0604030504040204" pitchFamily="50" charset="-128"/>
                <a:ea typeface="Meiryo UI" panose="020B0604030504040204" pitchFamily="50" charset="-128"/>
              </a:rPr>
              <a:t>からご連絡しますので、お待ちいただくようお願いします。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12" name="直線矢印コネクタ 11">
            <a:extLst>
              <a:ext uri="{FF2B5EF4-FFF2-40B4-BE49-F238E27FC236}">
                <a16:creationId xmlns:a16="http://schemas.microsoft.com/office/drawing/2014/main" id="{37A44B5F-A2D7-2748-EF5A-4ACAC107382D}"/>
              </a:ext>
            </a:extLst>
          </p:cNvPr>
          <p:cNvCxnSpPr>
            <a:cxnSpLocks/>
            <a:stCxn id="6" idx="2"/>
            <a:endCxn id="10" idx="0"/>
          </p:cNvCxnSpPr>
          <p:nvPr/>
        </p:nvCxnSpPr>
        <p:spPr bwMode="gray">
          <a:xfrm>
            <a:off x="1860013" y="2777478"/>
            <a:ext cx="1436" cy="197964"/>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四角形: 角を丸くする 13">
            <a:extLst>
              <a:ext uri="{FF2B5EF4-FFF2-40B4-BE49-F238E27FC236}">
                <a16:creationId xmlns:a16="http://schemas.microsoft.com/office/drawing/2014/main" id="{ACA48E85-2511-5D93-6106-91BF46C46F7A}"/>
              </a:ext>
            </a:extLst>
          </p:cNvPr>
          <p:cNvSpPr/>
          <p:nvPr/>
        </p:nvSpPr>
        <p:spPr>
          <a:xfrm>
            <a:off x="3431756" y="2975442"/>
            <a:ext cx="3064512" cy="91500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既存のアカウントが不明な場合、</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b="1" u="sng" dirty="0">
                <a:solidFill>
                  <a:schemeClr val="tx1"/>
                </a:solidFill>
                <a:latin typeface="Meiryo UI" panose="020B0604030504040204" pitchFamily="50" charset="-128"/>
                <a:ea typeface="Meiryo UI" panose="020B0604030504040204" pitchFamily="50" charset="-128"/>
              </a:rPr>
              <a:t>都道府県の窓口</a:t>
            </a:r>
            <a:r>
              <a:rPr lang="ja-JP" altLang="en-US" sz="1200" dirty="0">
                <a:solidFill>
                  <a:schemeClr val="tx1"/>
                </a:solidFill>
                <a:latin typeface="Meiryo UI" panose="020B0604030504040204" pitchFamily="50" charset="-128"/>
                <a:ea typeface="Meiryo UI" panose="020B0604030504040204" pitchFamily="50" charset="-128"/>
              </a:rPr>
              <a:t>に連絡し、既存のアカウント情報をご確認ください。</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15" name="直線矢印コネクタ 14">
            <a:extLst>
              <a:ext uri="{FF2B5EF4-FFF2-40B4-BE49-F238E27FC236}">
                <a16:creationId xmlns:a16="http://schemas.microsoft.com/office/drawing/2014/main" id="{4629FCA6-9F34-9C25-870D-3FFECE6C353E}"/>
              </a:ext>
            </a:extLst>
          </p:cNvPr>
          <p:cNvCxnSpPr>
            <a:cxnSpLocks/>
            <a:stCxn id="9" idx="2"/>
            <a:endCxn id="14" idx="0"/>
          </p:cNvCxnSpPr>
          <p:nvPr/>
        </p:nvCxnSpPr>
        <p:spPr bwMode="gray">
          <a:xfrm>
            <a:off x="4964012" y="2791638"/>
            <a:ext cx="0" cy="183804"/>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四角形: 角を丸くする 20">
            <a:extLst>
              <a:ext uri="{FF2B5EF4-FFF2-40B4-BE49-F238E27FC236}">
                <a16:creationId xmlns:a16="http://schemas.microsoft.com/office/drawing/2014/main" id="{AD8E100E-BC35-9664-90B0-7A03AB56BBF5}"/>
              </a:ext>
            </a:extLst>
          </p:cNvPr>
          <p:cNvSpPr/>
          <p:nvPr/>
        </p:nvSpPr>
        <p:spPr>
          <a:xfrm>
            <a:off x="473131" y="4934290"/>
            <a:ext cx="9187625" cy="120250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申請時のメールアドレスや機関コードが間違っていた場合、</a:t>
            </a:r>
            <a:r>
              <a:rPr lang="ja-JP" altLang="en-US" sz="1200" b="1" dirty="0">
                <a:solidFill>
                  <a:srgbClr val="FF0000"/>
                </a:solidFill>
                <a:latin typeface="Meiryo UI" panose="020B0604030504040204" pitchFamily="50" charset="-128"/>
                <a:ea typeface="Meiryo UI" panose="020B0604030504040204" pitchFamily="50" charset="-128"/>
              </a:rPr>
              <a:t>もう一度「新規ユーザ登録申請」を実施する</a:t>
            </a:r>
            <a:r>
              <a:rPr lang="ja-JP" altLang="en-US" sz="1200" dirty="0">
                <a:solidFill>
                  <a:schemeClr val="tx1"/>
                </a:solidFill>
                <a:latin typeface="Meiryo UI" panose="020B0604030504040204" pitchFamily="50" charset="-128"/>
                <a:ea typeface="Meiryo UI" panose="020B0604030504040204" pitchFamily="50" charset="-128"/>
              </a:rPr>
              <a:t>必要がございます。</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なお、正しい機関コードは、</a:t>
            </a:r>
            <a:r>
              <a:rPr lang="ja-JP" altLang="en-US" sz="1200" b="1" u="sng" dirty="0">
                <a:solidFill>
                  <a:schemeClr val="tx1"/>
                </a:solidFill>
                <a:latin typeface="Meiryo UI" panose="020B0604030504040204" pitchFamily="50" charset="-128"/>
                <a:ea typeface="Meiryo UI" panose="020B0604030504040204" pitchFamily="50" charset="-128"/>
              </a:rPr>
              <a:t>都道府県の窓口</a:t>
            </a:r>
            <a:r>
              <a:rPr lang="ja-JP" altLang="en-US" sz="1200" dirty="0">
                <a:solidFill>
                  <a:schemeClr val="tx1"/>
                </a:solidFill>
                <a:latin typeface="Meiryo UI" panose="020B0604030504040204" pitchFamily="50" charset="-128"/>
                <a:ea typeface="Meiryo UI" panose="020B0604030504040204" pitchFamily="50" charset="-128"/>
              </a:rPr>
              <a:t>からご連絡しますので、お待ちいただくようお願いします。 </a:t>
            </a:r>
            <a:endParaRPr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11/13</a:t>
            </a:r>
            <a:r>
              <a:rPr kumimoji="1" lang="ja-JP" altLang="en-US" sz="1200" dirty="0">
                <a:solidFill>
                  <a:schemeClr val="tx1"/>
                </a:solidFill>
                <a:latin typeface="Meiryo UI" panose="020B0604030504040204" pitchFamily="50" charset="-128"/>
                <a:ea typeface="Meiryo UI" panose="020B0604030504040204" pitchFamily="50" charset="-128"/>
              </a:rPr>
              <a:t>以降、以下の</a:t>
            </a:r>
            <a:r>
              <a:rPr kumimoji="1" lang="en-US" altLang="ja-JP" sz="1200" dirty="0">
                <a:solidFill>
                  <a:schemeClr val="tx1"/>
                </a:solidFill>
                <a:latin typeface="Meiryo UI" panose="020B0604030504040204" pitchFamily="50" charset="-128"/>
                <a:ea typeface="Meiryo UI" panose="020B0604030504040204" pitchFamily="50" charset="-128"/>
              </a:rPr>
              <a:t>URL</a:t>
            </a:r>
            <a:r>
              <a:rPr kumimoji="1" lang="ja-JP" altLang="en-US" sz="1200" dirty="0">
                <a:solidFill>
                  <a:schemeClr val="tx1"/>
                </a:solidFill>
                <a:latin typeface="Meiryo UI" panose="020B0604030504040204" pitchFamily="50" charset="-128"/>
                <a:ea typeface="Meiryo UI" panose="020B0604030504040204" pitchFamily="50" charset="-128"/>
              </a:rPr>
              <a:t>から「新規ユーザ登録申請」を行ってください。</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b="1" i="0" dirty="0">
                <a:solidFill>
                  <a:srgbClr val="231815"/>
                </a:solidFill>
                <a:effectLst/>
                <a:latin typeface="Hiragino Kaku Gothic Pro"/>
                <a:hlinkClick r:id="" action="ppaction://noaction"/>
              </a:rPr>
              <a:t>https://www.g-mis.mhlw.go.jp/user-Registration-Form</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FB651D87-FBC2-9627-AEBF-E722E40939DE}"/>
              </a:ext>
            </a:extLst>
          </p:cNvPr>
          <p:cNvSpPr/>
          <p:nvPr/>
        </p:nvSpPr>
        <p:spPr>
          <a:xfrm>
            <a:off x="6803847" y="2209530"/>
            <a:ext cx="2773763" cy="601254"/>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200" dirty="0">
                <a:solidFill>
                  <a:schemeClr val="tx1"/>
                </a:solidFill>
                <a:latin typeface="Meiryo UI" panose="020B0604030504040204" pitchFamily="50" charset="-128"/>
                <a:ea typeface="Meiryo UI" panose="020B0604030504040204" pitchFamily="50" charset="-128"/>
              </a:rPr>
              <a:t>③新規ユーザ登録申請時、機関コードを誤って登録してしまった</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78F43CB5-2CF9-864D-D859-538BF3EFB915}"/>
              </a:ext>
            </a:extLst>
          </p:cNvPr>
          <p:cNvSpPr/>
          <p:nvPr/>
        </p:nvSpPr>
        <p:spPr>
          <a:xfrm>
            <a:off x="6803847" y="2975442"/>
            <a:ext cx="2773763" cy="120250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申請時の機関コードが間違っている可能性があります。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b="1" u="sng" dirty="0">
                <a:solidFill>
                  <a:schemeClr val="tx1"/>
                </a:solidFill>
                <a:latin typeface="Meiryo UI" panose="020B0604030504040204" pitchFamily="50" charset="-128"/>
                <a:ea typeface="Meiryo UI" panose="020B0604030504040204" pitchFamily="50" charset="-128"/>
              </a:rPr>
              <a:t>都道府県の窓口</a:t>
            </a:r>
            <a:r>
              <a:rPr lang="ja-JP" altLang="en-US" sz="1200" dirty="0">
                <a:solidFill>
                  <a:schemeClr val="tx1"/>
                </a:solidFill>
                <a:latin typeface="Meiryo UI" panose="020B0604030504040204" pitchFamily="50" charset="-128"/>
                <a:ea typeface="Meiryo UI" panose="020B0604030504040204" pitchFamily="50" charset="-128"/>
              </a:rPr>
              <a:t>からご連絡しますので、お待ちいただくようお願いします。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cxnSp>
        <p:nvCxnSpPr>
          <p:cNvPr id="47" name="直線矢印コネクタ 46">
            <a:extLst>
              <a:ext uri="{FF2B5EF4-FFF2-40B4-BE49-F238E27FC236}">
                <a16:creationId xmlns:a16="http://schemas.microsoft.com/office/drawing/2014/main" id="{6A883A02-5BE8-7C6A-6EE2-1ADD52C5BD15}"/>
              </a:ext>
            </a:extLst>
          </p:cNvPr>
          <p:cNvCxnSpPr>
            <a:cxnSpLocks/>
            <a:stCxn id="27" idx="2"/>
            <a:endCxn id="44" idx="0"/>
          </p:cNvCxnSpPr>
          <p:nvPr/>
        </p:nvCxnSpPr>
        <p:spPr bwMode="gray">
          <a:xfrm>
            <a:off x="8190729" y="2810784"/>
            <a:ext cx="0" cy="164658"/>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コネクタ: カギ線 12">
            <a:extLst>
              <a:ext uri="{FF2B5EF4-FFF2-40B4-BE49-F238E27FC236}">
                <a16:creationId xmlns:a16="http://schemas.microsoft.com/office/drawing/2014/main" id="{D61968C8-1975-7E42-4715-0D030FD5D5C9}"/>
              </a:ext>
            </a:extLst>
          </p:cNvPr>
          <p:cNvCxnSpPr>
            <a:cxnSpLocks/>
            <a:stCxn id="10" idx="2"/>
            <a:endCxn id="21" idx="0"/>
          </p:cNvCxnSpPr>
          <p:nvPr/>
        </p:nvCxnSpPr>
        <p:spPr bwMode="gray">
          <a:xfrm rot="16200000" flipH="1">
            <a:off x="3086026" y="2953371"/>
            <a:ext cx="756341" cy="3205495"/>
          </a:xfrm>
          <a:prstGeom prst="bentConnector3">
            <a:avLst>
              <a:gd name="adj1" fmla="val 50000"/>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コネクタ: カギ線 19">
            <a:extLst>
              <a:ext uri="{FF2B5EF4-FFF2-40B4-BE49-F238E27FC236}">
                <a16:creationId xmlns:a16="http://schemas.microsoft.com/office/drawing/2014/main" id="{D2880D62-DA64-0C80-9EF0-A5472EA237A8}"/>
              </a:ext>
            </a:extLst>
          </p:cNvPr>
          <p:cNvCxnSpPr>
            <a:cxnSpLocks/>
            <a:stCxn id="44" idx="2"/>
            <a:endCxn id="21" idx="0"/>
          </p:cNvCxnSpPr>
          <p:nvPr/>
        </p:nvCxnSpPr>
        <p:spPr bwMode="gray">
          <a:xfrm rot="5400000">
            <a:off x="6250667" y="2994227"/>
            <a:ext cx="756341" cy="3123785"/>
          </a:xfrm>
          <a:prstGeom prst="bentConnector3">
            <a:avLst>
              <a:gd name="adj1" fmla="val 50000"/>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スライド番号プレースホルダー 6">
            <a:extLst>
              <a:ext uri="{FF2B5EF4-FFF2-40B4-BE49-F238E27FC236}">
                <a16:creationId xmlns:a16="http://schemas.microsoft.com/office/drawing/2014/main" id="{FED56FD2-81AB-3B20-BEB4-9B855F2EC57A}"/>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13</a:t>
            </a:fld>
            <a:endParaRPr lang="ja-JP" altLang="en-US"/>
          </a:p>
        </p:txBody>
      </p:sp>
    </p:spTree>
    <p:custDataLst>
      <p:tags r:id="rId1"/>
    </p:custDataLst>
    <p:extLst>
      <p:ext uri="{BB962C8B-B14F-4D97-AF65-F5344CB8AC3E}">
        <p14:creationId xmlns:p14="http://schemas.microsoft.com/office/powerpoint/2010/main" val="35967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3176972"/>
            <a:ext cx="8374154" cy="504056"/>
          </a:xfrm>
        </p:spPr>
        <p:txBody>
          <a:bodyPr>
            <a:noAutofit/>
          </a:bodyPr>
          <a:lstStyle/>
          <a:p>
            <a:pPr algn="ctr"/>
            <a:r>
              <a:rPr lang="ja-JP" altLang="en-US" sz="3200">
                <a:latin typeface="Meiryo UI" panose="020B0604030504040204" pitchFamily="50" charset="-128"/>
                <a:ea typeface="Meiryo UI" panose="020B0604030504040204" pitchFamily="50" charset="-128"/>
                <a:cs typeface="Meiryo UI" panose="020B0604030504040204" pitchFamily="50" charset="-128"/>
              </a:rPr>
              <a:t>よくある質問（</a:t>
            </a:r>
            <a:r>
              <a:rPr lang="en-US" altLang="ja-JP" sz="3200">
                <a:latin typeface="Meiryo UI" panose="020B0604030504040204" pitchFamily="50" charset="-128"/>
                <a:ea typeface="Meiryo UI" panose="020B0604030504040204" pitchFamily="50" charset="-128"/>
                <a:cs typeface="Meiryo UI" panose="020B0604030504040204" pitchFamily="50" charset="-128"/>
              </a:rPr>
              <a:t>FAQ</a:t>
            </a:r>
            <a:r>
              <a:rPr lang="ja-JP" altLang="en-US" sz="3200">
                <a:latin typeface="Meiryo UI" panose="020B0604030504040204" pitchFamily="50" charset="-128"/>
                <a:ea typeface="Meiryo UI" panose="020B0604030504040204" pitchFamily="50" charset="-128"/>
                <a:cs typeface="Meiryo UI" panose="020B0604030504040204" pitchFamily="50" charset="-128"/>
              </a:rPr>
              <a:t>）</a:t>
            </a:r>
            <a:endParaRPr lang="en-US" altLang="ja-JP" sz="3200">
              <a:latin typeface="Meiryo UI" panose="020B0604030504040204" pitchFamily="50" charset="-128"/>
              <a:ea typeface="Meiryo UI" panose="020B0604030504040204" pitchFamily="50" charset="-128"/>
              <a:cs typeface="Meiryo UI" panose="020B0604030504040204" pitchFamily="50" charset="-128"/>
            </a:endParaRPr>
          </a:p>
        </p:txBody>
      </p:sp>
    </p:spTree>
    <p:custDataLst>
      <p:tags r:id="rId1"/>
    </p:custDataLst>
    <p:extLst>
      <p:ext uri="{BB962C8B-B14F-4D97-AF65-F5344CB8AC3E}">
        <p14:creationId xmlns:p14="http://schemas.microsoft.com/office/powerpoint/2010/main" val="732068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grpSp>
        <p:nvGrpSpPr>
          <p:cNvPr id="8" name="グループ化 7">
            <a:extLst>
              <a:ext uri="{FF2B5EF4-FFF2-40B4-BE49-F238E27FC236}">
                <a16:creationId xmlns:a16="http://schemas.microsoft.com/office/drawing/2014/main" id="{220B65A5-74D3-4FBA-3FD7-F10391C24124}"/>
              </a:ext>
            </a:extLst>
          </p:cNvPr>
          <p:cNvGrpSpPr/>
          <p:nvPr/>
        </p:nvGrpSpPr>
        <p:grpSpPr>
          <a:xfrm>
            <a:off x="146874" y="3491631"/>
            <a:ext cx="9612252" cy="504003"/>
            <a:chOff x="539749" y="2708274"/>
            <a:chExt cx="9612252" cy="504003"/>
          </a:xfrm>
        </p:grpSpPr>
        <p:sp>
          <p:nvSpPr>
            <p:cNvPr id="9" name="Rectangle 5">
              <a:extLst>
                <a:ext uri="{FF2B5EF4-FFF2-40B4-BE49-F238E27FC236}">
                  <a16:creationId xmlns:a16="http://schemas.microsoft.com/office/drawing/2014/main" id="{7245529C-EA2E-3E2F-3DC1-AD2CFB88CE76}"/>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en-US" altLang="ja-JP" sz="2000" spc="130">
                  <a:latin typeface="Meiryo UI" panose="020B0604030504040204" pitchFamily="50" charset="-128"/>
                  <a:ea typeface="Meiryo UI" panose="020B0604030504040204" pitchFamily="50" charset="-128"/>
                </a:rPr>
                <a:t>G-MIS</a:t>
              </a:r>
              <a:r>
                <a:rPr lang="ja-JP" altLang="en-US" sz="2000" spc="130">
                  <a:latin typeface="Meiryo UI" panose="020B0604030504040204" pitchFamily="50" charset="-128"/>
                  <a:ea typeface="Meiryo UI" panose="020B0604030504040204" pitchFamily="50" charset="-128"/>
                </a:rPr>
                <a:t>の動作環境等に係る事項</a:t>
              </a:r>
              <a:endParaRPr lang="en-US" altLang="ja-JP" sz="2000" spc="130">
                <a:latin typeface="Meiryo UI" panose="020B0604030504040204" pitchFamily="50" charset="-128"/>
                <a:ea typeface="Meiryo UI" panose="020B0604030504040204" pitchFamily="50" charset="-128"/>
              </a:endParaRPr>
            </a:p>
          </p:txBody>
        </p:sp>
        <p:sp>
          <p:nvSpPr>
            <p:cNvPr id="10" name="Text Box 6">
              <a:extLst>
                <a:ext uri="{FF2B5EF4-FFF2-40B4-BE49-F238E27FC236}">
                  <a16:creationId xmlns:a16="http://schemas.microsoft.com/office/drawing/2014/main" id="{3F4764B7-4D4D-4978-775F-77F34C85019F}"/>
                </a:ext>
              </a:extLst>
            </p:cNvPr>
            <p:cNvSpPr txBox="1">
              <a:spLocks noChangeAspect="1" noChangeArrowheads="1"/>
            </p:cNvSpPr>
            <p:nvPr/>
          </p:nvSpPr>
          <p:spPr bwMode="gray">
            <a:xfrm>
              <a:off x="539749" y="2708274"/>
              <a:ext cx="504000" cy="504000"/>
            </a:xfrm>
            <a:prstGeom prst="rect">
              <a:avLst/>
            </a:prstGeom>
            <a:solidFill>
              <a:srgbClr val="FF9900"/>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1</a:t>
              </a:r>
            </a:p>
          </p:txBody>
        </p:sp>
      </p:grpSp>
      <p:graphicFrame>
        <p:nvGraphicFramePr>
          <p:cNvPr id="11" name="表 11">
            <a:extLst>
              <a:ext uri="{FF2B5EF4-FFF2-40B4-BE49-F238E27FC236}">
                <a16:creationId xmlns:a16="http://schemas.microsoft.com/office/drawing/2014/main" id="{F0CFD339-849D-13F9-EFAF-E9337E5DF1F6}"/>
              </a:ext>
            </a:extLst>
          </p:cNvPr>
          <p:cNvGraphicFramePr>
            <a:graphicFrameLocks noGrp="1"/>
          </p:cNvGraphicFramePr>
          <p:nvPr>
            <p:extLst>
              <p:ext uri="{D42A27DB-BD31-4B8C-83A1-F6EECF244321}">
                <p14:modId xmlns:p14="http://schemas.microsoft.com/office/powerpoint/2010/main" val="2140686388"/>
              </p:ext>
            </p:extLst>
          </p:nvPr>
        </p:nvGraphicFramePr>
        <p:xfrm>
          <a:off x="222249" y="4085166"/>
          <a:ext cx="9536877" cy="1828800"/>
        </p:xfrm>
        <a:graphic>
          <a:graphicData uri="http://schemas.openxmlformats.org/drawingml/2006/table">
            <a:tbl>
              <a:tblPr firstRow="1" bandRow="1">
                <a:tableStyleId>{69012ECD-51FC-41F1-AA8D-1B2483CD663E}</a:tableStyleId>
              </a:tblPr>
              <a:tblGrid>
                <a:gridCol w="473075">
                  <a:extLst>
                    <a:ext uri="{9D8B030D-6E8A-4147-A177-3AD203B41FA5}">
                      <a16:colId xmlns:a16="http://schemas.microsoft.com/office/drawing/2014/main" val="2127032687"/>
                    </a:ext>
                  </a:extLst>
                </a:gridCol>
                <a:gridCol w="2571751">
                  <a:extLst>
                    <a:ext uri="{9D8B030D-6E8A-4147-A177-3AD203B41FA5}">
                      <a16:colId xmlns:a16="http://schemas.microsoft.com/office/drawing/2014/main" val="1893376809"/>
                    </a:ext>
                  </a:extLst>
                </a:gridCol>
                <a:gridCol w="6492051">
                  <a:extLst>
                    <a:ext uri="{9D8B030D-6E8A-4147-A177-3AD203B41FA5}">
                      <a16:colId xmlns:a16="http://schemas.microsoft.com/office/drawing/2014/main" val="2311737907"/>
                    </a:ext>
                  </a:extLst>
                </a:gridCol>
              </a:tblGrid>
              <a:tr h="215636">
                <a:tc>
                  <a:txBody>
                    <a:bodyPr/>
                    <a:lstStyle/>
                    <a:p>
                      <a:pPr algn="ctr"/>
                      <a:r>
                        <a:rPr kumimoji="1" lang="en-US" altLang="ja-JP" sz="1000">
                          <a:latin typeface="Meiryo UI" panose="020B0604030504040204" pitchFamily="50" charset="-128"/>
                          <a:ea typeface="Meiryo UI" panose="020B0604030504040204" pitchFamily="50" charset="-128"/>
                        </a:rPr>
                        <a:t>No.</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質問</a:t>
                      </a:r>
                    </a:p>
                  </a:txBody>
                  <a:tcPr/>
                </a:tc>
                <a:tc>
                  <a:txBody>
                    <a:bodyPr/>
                    <a:lstStyle/>
                    <a:p>
                      <a:r>
                        <a:rPr kumimoji="1" lang="ja-JP" altLang="en-US" sz="1000">
                          <a:latin typeface="Meiryo UI" panose="020B0604030504040204" pitchFamily="50" charset="-128"/>
                          <a:ea typeface="Meiryo UI" panose="020B0604030504040204" pitchFamily="50" charset="-128"/>
                        </a:rPr>
                        <a:t>回答</a:t>
                      </a:r>
                    </a:p>
                  </a:txBody>
                  <a:tcPr/>
                </a:tc>
                <a:extLst>
                  <a:ext uri="{0D108BD9-81ED-4DB2-BD59-A6C34878D82A}">
                    <a16:rowId xmlns:a16="http://schemas.microsoft.com/office/drawing/2014/main" val="2812828001"/>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1</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インターネット環境がないため、新規ユーザ登録申請できません。</a:t>
                      </a:r>
                    </a:p>
                  </a:txBody>
                  <a:tcPr/>
                </a:tc>
                <a:tc>
                  <a:txBody>
                    <a:bodyPr/>
                    <a:lstStyle/>
                    <a:p>
                      <a:r>
                        <a:rPr kumimoji="1" lang="ja-JP" altLang="en-US" sz="1000" dirty="0">
                          <a:latin typeface="Meiryo UI" panose="020B0604030504040204" pitchFamily="50" charset="-128"/>
                          <a:ea typeface="Meiryo UI" panose="020B0604030504040204" pitchFamily="50" charset="-128"/>
                        </a:rPr>
                        <a:t>医療（薬局）機能情報提供制度では、都道府県の運用次第では、インターネット環境を持たない報告機関からは調査票（紙）による申請でも受け付け可能としていますが、オンライン報告を推奨しております。インターネット環境を整備後、新規ユーザ登録申請を行っていただくようお願いします。</a:t>
                      </a:r>
                    </a:p>
                  </a:txBody>
                  <a:tcPr/>
                </a:tc>
                <a:extLst>
                  <a:ext uri="{0D108BD9-81ED-4DB2-BD59-A6C34878D82A}">
                    <a16:rowId xmlns:a16="http://schemas.microsoft.com/office/drawing/2014/main" val="251015830"/>
                  </a:ext>
                </a:extLst>
              </a:tr>
              <a:tr h="215636">
                <a:tc>
                  <a:txBody>
                    <a:bodyPr/>
                    <a:lstStyle/>
                    <a:p>
                      <a:pPr algn="ctr"/>
                      <a:r>
                        <a:rPr kumimoji="1" lang="ja-JP" altLang="en-US" sz="1000">
                          <a:latin typeface="Meiryo UI" panose="020B0604030504040204" pitchFamily="50" charset="-128"/>
                          <a:ea typeface="Meiryo UI" panose="020B0604030504040204" pitchFamily="50" charset="-128"/>
                        </a:rPr>
                        <a:t>２</a:t>
                      </a:r>
                    </a:p>
                  </a:txBody>
                  <a:tcPr/>
                </a:tc>
                <a:tc>
                  <a:txBody>
                    <a:bodyPr/>
                    <a:lstStyle/>
                    <a:p>
                      <a:r>
                        <a:rPr kumimoji="1" lang="ja-JP" altLang="en-US" sz="1000">
                          <a:latin typeface="Meiryo UI" panose="020B0604030504040204" pitchFamily="50" charset="-128"/>
                          <a:ea typeface="Meiryo UI" panose="020B0604030504040204" pitchFamily="50" charset="-128"/>
                        </a:rPr>
                        <a:t>携帯電話での新規ユーザ登録申請は可能ですか。</a:t>
                      </a:r>
                    </a:p>
                  </a:txBody>
                  <a:tcPr/>
                </a:tc>
                <a:tc>
                  <a:txBody>
                    <a:bodyPr/>
                    <a:lstStyle/>
                    <a:p>
                      <a:r>
                        <a:rPr lang="ja-JP" altLang="en-US" sz="1000" b="0" dirty="0">
                          <a:solidFill>
                            <a:schemeClr val="tx1"/>
                          </a:solidFill>
                          <a:latin typeface="Meiryo UI" panose="020B0604030504040204" pitchFamily="50" charset="-128"/>
                          <a:ea typeface="Meiryo UI" panose="020B0604030504040204" pitchFamily="50" charset="-128"/>
                        </a:rPr>
                        <a:t>新規ユーザ登録申請の機能については、スマートフォンやタブレットでの申請は可能です。</a:t>
                      </a:r>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40599606"/>
                  </a:ext>
                </a:extLst>
              </a:tr>
              <a:tr h="215636">
                <a:tc>
                  <a:txBody>
                    <a:bodyPr/>
                    <a:lstStyle/>
                    <a:p>
                      <a:pPr algn="ctr"/>
                      <a:r>
                        <a:rPr kumimoji="1" lang="en-US" altLang="ja-JP" sz="1000" dirty="0">
                          <a:latin typeface="Meiryo UI" panose="020B0604030504040204" pitchFamily="50" charset="-128"/>
                          <a:ea typeface="Meiryo UI" panose="020B0604030504040204" pitchFamily="50" charset="-128"/>
                        </a:rPr>
                        <a:t>3</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メールアドレスを持っていません。</a:t>
                      </a:r>
                    </a:p>
                  </a:txBody>
                  <a:tcPr/>
                </a:tc>
                <a:tc>
                  <a:txBody>
                    <a:bodyPr/>
                    <a:lstStyle/>
                    <a:p>
                      <a:r>
                        <a:rPr kumimoji="1" lang="ja-JP" altLang="en-US" sz="1000">
                          <a:latin typeface="Meiryo UI" panose="020B0604030504040204" pitchFamily="50" charset="-128"/>
                          <a:ea typeface="Meiryo UI" panose="020B0604030504040204" pitchFamily="50" charset="-128"/>
                        </a:rPr>
                        <a:t>メールアドレス取得後、新規ユーザ登録申請をいただきますようお願いします。</a:t>
                      </a:r>
                    </a:p>
                  </a:txBody>
                  <a:tcPr/>
                </a:tc>
                <a:extLst>
                  <a:ext uri="{0D108BD9-81ED-4DB2-BD59-A6C34878D82A}">
                    <a16:rowId xmlns:a16="http://schemas.microsoft.com/office/drawing/2014/main" val="585559174"/>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4</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住所の全角入力や、電話番号の半角入力のやり方がわかりません。</a:t>
                      </a:r>
                    </a:p>
                  </a:txBody>
                  <a:tcPr/>
                </a:tc>
                <a:tc>
                  <a:txBody>
                    <a:bodyPr/>
                    <a:lstStyle/>
                    <a:p>
                      <a:r>
                        <a:rPr kumimoji="1" lang="ja-JP" altLang="en-US" sz="1000" dirty="0">
                          <a:latin typeface="Meiryo UI" panose="020B0604030504040204" pitchFamily="50" charset="-128"/>
                          <a:ea typeface="Meiryo UI" panose="020B0604030504040204" pitchFamily="50" charset="-128"/>
                        </a:rPr>
                        <a:t>一般的な</a:t>
                      </a:r>
                      <a:r>
                        <a:rPr kumimoji="1" lang="en-US" altLang="ja-JP" sz="1000" dirty="0">
                          <a:latin typeface="Meiryo UI" panose="020B0604030504040204" pitchFamily="50" charset="-128"/>
                          <a:ea typeface="Meiryo UI" panose="020B0604030504040204" pitchFamily="50" charset="-128"/>
                        </a:rPr>
                        <a:t>PC</a:t>
                      </a:r>
                      <a:r>
                        <a:rPr kumimoji="1" lang="ja-JP" altLang="en-US" sz="1000" dirty="0">
                          <a:latin typeface="Meiryo UI" panose="020B0604030504040204" pitchFamily="50" charset="-128"/>
                          <a:ea typeface="Meiryo UI" panose="020B0604030504040204" pitchFamily="50" charset="-128"/>
                        </a:rPr>
                        <a:t>操作の操作（全角／半角の切り替え方法等）につきましては、</a:t>
                      </a:r>
                      <a:r>
                        <a:rPr kumimoji="1" lang="en-US" altLang="ja-JP" sz="1000" dirty="0">
                          <a:latin typeface="Meiryo UI" panose="020B0604030504040204" pitchFamily="50" charset="-128"/>
                          <a:ea typeface="Meiryo UI" panose="020B0604030504040204" pitchFamily="50" charset="-128"/>
                        </a:rPr>
                        <a:t>PC</a:t>
                      </a:r>
                      <a:r>
                        <a:rPr kumimoji="1" lang="ja-JP" altLang="en-US" sz="1000" dirty="0">
                          <a:latin typeface="Meiryo UI" panose="020B0604030504040204" pitchFamily="50" charset="-128"/>
                          <a:ea typeface="Meiryo UI" panose="020B0604030504040204" pitchFamily="50" charset="-128"/>
                        </a:rPr>
                        <a:t>サポートでご確認いただきますようお願いします。</a:t>
                      </a:r>
                    </a:p>
                  </a:txBody>
                  <a:tcPr/>
                </a:tc>
                <a:extLst>
                  <a:ext uri="{0D108BD9-81ED-4DB2-BD59-A6C34878D82A}">
                    <a16:rowId xmlns:a16="http://schemas.microsoft.com/office/drawing/2014/main" val="1257781761"/>
                  </a:ext>
                </a:extLst>
              </a:tr>
            </a:tbl>
          </a:graphicData>
        </a:graphic>
      </p:graphicFrame>
      <p:sp>
        <p:nvSpPr>
          <p:cNvPr id="2" name="スライド番号プレースホルダー 1">
            <a:extLst>
              <a:ext uri="{FF2B5EF4-FFF2-40B4-BE49-F238E27FC236}">
                <a16:creationId xmlns:a16="http://schemas.microsoft.com/office/drawing/2014/main" id="{71646B53-C5D4-3779-FB81-7935C42A0957}"/>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15</a:t>
            </a:fld>
            <a:endParaRPr lang="ja-JP" altLang="en-US"/>
          </a:p>
        </p:txBody>
      </p:sp>
      <p:sp>
        <p:nvSpPr>
          <p:cNvPr id="5" name="テキスト ボックス 4">
            <a:extLst>
              <a:ext uri="{FF2B5EF4-FFF2-40B4-BE49-F238E27FC236}">
                <a16:creationId xmlns:a16="http://schemas.microsoft.com/office/drawing/2014/main" id="{AE1BC1F5-FDA5-F92C-293B-55D5E4D71893}"/>
              </a:ext>
            </a:extLst>
          </p:cNvPr>
          <p:cNvSpPr txBox="1"/>
          <p:nvPr/>
        </p:nvSpPr>
        <p:spPr>
          <a:xfrm>
            <a:off x="161925" y="513726"/>
            <a:ext cx="9439275" cy="101668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よくある質問（</a:t>
            </a:r>
            <a:r>
              <a:rPr lang="en-US" altLang="ja-JP" sz="1400" dirty="0">
                <a:latin typeface="Meiryo UI"/>
                <a:ea typeface="Meiryo UI"/>
              </a:rPr>
              <a:t>FAQ</a:t>
            </a:r>
            <a:r>
              <a:rPr lang="ja-JP" altLang="en-US" sz="1400" dirty="0">
                <a:latin typeface="Meiryo UI"/>
                <a:ea typeface="Meiryo UI"/>
              </a:rPr>
              <a:t>）については、原則として、都道府県からのご案内等を参照いただくようお願いいたします。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以下は、一般的な回答となっています。都道府県により、回答内容が一部異なる場合がございます</a:t>
            </a:r>
            <a:r>
              <a:rPr lang="ja-JP" altLang="en-US" sz="1400">
                <a:latin typeface="Meiryo UI"/>
                <a:ea typeface="Meiryo UI"/>
              </a:rPr>
              <a:t>ので、都道府県の窓口へお問い合わせいただくようお願いいたします。</a:t>
            </a:r>
            <a:endParaRPr lang="en-US" altLang="ja-JP" sz="1400" dirty="0">
              <a:latin typeface="Meiryo UI"/>
              <a:ea typeface="Meiryo UI"/>
            </a:endParaRPr>
          </a:p>
        </p:txBody>
      </p:sp>
    </p:spTree>
    <p:custDataLst>
      <p:tags r:id="rId1"/>
    </p:custDataLst>
    <p:extLst>
      <p:ext uri="{BB962C8B-B14F-4D97-AF65-F5344CB8AC3E}">
        <p14:creationId xmlns:p14="http://schemas.microsoft.com/office/powerpoint/2010/main" val="88278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grpSp>
        <p:nvGrpSpPr>
          <p:cNvPr id="8" name="グループ化 7">
            <a:extLst>
              <a:ext uri="{FF2B5EF4-FFF2-40B4-BE49-F238E27FC236}">
                <a16:creationId xmlns:a16="http://schemas.microsoft.com/office/drawing/2014/main" id="{220B65A5-74D3-4FBA-3FD7-F10391C24124}"/>
              </a:ext>
            </a:extLst>
          </p:cNvPr>
          <p:cNvGrpSpPr/>
          <p:nvPr/>
        </p:nvGrpSpPr>
        <p:grpSpPr>
          <a:xfrm>
            <a:off x="146874" y="624606"/>
            <a:ext cx="9612252" cy="504003"/>
            <a:chOff x="539749" y="2708274"/>
            <a:chExt cx="9612252" cy="504003"/>
          </a:xfrm>
        </p:grpSpPr>
        <p:sp>
          <p:nvSpPr>
            <p:cNvPr id="9" name="Rectangle 5">
              <a:extLst>
                <a:ext uri="{FF2B5EF4-FFF2-40B4-BE49-F238E27FC236}">
                  <a16:creationId xmlns:a16="http://schemas.microsoft.com/office/drawing/2014/main" id="{7245529C-EA2E-3E2F-3DC1-AD2CFB88CE76}"/>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新規アカウント発行に係る事項</a:t>
              </a:r>
              <a:endParaRPr lang="en-US" altLang="ja-JP" sz="2000" spc="130">
                <a:latin typeface="Meiryo UI" panose="020B0604030504040204" pitchFamily="50" charset="-128"/>
                <a:ea typeface="Meiryo UI" panose="020B0604030504040204" pitchFamily="50" charset="-128"/>
              </a:endParaRPr>
            </a:p>
          </p:txBody>
        </p:sp>
        <p:sp>
          <p:nvSpPr>
            <p:cNvPr id="10" name="Text Box 6">
              <a:extLst>
                <a:ext uri="{FF2B5EF4-FFF2-40B4-BE49-F238E27FC236}">
                  <a16:creationId xmlns:a16="http://schemas.microsoft.com/office/drawing/2014/main" id="{3F4764B7-4D4D-4978-775F-77F34C85019F}"/>
                </a:ext>
              </a:extLst>
            </p:cNvPr>
            <p:cNvSpPr txBox="1">
              <a:spLocks noChangeAspect="1" noChangeArrowheads="1"/>
            </p:cNvSpPr>
            <p:nvPr/>
          </p:nvSpPr>
          <p:spPr bwMode="gray">
            <a:xfrm>
              <a:off x="539749" y="2708274"/>
              <a:ext cx="504000" cy="504000"/>
            </a:xfrm>
            <a:prstGeom prst="rect">
              <a:avLst/>
            </a:prstGeom>
            <a:solidFill>
              <a:srgbClr val="FF9900"/>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2</a:t>
              </a:r>
            </a:p>
          </p:txBody>
        </p:sp>
      </p:grpSp>
      <p:graphicFrame>
        <p:nvGraphicFramePr>
          <p:cNvPr id="11" name="表 11">
            <a:extLst>
              <a:ext uri="{FF2B5EF4-FFF2-40B4-BE49-F238E27FC236}">
                <a16:creationId xmlns:a16="http://schemas.microsoft.com/office/drawing/2014/main" id="{F0CFD339-849D-13F9-EFAF-E9337E5DF1F6}"/>
              </a:ext>
            </a:extLst>
          </p:cNvPr>
          <p:cNvGraphicFramePr>
            <a:graphicFrameLocks noGrp="1"/>
          </p:cNvGraphicFramePr>
          <p:nvPr>
            <p:extLst>
              <p:ext uri="{D42A27DB-BD31-4B8C-83A1-F6EECF244321}">
                <p14:modId xmlns:p14="http://schemas.microsoft.com/office/powerpoint/2010/main" val="2557087332"/>
              </p:ext>
            </p:extLst>
          </p:nvPr>
        </p:nvGraphicFramePr>
        <p:xfrm>
          <a:off x="222249" y="1218141"/>
          <a:ext cx="9536877" cy="3078480"/>
        </p:xfrm>
        <a:graphic>
          <a:graphicData uri="http://schemas.openxmlformats.org/drawingml/2006/table">
            <a:tbl>
              <a:tblPr firstRow="1" bandRow="1">
                <a:tableStyleId>{69012ECD-51FC-41F1-AA8D-1B2483CD663E}</a:tableStyleId>
              </a:tblPr>
              <a:tblGrid>
                <a:gridCol w="473075">
                  <a:extLst>
                    <a:ext uri="{9D8B030D-6E8A-4147-A177-3AD203B41FA5}">
                      <a16:colId xmlns:a16="http://schemas.microsoft.com/office/drawing/2014/main" val="2127032687"/>
                    </a:ext>
                  </a:extLst>
                </a:gridCol>
                <a:gridCol w="2571751">
                  <a:extLst>
                    <a:ext uri="{9D8B030D-6E8A-4147-A177-3AD203B41FA5}">
                      <a16:colId xmlns:a16="http://schemas.microsoft.com/office/drawing/2014/main" val="1893376809"/>
                    </a:ext>
                  </a:extLst>
                </a:gridCol>
                <a:gridCol w="6492051">
                  <a:extLst>
                    <a:ext uri="{9D8B030D-6E8A-4147-A177-3AD203B41FA5}">
                      <a16:colId xmlns:a16="http://schemas.microsoft.com/office/drawing/2014/main" val="2311737907"/>
                    </a:ext>
                  </a:extLst>
                </a:gridCol>
              </a:tblGrid>
              <a:tr h="215636">
                <a:tc>
                  <a:txBody>
                    <a:bodyPr/>
                    <a:lstStyle/>
                    <a:p>
                      <a:pPr algn="ctr"/>
                      <a:r>
                        <a:rPr kumimoji="1" lang="en-US" altLang="ja-JP" sz="1000">
                          <a:latin typeface="Meiryo UI" panose="020B0604030504040204" pitchFamily="50" charset="-128"/>
                          <a:ea typeface="Meiryo UI" panose="020B0604030504040204" pitchFamily="50" charset="-128"/>
                        </a:rPr>
                        <a:t>No.</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質問</a:t>
                      </a:r>
                    </a:p>
                  </a:txBody>
                  <a:tcPr/>
                </a:tc>
                <a:tc>
                  <a:txBody>
                    <a:bodyPr/>
                    <a:lstStyle/>
                    <a:p>
                      <a:r>
                        <a:rPr kumimoji="1" lang="ja-JP" altLang="en-US" sz="1000">
                          <a:latin typeface="Meiryo UI" panose="020B0604030504040204" pitchFamily="50" charset="-128"/>
                          <a:ea typeface="Meiryo UI" panose="020B0604030504040204" pitchFamily="50" charset="-128"/>
                        </a:rPr>
                        <a:t>回答</a:t>
                      </a:r>
                    </a:p>
                  </a:txBody>
                  <a:tcPr/>
                </a:tc>
                <a:extLst>
                  <a:ext uri="{0D108BD9-81ED-4DB2-BD59-A6C34878D82A}">
                    <a16:rowId xmlns:a16="http://schemas.microsoft.com/office/drawing/2014/main" val="2812828001"/>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1</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機関コード、保険機関コードがわからない。</a:t>
                      </a:r>
                    </a:p>
                  </a:txBody>
                  <a:tcPr/>
                </a:tc>
                <a:tc>
                  <a:txBody>
                    <a:bodyPr/>
                    <a:lstStyle/>
                    <a:p>
                      <a:r>
                        <a:rPr kumimoji="1" lang="ja-JP" altLang="en-US" sz="1000">
                          <a:latin typeface="Meiryo UI" panose="020B0604030504040204" pitchFamily="50" charset="-128"/>
                          <a:ea typeface="Meiryo UI" panose="020B0604030504040204" pitchFamily="50" charset="-128"/>
                        </a:rPr>
                        <a:t>機関コード、保険機関コードについては、都道府県からのお知らせ等でご確認ください。</a:t>
                      </a:r>
                    </a:p>
                  </a:txBody>
                  <a:tcPr/>
                </a:tc>
                <a:extLst>
                  <a:ext uri="{0D108BD9-81ED-4DB2-BD59-A6C34878D82A}">
                    <a16:rowId xmlns:a16="http://schemas.microsoft.com/office/drawing/2014/main" val="251015830"/>
                  </a:ext>
                </a:extLst>
              </a:tr>
              <a:tr h="215636">
                <a:tc>
                  <a:txBody>
                    <a:bodyPr/>
                    <a:lstStyle/>
                    <a:p>
                      <a:pPr algn="ctr"/>
                      <a:r>
                        <a:rPr kumimoji="1" lang="ja-JP" altLang="en-US" sz="1000">
                          <a:latin typeface="Meiryo UI" panose="020B0604030504040204" pitchFamily="50" charset="-128"/>
                          <a:ea typeface="Meiryo UI" panose="020B0604030504040204" pitchFamily="50" charset="-128"/>
                        </a:rPr>
                        <a:t>２</a:t>
                      </a:r>
                    </a:p>
                  </a:txBody>
                  <a:tcPr/>
                </a:tc>
                <a:tc>
                  <a:txBody>
                    <a:bodyPr/>
                    <a:lstStyle/>
                    <a:p>
                      <a:r>
                        <a:rPr kumimoji="1" lang="ja-JP" altLang="en-US" sz="1000">
                          <a:latin typeface="Meiryo UI" panose="020B0604030504040204" pitchFamily="50" charset="-128"/>
                          <a:ea typeface="Meiryo UI" panose="020B0604030504040204" pitchFamily="50" charset="-128"/>
                        </a:rPr>
                        <a:t>郵便番号検索で住所がヒットしない。</a:t>
                      </a:r>
                    </a:p>
                  </a:txBody>
                  <a:tcPr/>
                </a:tc>
                <a:tc>
                  <a:txBody>
                    <a:bodyPr/>
                    <a:lstStyle/>
                    <a:p>
                      <a:r>
                        <a:rPr kumimoji="1" lang="ja-JP" altLang="en-US" sz="1000">
                          <a:latin typeface="Meiryo UI" panose="020B0604030504040204" pitchFamily="50" charset="-128"/>
                          <a:ea typeface="Meiryo UI" panose="020B0604030504040204" pitchFamily="50" charset="-128"/>
                        </a:rPr>
                        <a:t>大口</a:t>
                      </a:r>
                      <a:r>
                        <a:rPr kumimoji="1" lang="zh-TW" altLang="en-US" sz="1000">
                          <a:latin typeface="Meiryo UI" panose="020B0604030504040204" pitchFamily="50" charset="-128"/>
                          <a:ea typeface="Meiryo UI" panose="020B0604030504040204" pitchFamily="50" charset="-128"/>
                        </a:rPr>
                        <a:t>事業所</a:t>
                      </a:r>
                      <a:r>
                        <a:rPr kumimoji="1" lang="ja-JP" altLang="en-US" sz="1000">
                          <a:latin typeface="Meiryo UI" panose="020B0604030504040204" pitchFamily="50" charset="-128"/>
                          <a:ea typeface="Meiryo UI" panose="020B0604030504040204" pitchFamily="50" charset="-128"/>
                        </a:rPr>
                        <a:t>で</a:t>
                      </a:r>
                      <a:r>
                        <a:rPr kumimoji="1" lang="zh-TW" altLang="en-US" sz="1000">
                          <a:latin typeface="Meiryo UI" panose="020B0604030504040204" pitchFamily="50" charset="-128"/>
                          <a:ea typeface="Meiryo UI" panose="020B0604030504040204" pitchFamily="50" charset="-128"/>
                        </a:rPr>
                        <a:t>個別番号</a:t>
                      </a:r>
                      <a:r>
                        <a:rPr kumimoji="1" lang="ja-JP" altLang="en-US" sz="1000">
                          <a:latin typeface="Meiryo UI" panose="020B0604030504040204" pitchFamily="50" charset="-128"/>
                          <a:ea typeface="Meiryo UI" panose="020B0604030504040204" pitchFamily="50" charset="-128"/>
                        </a:rPr>
                        <a:t>を有する事業者様の個別番号への対応はしていません。個別番号ではなく、住所地に割り振られた郵便番号を使用するようにお願いします。</a:t>
                      </a:r>
                    </a:p>
                  </a:txBody>
                  <a:tcPr/>
                </a:tc>
                <a:extLst>
                  <a:ext uri="{0D108BD9-81ED-4DB2-BD59-A6C34878D82A}">
                    <a16:rowId xmlns:a16="http://schemas.microsoft.com/office/drawing/2014/main" val="3740599606"/>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3</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令和</a:t>
                      </a:r>
                      <a:r>
                        <a:rPr kumimoji="1" lang="en-US" altLang="ja-JP" sz="1000">
                          <a:latin typeface="Meiryo UI" panose="020B0604030504040204" pitchFamily="50" charset="-128"/>
                          <a:ea typeface="Meiryo UI" panose="020B0604030504040204" pitchFamily="50" charset="-128"/>
                        </a:rPr>
                        <a:t>5</a:t>
                      </a:r>
                      <a:r>
                        <a:rPr kumimoji="1" lang="ja-JP" altLang="en-US" sz="1000">
                          <a:latin typeface="Meiryo UI" panose="020B0604030504040204" pitchFamily="50" charset="-128"/>
                          <a:ea typeface="Meiryo UI" panose="020B0604030504040204" pitchFamily="50" charset="-128"/>
                        </a:rPr>
                        <a:t>年</a:t>
                      </a:r>
                      <a:r>
                        <a:rPr kumimoji="1" lang="en-US" altLang="ja-JP" sz="1000">
                          <a:latin typeface="Meiryo UI" panose="020B0604030504040204" pitchFamily="50" charset="-128"/>
                          <a:ea typeface="Meiryo UI" panose="020B0604030504040204" pitchFamily="50" charset="-128"/>
                        </a:rPr>
                        <a:t>6</a:t>
                      </a:r>
                      <a:r>
                        <a:rPr kumimoji="1" lang="ja-JP" altLang="en-US" sz="1000">
                          <a:latin typeface="Meiryo UI" panose="020B0604030504040204" pitchFamily="50" charset="-128"/>
                          <a:ea typeface="Meiryo UI" panose="020B0604030504040204" pitchFamily="50" charset="-128"/>
                        </a:rPr>
                        <a:t>月末の期限で申請を都道府県から依頼されていたが、間に合わなかった。申請をしたいがどうすればよいか。</a:t>
                      </a:r>
                    </a:p>
                  </a:txBody>
                  <a:tcPr/>
                </a:tc>
                <a:tc>
                  <a:txBody>
                    <a:bodyPr/>
                    <a:lstStyle/>
                    <a:p>
                      <a:r>
                        <a:rPr kumimoji="1" lang="ja-JP" altLang="en-US" sz="1000" dirty="0">
                          <a:latin typeface="Meiryo UI" panose="020B0604030504040204" pitchFamily="50" charset="-128"/>
                          <a:ea typeface="Meiryo UI" panose="020B0604030504040204" pitchFamily="50" charset="-128"/>
                        </a:rPr>
                        <a:t>申請が間に合わなかった病院等及び薬局の方は、</a:t>
                      </a:r>
                      <a:r>
                        <a:rPr kumimoji="1" lang="en-US" altLang="ja-JP" sz="1000" dirty="0">
                          <a:latin typeface="Meiryo UI" panose="020B0604030504040204" pitchFamily="50" charset="-128"/>
                          <a:ea typeface="Meiryo UI" panose="020B0604030504040204" pitchFamily="50" charset="-128"/>
                        </a:rPr>
                        <a:t>11</a:t>
                      </a:r>
                      <a:r>
                        <a:rPr kumimoji="1" lang="ja-JP" altLang="en-US" sz="1000" dirty="0">
                          <a:latin typeface="Meiryo UI" panose="020B0604030504040204" pitchFamily="50" charset="-128"/>
                          <a:ea typeface="Meiryo UI" panose="020B0604030504040204" pitchFamily="50" charset="-128"/>
                        </a:rPr>
                        <a:t>月</a:t>
                      </a:r>
                      <a:r>
                        <a:rPr kumimoji="1" lang="en-US" altLang="ja-JP" sz="1000" dirty="0">
                          <a:latin typeface="Meiryo UI" panose="020B0604030504040204" pitchFamily="50" charset="-128"/>
                          <a:ea typeface="Meiryo UI" panose="020B0604030504040204" pitchFamily="50" charset="-128"/>
                        </a:rPr>
                        <a:t>13</a:t>
                      </a:r>
                      <a:r>
                        <a:rPr kumimoji="1" lang="ja-JP" altLang="en-US" sz="1000" dirty="0">
                          <a:latin typeface="Meiryo UI" panose="020B0604030504040204" pitchFamily="50" charset="-128"/>
                          <a:ea typeface="Meiryo UI" panose="020B0604030504040204" pitchFamily="50" charset="-128"/>
                        </a:rPr>
                        <a:t>日以降に本機能が再度利用可能となるため、申請をお願いします。</a:t>
                      </a:r>
                    </a:p>
                  </a:txBody>
                  <a:tcPr/>
                </a:tc>
                <a:extLst>
                  <a:ext uri="{0D108BD9-81ED-4DB2-BD59-A6C34878D82A}">
                    <a16:rowId xmlns:a16="http://schemas.microsoft.com/office/drawing/2014/main" val="585559174"/>
                  </a:ext>
                </a:extLst>
              </a:tr>
              <a:tr h="215636">
                <a:tc>
                  <a:txBody>
                    <a:bodyPr/>
                    <a:lstStyle/>
                    <a:p>
                      <a:pPr algn="ctr"/>
                      <a:r>
                        <a:rPr kumimoji="1" lang="en-US" altLang="ja-JP" sz="1000" dirty="0">
                          <a:latin typeface="Meiryo UI" panose="020B0604030504040204" pitchFamily="50" charset="-128"/>
                          <a:ea typeface="Meiryo UI" panose="020B0604030504040204" pitchFamily="50" charset="-128"/>
                        </a:rPr>
                        <a:t>4</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新規開設・開業したが、ユーザ申請はいつ・どのように実施するのか。</a:t>
                      </a:r>
                    </a:p>
                  </a:txBody>
                  <a:tcPr/>
                </a:tc>
                <a:tc>
                  <a:txBody>
                    <a:bodyPr/>
                    <a:lstStyle/>
                    <a:p>
                      <a:r>
                        <a:rPr kumimoji="1" lang="ja-JP" altLang="en-US" sz="1000" dirty="0">
                          <a:latin typeface="Meiryo UI" panose="020B0604030504040204" pitchFamily="50" charset="-128"/>
                          <a:ea typeface="Meiryo UI" panose="020B0604030504040204" pitchFamily="50" charset="-128"/>
                        </a:rPr>
                        <a:t>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rPr>
                        <a:t>11</a:t>
                      </a:r>
                      <a:r>
                        <a:rPr kumimoji="1" lang="ja-JP" altLang="en-US" sz="1000" dirty="0">
                          <a:latin typeface="Meiryo UI" panose="020B0604030504040204" pitchFamily="50" charset="-128"/>
                          <a:ea typeface="Meiryo UI" panose="020B0604030504040204" pitchFamily="50" charset="-128"/>
                        </a:rPr>
                        <a:t>月</a:t>
                      </a:r>
                      <a:r>
                        <a:rPr kumimoji="1" lang="en-US" altLang="ja-JP" sz="1000" dirty="0">
                          <a:latin typeface="Meiryo UI" panose="020B0604030504040204" pitchFamily="50" charset="-128"/>
                          <a:ea typeface="Meiryo UI" panose="020B0604030504040204" pitchFamily="50" charset="-128"/>
                        </a:rPr>
                        <a:t>13</a:t>
                      </a:r>
                      <a:r>
                        <a:rPr kumimoji="1" lang="ja-JP" altLang="en-US" sz="1000" dirty="0">
                          <a:latin typeface="Meiryo UI" panose="020B0604030504040204" pitchFamily="50" charset="-128"/>
                          <a:ea typeface="Meiryo UI" panose="020B0604030504040204" pitchFamily="50" charset="-128"/>
                        </a:rPr>
                        <a:t>日に、新規ユーザ登録申請機能が利用可能となります。</a:t>
                      </a:r>
                      <a:r>
                        <a:rPr kumimoji="1" lang="en-US" altLang="ja-JP" sz="1000" dirty="0">
                          <a:latin typeface="Meiryo UI" panose="020B0604030504040204" pitchFamily="50" charset="-128"/>
                          <a:ea typeface="Meiryo UI" panose="020B0604030504040204" pitchFamily="50" charset="-128"/>
                        </a:rPr>
                        <a:t>11</a:t>
                      </a:r>
                      <a:r>
                        <a:rPr kumimoji="1" lang="ja-JP" altLang="en-US" sz="1000" dirty="0">
                          <a:latin typeface="Meiryo UI" panose="020B0604030504040204" pitchFamily="50" charset="-128"/>
                          <a:ea typeface="Meiryo UI" panose="020B0604030504040204" pitchFamily="50" charset="-128"/>
                        </a:rPr>
                        <a:t>月</a:t>
                      </a:r>
                      <a:r>
                        <a:rPr kumimoji="1" lang="en-US" altLang="ja-JP" sz="1000" dirty="0">
                          <a:latin typeface="Meiryo UI" panose="020B0604030504040204" pitchFamily="50" charset="-128"/>
                          <a:ea typeface="Meiryo UI" panose="020B0604030504040204" pitchFamily="50" charset="-128"/>
                        </a:rPr>
                        <a:t>13</a:t>
                      </a:r>
                      <a:r>
                        <a:rPr kumimoji="1" lang="ja-JP" altLang="en-US" sz="1000" dirty="0">
                          <a:latin typeface="Meiryo UI" panose="020B0604030504040204" pitchFamily="50" charset="-128"/>
                          <a:ea typeface="Meiryo UI" panose="020B0604030504040204" pitchFamily="50" charset="-128"/>
                        </a:rPr>
                        <a:t>日以降に申請をお願いします。</a:t>
                      </a:r>
                    </a:p>
                  </a:txBody>
                  <a:tcPr/>
                </a:tc>
                <a:extLst>
                  <a:ext uri="{0D108BD9-81ED-4DB2-BD59-A6C34878D82A}">
                    <a16:rowId xmlns:a16="http://schemas.microsoft.com/office/drawing/2014/main" val="1793897808"/>
                  </a:ext>
                </a:extLst>
              </a:tr>
              <a:tr h="215636">
                <a:tc>
                  <a:txBody>
                    <a:bodyPr/>
                    <a:lstStyle/>
                    <a:p>
                      <a:pPr algn="ctr"/>
                      <a:r>
                        <a:rPr kumimoji="1" lang="en-US" altLang="ja-JP" sz="1000" dirty="0">
                          <a:latin typeface="Meiryo UI" panose="020B0604030504040204" pitchFamily="50" charset="-128"/>
                          <a:ea typeface="Meiryo UI" panose="020B0604030504040204" pitchFamily="50" charset="-128"/>
                        </a:rPr>
                        <a:t>5</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申請後に、医療機関情報に変更があった。何か手続きは必要か。（所在地住所・名称・医療機関コードなど）</a:t>
                      </a:r>
                    </a:p>
                  </a:txBody>
                  <a:tcPr/>
                </a:tc>
                <a:tc>
                  <a:txBody>
                    <a:bodyPr/>
                    <a:lstStyle/>
                    <a:p>
                      <a:r>
                        <a:rPr kumimoji="1" lang="ja-JP" altLang="en-US" sz="1000" dirty="0">
                          <a:latin typeface="Meiryo UI" panose="020B0604030504040204" pitchFamily="50" charset="-128"/>
                          <a:ea typeface="Meiryo UI" panose="020B0604030504040204" pitchFamily="50" charset="-128"/>
                        </a:rPr>
                        <a:t>利用者情報につきましては、ログイン後、「ユーザ基礎情報登録」ボタンをクリックし、修正を行って</a:t>
                      </a:r>
                      <a:r>
                        <a:rPr kumimoji="1" lang="ja-JP" altLang="en-US" sz="1000">
                          <a:latin typeface="Meiryo UI" panose="020B0604030504040204" pitchFamily="50" charset="-128"/>
                          <a:ea typeface="Meiryo UI" panose="020B0604030504040204" pitchFamily="50" charset="-128"/>
                        </a:rPr>
                        <a:t>ください。</a:t>
                      </a:r>
                      <a:r>
                        <a:rPr lang="ja-JP" altLang="en-US" sz="1000" b="0">
                          <a:solidFill>
                            <a:schemeClr val="tx1"/>
                          </a:solidFill>
                          <a:latin typeface="Meiryo UI" panose="020B0604030504040204" pitchFamily="50" charset="-128"/>
                          <a:ea typeface="Meiryo UI" panose="020B0604030504040204" pitchFamily="50" charset="-128"/>
                        </a:rPr>
                        <a:t>医療</a:t>
                      </a:r>
                      <a:r>
                        <a:rPr lang="ja-JP" altLang="en-US" sz="1000" b="0" dirty="0">
                          <a:solidFill>
                            <a:schemeClr val="tx1"/>
                          </a:solidFill>
                          <a:latin typeface="Meiryo UI" panose="020B0604030504040204" pitchFamily="50" charset="-128"/>
                          <a:ea typeface="Meiryo UI" panose="020B0604030504040204" pitchFamily="50" charset="-128"/>
                        </a:rPr>
                        <a:t>機関の情報修正については、定期報告または随時報告にて修正を行ってください。</a:t>
                      </a:r>
                      <a:endParaRPr kumimoji="1" lang="ja-JP" altLang="en-US"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54933614"/>
                  </a:ext>
                </a:extLst>
              </a:tr>
              <a:tr h="215636">
                <a:tc>
                  <a:txBody>
                    <a:bodyPr/>
                    <a:lstStyle/>
                    <a:p>
                      <a:pPr algn="ctr"/>
                      <a:r>
                        <a:rPr kumimoji="1" lang="en-US" altLang="ja-JP" sz="1000" dirty="0">
                          <a:latin typeface="Meiryo UI" panose="020B0604030504040204" pitchFamily="50" charset="-128"/>
                          <a:ea typeface="Meiryo UI" panose="020B0604030504040204" pitchFamily="50" charset="-128"/>
                        </a:rPr>
                        <a:t>6</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入力項目に何を入れたら良いかわからない。（個人経営の薬局なので「担当部署名」、「担当部署番号」、「建物名」に該当するものがない等）</a:t>
                      </a:r>
                    </a:p>
                  </a:txBody>
                  <a:tcPr/>
                </a:tc>
                <a:tc>
                  <a:txBody>
                    <a:bodyPr/>
                    <a:lstStyle/>
                    <a:p>
                      <a:r>
                        <a:rPr kumimoji="1" lang="ja-JP" altLang="en-US" sz="1000" dirty="0">
                          <a:latin typeface="Meiryo UI" panose="020B0604030504040204" pitchFamily="50" charset="-128"/>
                          <a:ea typeface="Meiryo UI" panose="020B0604030504040204" pitchFamily="50" charset="-128"/>
                        </a:rPr>
                        <a:t>項目毎の「ヘルプ」（？ボタン）を押して確認してください。</a:t>
                      </a:r>
                    </a:p>
                  </a:txBody>
                  <a:tcPr/>
                </a:tc>
                <a:extLst>
                  <a:ext uri="{0D108BD9-81ED-4DB2-BD59-A6C34878D82A}">
                    <a16:rowId xmlns:a16="http://schemas.microsoft.com/office/drawing/2014/main" val="841623382"/>
                  </a:ext>
                </a:extLst>
              </a:tr>
            </a:tbl>
          </a:graphicData>
        </a:graphic>
      </p:graphicFrame>
      <p:sp>
        <p:nvSpPr>
          <p:cNvPr id="2" name="スライド番号プレースホルダー 1">
            <a:extLst>
              <a:ext uri="{FF2B5EF4-FFF2-40B4-BE49-F238E27FC236}">
                <a16:creationId xmlns:a16="http://schemas.microsoft.com/office/drawing/2014/main" id="{7D452193-67CF-D61B-1317-C17C7BD8D0F8}"/>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16</a:t>
            </a:fld>
            <a:endParaRPr lang="ja-JP" altLang="en-US"/>
          </a:p>
        </p:txBody>
      </p:sp>
    </p:spTree>
    <p:custDataLst>
      <p:tags r:id="rId1"/>
    </p:custDataLst>
    <p:extLst>
      <p:ext uri="{BB962C8B-B14F-4D97-AF65-F5344CB8AC3E}">
        <p14:creationId xmlns:p14="http://schemas.microsoft.com/office/powerpoint/2010/main" val="898156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grpSp>
        <p:nvGrpSpPr>
          <p:cNvPr id="8" name="グループ化 7">
            <a:extLst>
              <a:ext uri="{FF2B5EF4-FFF2-40B4-BE49-F238E27FC236}">
                <a16:creationId xmlns:a16="http://schemas.microsoft.com/office/drawing/2014/main" id="{220B65A5-74D3-4FBA-3FD7-F10391C24124}"/>
              </a:ext>
            </a:extLst>
          </p:cNvPr>
          <p:cNvGrpSpPr/>
          <p:nvPr/>
        </p:nvGrpSpPr>
        <p:grpSpPr>
          <a:xfrm>
            <a:off x="146874" y="624606"/>
            <a:ext cx="9612252" cy="504003"/>
            <a:chOff x="539749" y="2708274"/>
            <a:chExt cx="9612252" cy="504003"/>
          </a:xfrm>
        </p:grpSpPr>
        <p:sp>
          <p:nvSpPr>
            <p:cNvPr id="9" name="Rectangle 5">
              <a:extLst>
                <a:ext uri="{FF2B5EF4-FFF2-40B4-BE49-F238E27FC236}">
                  <a16:creationId xmlns:a16="http://schemas.microsoft.com/office/drawing/2014/main" id="{7245529C-EA2E-3E2F-3DC1-AD2CFB88CE76}"/>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en-US" altLang="ja-JP" sz="2000" spc="130">
                  <a:latin typeface="Meiryo UI" panose="020B0604030504040204" pitchFamily="50" charset="-128"/>
                  <a:ea typeface="Meiryo UI" panose="020B0604030504040204" pitchFamily="50" charset="-128"/>
                </a:rPr>
                <a:t>G-MIS</a:t>
              </a:r>
              <a:r>
                <a:rPr lang="ja-JP" altLang="en-US" sz="2000" spc="130">
                  <a:latin typeface="Meiryo UI" panose="020B0604030504040204" pitchFamily="50" charset="-128"/>
                  <a:ea typeface="Meiryo UI" panose="020B0604030504040204" pitchFamily="50" charset="-128"/>
                </a:rPr>
                <a:t>のログインに係る事項</a:t>
              </a:r>
              <a:endParaRPr lang="en-US" altLang="ja-JP" sz="2000" spc="130">
                <a:latin typeface="Meiryo UI" panose="020B0604030504040204" pitchFamily="50" charset="-128"/>
                <a:ea typeface="Meiryo UI" panose="020B0604030504040204" pitchFamily="50" charset="-128"/>
              </a:endParaRPr>
            </a:p>
          </p:txBody>
        </p:sp>
        <p:sp>
          <p:nvSpPr>
            <p:cNvPr id="10" name="Text Box 6">
              <a:extLst>
                <a:ext uri="{FF2B5EF4-FFF2-40B4-BE49-F238E27FC236}">
                  <a16:creationId xmlns:a16="http://schemas.microsoft.com/office/drawing/2014/main" id="{3F4764B7-4D4D-4978-775F-77F34C85019F}"/>
                </a:ext>
              </a:extLst>
            </p:cNvPr>
            <p:cNvSpPr txBox="1">
              <a:spLocks noChangeAspect="1" noChangeArrowheads="1"/>
            </p:cNvSpPr>
            <p:nvPr/>
          </p:nvSpPr>
          <p:spPr bwMode="gray">
            <a:xfrm>
              <a:off x="539749" y="2708274"/>
              <a:ext cx="504000" cy="504000"/>
            </a:xfrm>
            <a:prstGeom prst="rect">
              <a:avLst/>
            </a:prstGeom>
            <a:solidFill>
              <a:srgbClr val="FF9900"/>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3</a:t>
              </a:r>
            </a:p>
          </p:txBody>
        </p:sp>
      </p:grpSp>
      <p:graphicFrame>
        <p:nvGraphicFramePr>
          <p:cNvPr id="11" name="表 11">
            <a:extLst>
              <a:ext uri="{FF2B5EF4-FFF2-40B4-BE49-F238E27FC236}">
                <a16:creationId xmlns:a16="http://schemas.microsoft.com/office/drawing/2014/main" id="{F0CFD339-849D-13F9-EFAF-E9337E5DF1F6}"/>
              </a:ext>
            </a:extLst>
          </p:cNvPr>
          <p:cNvGraphicFramePr>
            <a:graphicFrameLocks noGrp="1"/>
          </p:cNvGraphicFramePr>
          <p:nvPr>
            <p:extLst>
              <p:ext uri="{D42A27DB-BD31-4B8C-83A1-F6EECF244321}">
                <p14:modId xmlns:p14="http://schemas.microsoft.com/office/powerpoint/2010/main" val="4132767583"/>
              </p:ext>
            </p:extLst>
          </p:nvPr>
        </p:nvGraphicFramePr>
        <p:xfrm>
          <a:off x="222249" y="1218141"/>
          <a:ext cx="9536877" cy="2590800"/>
        </p:xfrm>
        <a:graphic>
          <a:graphicData uri="http://schemas.openxmlformats.org/drawingml/2006/table">
            <a:tbl>
              <a:tblPr firstRow="1" bandRow="1">
                <a:tableStyleId>{69012ECD-51FC-41F1-AA8D-1B2483CD663E}</a:tableStyleId>
              </a:tblPr>
              <a:tblGrid>
                <a:gridCol w="473075">
                  <a:extLst>
                    <a:ext uri="{9D8B030D-6E8A-4147-A177-3AD203B41FA5}">
                      <a16:colId xmlns:a16="http://schemas.microsoft.com/office/drawing/2014/main" val="2127032687"/>
                    </a:ext>
                  </a:extLst>
                </a:gridCol>
                <a:gridCol w="2571751">
                  <a:extLst>
                    <a:ext uri="{9D8B030D-6E8A-4147-A177-3AD203B41FA5}">
                      <a16:colId xmlns:a16="http://schemas.microsoft.com/office/drawing/2014/main" val="1893376809"/>
                    </a:ext>
                  </a:extLst>
                </a:gridCol>
                <a:gridCol w="6492051">
                  <a:extLst>
                    <a:ext uri="{9D8B030D-6E8A-4147-A177-3AD203B41FA5}">
                      <a16:colId xmlns:a16="http://schemas.microsoft.com/office/drawing/2014/main" val="2311737907"/>
                    </a:ext>
                  </a:extLst>
                </a:gridCol>
              </a:tblGrid>
              <a:tr h="215636">
                <a:tc>
                  <a:txBody>
                    <a:bodyPr/>
                    <a:lstStyle/>
                    <a:p>
                      <a:pPr algn="ctr"/>
                      <a:r>
                        <a:rPr kumimoji="1" lang="en-US" altLang="ja-JP" sz="1000">
                          <a:latin typeface="Meiryo UI" panose="020B0604030504040204" pitchFamily="50" charset="-128"/>
                          <a:ea typeface="Meiryo UI" panose="020B0604030504040204" pitchFamily="50" charset="-128"/>
                        </a:rPr>
                        <a:t>No.</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質問</a:t>
                      </a:r>
                    </a:p>
                  </a:txBody>
                  <a:tcPr/>
                </a:tc>
                <a:tc>
                  <a:txBody>
                    <a:bodyPr/>
                    <a:lstStyle/>
                    <a:p>
                      <a:r>
                        <a:rPr kumimoji="1" lang="ja-JP" altLang="en-US" sz="1000">
                          <a:latin typeface="Meiryo UI" panose="020B0604030504040204" pitchFamily="50" charset="-128"/>
                          <a:ea typeface="Meiryo UI" panose="020B0604030504040204" pitchFamily="50" charset="-128"/>
                        </a:rPr>
                        <a:t>回答</a:t>
                      </a:r>
                    </a:p>
                  </a:txBody>
                  <a:tcPr/>
                </a:tc>
                <a:extLst>
                  <a:ext uri="{0D108BD9-81ED-4DB2-BD59-A6C34878D82A}">
                    <a16:rowId xmlns:a16="http://schemas.microsoft.com/office/drawing/2014/main" val="2812828001"/>
                  </a:ext>
                </a:extLst>
              </a:tr>
              <a:tr h="215636">
                <a:tc>
                  <a:txBody>
                    <a:bodyPr/>
                    <a:lstStyle/>
                    <a:p>
                      <a:pPr algn="ctr"/>
                      <a:r>
                        <a:rPr kumimoji="1" lang="en-US" altLang="ja-JP" sz="1000" dirty="0">
                          <a:latin typeface="Meiryo UI" panose="020B0604030504040204" pitchFamily="50" charset="-128"/>
                          <a:ea typeface="Meiryo UI" panose="020B0604030504040204" pitchFamily="50" charset="-128"/>
                        </a:rPr>
                        <a:t>1</a:t>
                      </a:r>
                      <a:endParaRPr kumimoji="1" lang="ja-JP" altLang="en-US" sz="1000" dirty="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アカウント発行通知メールを紛失してしまい、ログインできない。</a:t>
                      </a:r>
                    </a:p>
                  </a:txBody>
                  <a:tcPr/>
                </a:tc>
                <a:tc>
                  <a:txBody>
                    <a:bodyPr/>
                    <a:lstStyle/>
                    <a:p>
                      <a:r>
                        <a:rPr kumimoji="1" lang="ja-JP" altLang="en-US" sz="1000" dirty="0">
                          <a:latin typeface="Meiryo UI" panose="020B0604030504040204" pitchFamily="50" charset="-128"/>
                          <a:ea typeface="Meiryo UI" panose="020B0604030504040204" pitchFamily="50" charset="-128"/>
                        </a:rPr>
                        <a:t>アカウント発行通知メールは、再送できません。大変恐れ入りますが、都道府県窓口に「ログイン</a:t>
                      </a:r>
                      <a:r>
                        <a:rPr kumimoji="1" lang="en-US" altLang="ja-JP" sz="1000" dirty="0">
                          <a:latin typeface="Meiryo UI" panose="020B0604030504040204" pitchFamily="50" charset="-128"/>
                          <a:ea typeface="Meiryo UI" panose="020B0604030504040204" pitchFamily="50" charset="-128"/>
                        </a:rPr>
                        <a:t>ID</a:t>
                      </a:r>
                      <a:r>
                        <a:rPr kumimoji="1" lang="ja-JP" altLang="en-US" sz="1000" dirty="0">
                          <a:latin typeface="Meiryo UI" panose="020B0604030504040204" pitchFamily="50" charset="-128"/>
                          <a:ea typeface="Meiryo UI" panose="020B0604030504040204" pitchFamily="50" charset="-128"/>
                        </a:rPr>
                        <a:t>」をご確認の上、「パスワードのリセット」をお願いします。パスワードのリセット方法は、ログイン画面におきまして、「パスワードを忘れた場合はこちら」のリンクを押していただくようお願いします。</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1015830"/>
                  </a:ext>
                </a:extLst>
              </a:tr>
              <a:tr h="215636">
                <a:tc>
                  <a:txBody>
                    <a:bodyPr/>
                    <a:lstStyle/>
                    <a:p>
                      <a:pPr algn="ctr"/>
                      <a:r>
                        <a:rPr kumimoji="1" lang="ja-JP" altLang="en-US" sz="1000">
                          <a:latin typeface="Meiryo UI" panose="020B0604030504040204" pitchFamily="50" charset="-128"/>
                          <a:ea typeface="Meiryo UI" panose="020B0604030504040204" pitchFamily="50" charset="-128"/>
                        </a:rPr>
                        <a:t>２</a:t>
                      </a:r>
                    </a:p>
                  </a:txBody>
                  <a:tcPr/>
                </a:tc>
                <a:tc>
                  <a:txBody>
                    <a:bodyPr/>
                    <a:lstStyle/>
                    <a:p>
                      <a:r>
                        <a:rPr kumimoji="1" lang="ja-JP" altLang="en-US" sz="1000">
                          <a:latin typeface="Meiryo UI" panose="020B0604030504040204" pitchFamily="50" charset="-128"/>
                          <a:ea typeface="Meiryo UI" panose="020B0604030504040204" pitchFamily="50" charset="-128"/>
                        </a:rPr>
                        <a:t>「このサイトにアクセスできません」というメッセージが出た。</a:t>
                      </a:r>
                    </a:p>
                  </a:txBody>
                  <a:tcPr/>
                </a:tc>
                <a:tc>
                  <a:txBody>
                    <a:bodyPr/>
                    <a:lstStyle/>
                    <a:p>
                      <a:r>
                        <a:rPr kumimoji="1" lang="ja-JP" altLang="en-US" sz="1000">
                          <a:latin typeface="Meiryo UI" panose="020B0604030504040204" pitchFamily="50" charset="-128"/>
                          <a:ea typeface="Meiryo UI" panose="020B0604030504040204" pitchFamily="50" charset="-128"/>
                        </a:rPr>
                        <a:t>以下のケースに該当するかを確認し、それぞれの対処方法を行ってください。</a:t>
                      </a:r>
                      <a:endParaRPr kumimoji="1" lang="en-US" altLang="ja-JP" sz="1000">
                        <a:latin typeface="Meiryo UI" panose="020B0604030504040204" pitchFamily="50" charset="-128"/>
                        <a:ea typeface="Meiryo UI" panose="020B0604030504040204" pitchFamily="50" charset="-128"/>
                      </a:endParaRPr>
                    </a:p>
                    <a:p>
                      <a:r>
                        <a:rPr kumimoji="1" lang="ja-JP" altLang="en-US" sz="1000">
                          <a:latin typeface="Meiryo UI" panose="020B0604030504040204" pitchFamily="50" charset="-128"/>
                          <a:ea typeface="Meiryo UI" panose="020B0604030504040204" pitchFamily="50" charset="-128"/>
                        </a:rPr>
                        <a:t>①ブラウザのキャッシュが溜まっている➡ブラウザの「キャッシュクリア」を行ってください。</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②サイトにフィルターがかかっている➡情報システム管理者に</a:t>
                      </a:r>
                      <a:r>
                        <a:rPr kumimoji="1" lang="en-US" altLang="ja-JP" sz="1000">
                          <a:latin typeface="Meiryo UI" panose="020B0604030504040204" pitchFamily="50" charset="-128"/>
                          <a:ea typeface="Meiryo UI" panose="020B0604030504040204" pitchFamily="50" charset="-128"/>
                        </a:rPr>
                        <a:t>G-MIS</a:t>
                      </a:r>
                      <a:r>
                        <a:rPr kumimoji="1" lang="ja-JP" altLang="en-US" sz="1000">
                          <a:latin typeface="Meiryo UI" panose="020B0604030504040204" pitchFamily="50" charset="-128"/>
                          <a:ea typeface="Meiryo UI" panose="020B0604030504040204" pitchFamily="50" charset="-128"/>
                        </a:rPr>
                        <a:t>のサイト（</a:t>
                      </a:r>
                      <a:r>
                        <a:rPr lang="en-US" altLang="ja-JP" sz="1000" b="0" i="0" u="none" strike="noStrike" baseline="0">
                          <a:solidFill>
                            <a:srgbClr val="0000FF"/>
                          </a:solidFill>
                          <a:latin typeface="Meiryo UI" panose="020B0604030504040204" pitchFamily="50" charset="-128"/>
                          <a:ea typeface="Meiryo UI" panose="020B0604030504040204" pitchFamily="50" charset="-128"/>
                        </a:rPr>
                        <a:t>https://www.g-mis.mhlw.go.jp/</a:t>
                      </a:r>
                      <a:r>
                        <a:rPr kumimoji="1" lang="ja-JP" altLang="en-US" sz="1000">
                          <a:latin typeface="Meiryo UI" panose="020B0604030504040204" pitchFamily="50" charset="-128"/>
                          <a:ea typeface="Meiryo UI" panose="020B0604030504040204" pitchFamily="50" charset="-128"/>
                        </a:rPr>
                        <a:t>）をアクセス可能としていただくようお願いしてください。</a:t>
                      </a:r>
                    </a:p>
                    <a:p>
                      <a:r>
                        <a:rPr kumimoji="1" lang="ja-JP" altLang="en-US" sz="1000">
                          <a:latin typeface="Meiryo UI" panose="020B0604030504040204" pitchFamily="50" charset="-128"/>
                          <a:ea typeface="Meiryo UI" panose="020B0604030504040204" pitchFamily="50" charset="-128"/>
                        </a:rPr>
                        <a:t>③サーバーがメンテナンス中などで利用できない状態にある➡しばらく待ってからアクセスしてください。</a:t>
                      </a:r>
                    </a:p>
                  </a:txBody>
                  <a:tcPr/>
                </a:tc>
                <a:extLst>
                  <a:ext uri="{0D108BD9-81ED-4DB2-BD59-A6C34878D82A}">
                    <a16:rowId xmlns:a16="http://schemas.microsoft.com/office/drawing/2014/main" val="3740599606"/>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3</a:t>
                      </a:r>
                      <a:endParaRPr kumimoji="1" lang="ja-JP" altLang="en-US" sz="10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ログイン</a:t>
                      </a:r>
                      <a:r>
                        <a:rPr kumimoji="1" lang="en-US" altLang="ja-JP" sz="1000">
                          <a:latin typeface="Meiryo UI" panose="020B0604030504040204" pitchFamily="50" charset="-128"/>
                          <a:ea typeface="Meiryo UI" panose="020B0604030504040204" pitchFamily="50" charset="-128"/>
                        </a:rPr>
                        <a:t>ID</a:t>
                      </a:r>
                      <a:r>
                        <a:rPr kumimoji="1" lang="ja-JP" altLang="en-US" sz="1000">
                          <a:latin typeface="Meiryo UI" panose="020B0604030504040204" pitchFamily="50" charset="-128"/>
                          <a:ea typeface="Meiryo UI" panose="020B0604030504040204" pitchFamily="50" charset="-128"/>
                        </a:rPr>
                        <a:t>が分からない。</a:t>
                      </a:r>
                    </a:p>
                  </a:txBody>
                  <a:tcPr/>
                </a:tc>
                <a:tc>
                  <a:txBody>
                    <a:bodyPr/>
                    <a:lstStyle/>
                    <a:p>
                      <a:r>
                        <a:rPr kumimoji="1" lang="ja-JP" altLang="en-US" sz="1000">
                          <a:latin typeface="Meiryo UI" panose="020B0604030504040204" pitchFamily="50" charset="-128"/>
                          <a:ea typeface="Meiryo UI" panose="020B0604030504040204" pitchFamily="50" charset="-128"/>
                        </a:rPr>
                        <a:t>アカウント発行通知メールは、再送できません。大変恐れ入りますが、都道府県窓口に「ログイン</a:t>
                      </a:r>
                      <a:r>
                        <a:rPr kumimoji="1" lang="en-US" altLang="ja-JP" sz="1000">
                          <a:latin typeface="Meiryo UI" panose="020B0604030504040204" pitchFamily="50" charset="-128"/>
                          <a:ea typeface="Meiryo UI" panose="020B0604030504040204" pitchFamily="50" charset="-128"/>
                        </a:rPr>
                        <a:t>ID</a:t>
                      </a:r>
                      <a:r>
                        <a:rPr kumimoji="1" lang="ja-JP" altLang="en-US" sz="1000">
                          <a:latin typeface="Meiryo UI" panose="020B0604030504040204" pitchFamily="50" charset="-128"/>
                          <a:ea typeface="Meiryo UI" panose="020B0604030504040204" pitchFamily="50" charset="-128"/>
                        </a:rPr>
                        <a:t>」をご確認の上、「パスワードのリセット」をお願いします。パスワードのリセット方法は、ログイン画面におきまして、「パスワードを忘れた場合はこちら」のリンクを押していただくようお願いします。</a:t>
                      </a:r>
                    </a:p>
                  </a:txBody>
                  <a:tcPr/>
                </a:tc>
                <a:extLst>
                  <a:ext uri="{0D108BD9-81ED-4DB2-BD59-A6C34878D82A}">
                    <a16:rowId xmlns:a16="http://schemas.microsoft.com/office/drawing/2014/main" val="585559174"/>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4</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パスワードが分からない。</a:t>
                      </a:r>
                    </a:p>
                  </a:txBody>
                  <a:tcPr/>
                </a:tc>
                <a:tc>
                  <a:txBody>
                    <a:bodyPr/>
                    <a:lstStyle/>
                    <a:p>
                      <a:r>
                        <a:rPr kumimoji="1" lang="ja-JP" altLang="en-US" sz="1000" dirty="0">
                          <a:latin typeface="Meiryo UI" panose="020B0604030504040204" pitchFamily="50" charset="-128"/>
                          <a:ea typeface="Meiryo UI" panose="020B0604030504040204" pitchFamily="50" charset="-128"/>
                        </a:rPr>
                        <a:t>「パスワードのリセット」をお願いします。パスワードのリセット方法は、ログイン画面におきまして、「パスワードを忘れた場合はこちら」のリンクを押していただくようお願いします。</a:t>
                      </a:r>
                    </a:p>
                  </a:txBody>
                  <a:tcPr/>
                </a:tc>
                <a:extLst>
                  <a:ext uri="{0D108BD9-81ED-4DB2-BD59-A6C34878D82A}">
                    <a16:rowId xmlns:a16="http://schemas.microsoft.com/office/drawing/2014/main" val="1257781761"/>
                  </a:ext>
                </a:extLst>
              </a:tr>
            </a:tbl>
          </a:graphicData>
        </a:graphic>
      </p:graphicFrame>
      <p:sp>
        <p:nvSpPr>
          <p:cNvPr id="2" name="スライド番号プレースホルダー 1">
            <a:extLst>
              <a:ext uri="{FF2B5EF4-FFF2-40B4-BE49-F238E27FC236}">
                <a16:creationId xmlns:a16="http://schemas.microsoft.com/office/drawing/2014/main" id="{8599B7EC-C1FC-E71C-1173-C655722F63C1}"/>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17</a:t>
            </a:fld>
            <a:endParaRPr lang="ja-JP" altLang="en-US"/>
          </a:p>
        </p:txBody>
      </p:sp>
    </p:spTree>
    <p:custDataLst>
      <p:tags r:id="rId1"/>
    </p:custDataLst>
    <p:extLst>
      <p:ext uri="{BB962C8B-B14F-4D97-AF65-F5344CB8AC3E}">
        <p14:creationId xmlns:p14="http://schemas.microsoft.com/office/powerpoint/2010/main" val="153231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よくある質問（</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FAQ</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a:t>
            </a:r>
          </a:p>
        </p:txBody>
      </p:sp>
      <p:grpSp>
        <p:nvGrpSpPr>
          <p:cNvPr id="8" name="グループ化 7">
            <a:extLst>
              <a:ext uri="{FF2B5EF4-FFF2-40B4-BE49-F238E27FC236}">
                <a16:creationId xmlns:a16="http://schemas.microsoft.com/office/drawing/2014/main" id="{220B65A5-74D3-4FBA-3FD7-F10391C24124}"/>
              </a:ext>
            </a:extLst>
          </p:cNvPr>
          <p:cNvGrpSpPr/>
          <p:nvPr/>
        </p:nvGrpSpPr>
        <p:grpSpPr>
          <a:xfrm>
            <a:off x="146874" y="624606"/>
            <a:ext cx="9612252" cy="504003"/>
            <a:chOff x="539749" y="2708274"/>
            <a:chExt cx="9612252" cy="504003"/>
          </a:xfrm>
        </p:grpSpPr>
        <p:sp>
          <p:nvSpPr>
            <p:cNvPr id="9" name="Rectangle 5">
              <a:extLst>
                <a:ext uri="{FF2B5EF4-FFF2-40B4-BE49-F238E27FC236}">
                  <a16:creationId xmlns:a16="http://schemas.microsoft.com/office/drawing/2014/main" id="{7245529C-EA2E-3E2F-3DC1-AD2CFB88CE76}"/>
                </a:ext>
              </a:extLst>
            </p:cNvPr>
            <p:cNvSpPr>
              <a:spLocks noChangeArrowheads="1"/>
            </p:cNvSpPr>
            <p:nvPr/>
          </p:nvSpPr>
          <p:spPr bwMode="gray">
            <a:xfrm>
              <a:off x="1224001" y="2708277"/>
              <a:ext cx="8928000" cy="504000"/>
            </a:xfrm>
            <a:prstGeom prst="rect">
              <a:avLst/>
            </a:prstGeom>
            <a:noFill/>
            <a:ln>
              <a:noFill/>
            </a:ln>
            <a:effectLst/>
            <a:extLst>
              <a:ext uri="{909E8E84-426E-40DD-AFC4-6F175D3DCCD1}">
                <a14:hiddenFill xmlns:a14="http://schemas.microsoft.com/office/drawing/2010/main">
                  <a:solidFill>
                    <a:srgbClr val="BBC8D9">
                      <a:alpha val="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ctr" anchorCtr="0"/>
            <a:lstStyle/>
            <a:p>
              <a:pPr fontAlgn="base">
                <a:lnSpc>
                  <a:spcPct val="110000"/>
                </a:lnSpc>
                <a:buClr>
                  <a:schemeClr val="accent2"/>
                </a:buClr>
              </a:pPr>
              <a:r>
                <a:rPr lang="ja-JP" altLang="en-US" sz="2000" spc="130">
                  <a:latin typeface="Meiryo UI" panose="020B0604030504040204" pitchFamily="50" charset="-128"/>
                  <a:ea typeface="Meiryo UI" panose="020B0604030504040204" pitchFamily="50" charset="-128"/>
                </a:rPr>
                <a:t>定期報告に係る事項</a:t>
              </a:r>
              <a:endParaRPr lang="en-US" altLang="ja-JP" sz="2000" spc="130">
                <a:latin typeface="Meiryo UI" panose="020B0604030504040204" pitchFamily="50" charset="-128"/>
                <a:ea typeface="Meiryo UI" panose="020B0604030504040204" pitchFamily="50" charset="-128"/>
              </a:endParaRPr>
            </a:p>
          </p:txBody>
        </p:sp>
        <p:sp>
          <p:nvSpPr>
            <p:cNvPr id="10" name="Text Box 6">
              <a:extLst>
                <a:ext uri="{FF2B5EF4-FFF2-40B4-BE49-F238E27FC236}">
                  <a16:creationId xmlns:a16="http://schemas.microsoft.com/office/drawing/2014/main" id="{3F4764B7-4D4D-4978-775F-77F34C85019F}"/>
                </a:ext>
              </a:extLst>
            </p:cNvPr>
            <p:cNvSpPr txBox="1">
              <a:spLocks noChangeAspect="1" noChangeArrowheads="1"/>
            </p:cNvSpPr>
            <p:nvPr/>
          </p:nvSpPr>
          <p:spPr bwMode="gray">
            <a:xfrm>
              <a:off x="539749" y="2708274"/>
              <a:ext cx="504000" cy="504000"/>
            </a:xfrm>
            <a:prstGeom prst="rect">
              <a:avLst/>
            </a:prstGeom>
            <a:solidFill>
              <a:srgbClr val="FF9900"/>
            </a:solidFill>
            <a:ln>
              <a:noFill/>
            </a:ln>
            <a:effectLst/>
            <a:extLst>
              <a:ext uri="{91240B29-F687-4F45-9708-019B960494DF}">
                <a14:hiddenLine xmlns:a14="http://schemas.microsoft.com/office/drawing/2010/main" w="9525" algn="ctr">
                  <a:solidFill>
                    <a:srgbClr val="5C5C5C"/>
                  </a:solidFill>
                  <a:miter lim="800000"/>
                  <a:headEnd/>
                  <a:tailEnd/>
                </a14:hiddenLine>
              </a:ext>
            </a:extLst>
          </p:spPr>
          <p:txBody>
            <a:bodyPr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algn="ctr">
                <a:buClr>
                  <a:schemeClr val="accent2"/>
                </a:buClr>
              </a:pPr>
              <a:r>
                <a:rPr lang="en-US" altLang="ja-JP" sz="2000" b="1">
                  <a:solidFill>
                    <a:schemeClr val="bg1"/>
                  </a:solidFill>
                  <a:latin typeface="Meiryo UI" panose="020B0604030504040204" pitchFamily="50" charset="-128"/>
                  <a:ea typeface="Meiryo UI" panose="020B0604030504040204" pitchFamily="50" charset="-128"/>
                </a:rPr>
                <a:t>4</a:t>
              </a:r>
            </a:p>
          </p:txBody>
        </p:sp>
      </p:grpSp>
      <p:graphicFrame>
        <p:nvGraphicFramePr>
          <p:cNvPr id="11" name="表 11">
            <a:extLst>
              <a:ext uri="{FF2B5EF4-FFF2-40B4-BE49-F238E27FC236}">
                <a16:creationId xmlns:a16="http://schemas.microsoft.com/office/drawing/2014/main" id="{F0CFD339-849D-13F9-EFAF-E9337E5DF1F6}"/>
              </a:ext>
            </a:extLst>
          </p:cNvPr>
          <p:cNvGraphicFramePr>
            <a:graphicFrameLocks noGrp="1"/>
          </p:cNvGraphicFramePr>
          <p:nvPr>
            <p:extLst>
              <p:ext uri="{D42A27DB-BD31-4B8C-83A1-F6EECF244321}">
                <p14:modId xmlns:p14="http://schemas.microsoft.com/office/powerpoint/2010/main" val="3347581125"/>
              </p:ext>
            </p:extLst>
          </p:nvPr>
        </p:nvGraphicFramePr>
        <p:xfrm>
          <a:off x="222249" y="1218141"/>
          <a:ext cx="9536877" cy="1889760"/>
        </p:xfrm>
        <a:graphic>
          <a:graphicData uri="http://schemas.openxmlformats.org/drawingml/2006/table">
            <a:tbl>
              <a:tblPr firstRow="1" bandRow="1">
                <a:tableStyleId>{69012ECD-51FC-41F1-AA8D-1B2483CD663E}</a:tableStyleId>
              </a:tblPr>
              <a:tblGrid>
                <a:gridCol w="473075">
                  <a:extLst>
                    <a:ext uri="{9D8B030D-6E8A-4147-A177-3AD203B41FA5}">
                      <a16:colId xmlns:a16="http://schemas.microsoft.com/office/drawing/2014/main" val="2127032687"/>
                    </a:ext>
                  </a:extLst>
                </a:gridCol>
                <a:gridCol w="2571751">
                  <a:extLst>
                    <a:ext uri="{9D8B030D-6E8A-4147-A177-3AD203B41FA5}">
                      <a16:colId xmlns:a16="http://schemas.microsoft.com/office/drawing/2014/main" val="1893376809"/>
                    </a:ext>
                  </a:extLst>
                </a:gridCol>
                <a:gridCol w="6492051">
                  <a:extLst>
                    <a:ext uri="{9D8B030D-6E8A-4147-A177-3AD203B41FA5}">
                      <a16:colId xmlns:a16="http://schemas.microsoft.com/office/drawing/2014/main" val="2311737907"/>
                    </a:ext>
                  </a:extLst>
                </a:gridCol>
              </a:tblGrid>
              <a:tr h="215636">
                <a:tc>
                  <a:txBody>
                    <a:bodyPr/>
                    <a:lstStyle/>
                    <a:p>
                      <a:pPr algn="ctr"/>
                      <a:r>
                        <a:rPr kumimoji="1" lang="en-US" altLang="ja-JP" sz="1000">
                          <a:latin typeface="Meiryo UI" panose="020B0604030504040204" pitchFamily="50" charset="-128"/>
                          <a:ea typeface="Meiryo UI" panose="020B0604030504040204" pitchFamily="50" charset="-128"/>
                        </a:rPr>
                        <a:t>No.</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a:latin typeface="Meiryo UI" panose="020B0604030504040204" pitchFamily="50" charset="-128"/>
                          <a:ea typeface="Meiryo UI" panose="020B0604030504040204" pitchFamily="50" charset="-128"/>
                        </a:rPr>
                        <a:t>質問</a:t>
                      </a:r>
                    </a:p>
                  </a:txBody>
                  <a:tcPr/>
                </a:tc>
                <a:tc>
                  <a:txBody>
                    <a:bodyPr/>
                    <a:lstStyle/>
                    <a:p>
                      <a:r>
                        <a:rPr kumimoji="1" lang="ja-JP" altLang="en-US" sz="1000">
                          <a:latin typeface="Meiryo UI" panose="020B0604030504040204" pitchFamily="50" charset="-128"/>
                          <a:ea typeface="Meiryo UI" panose="020B0604030504040204" pitchFamily="50" charset="-128"/>
                        </a:rPr>
                        <a:t>回答</a:t>
                      </a:r>
                    </a:p>
                  </a:txBody>
                  <a:tcPr/>
                </a:tc>
                <a:extLst>
                  <a:ext uri="{0D108BD9-81ED-4DB2-BD59-A6C34878D82A}">
                    <a16:rowId xmlns:a16="http://schemas.microsoft.com/office/drawing/2014/main" val="2812828001"/>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1</a:t>
                      </a:r>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ログイン</a:t>
                      </a:r>
                      <a:r>
                        <a:rPr kumimoji="1" lang="en-US" altLang="ja-JP" sz="1000" dirty="0">
                          <a:latin typeface="Meiryo UI" panose="020B0604030504040204" pitchFamily="50" charset="-128"/>
                          <a:ea typeface="Meiryo UI" panose="020B0604030504040204" pitchFamily="50" charset="-128"/>
                        </a:rPr>
                        <a:t>ID</a:t>
                      </a:r>
                      <a:r>
                        <a:rPr kumimoji="1" lang="ja-JP" altLang="en-US" sz="1000" dirty="0">
                          <a:latin typeface="Meiryo UI" panose="020B0604030504040204" pitchFamily="50" charset="-128"/>
                          <a:ea typeface="Meiryo UI" panose="020B0604030504040204" pitchFamily="50" charset="-128"/>
                        </a:rPr>
                        <a:t>が分からなくなり、ログインできない。</a:t>
                      </a:r>
                    </a:p>
                  </a:txBody>
                  <a:tcPr/>
                </a:tc>
                <a:tc>
                  <a:txBody>
                    <a:bodyPr/>
                    <a:lstStyle/>
                    <a:p>
                      <a:r>
                        <a:rPr kumimoji="1" lang="ja-JP" altLang="en-US" sz="1000">
                          <a:latin typeface="Meiryo UI" panose="020B0604030504040204" pitchFamily="50" charset="-128"/>
                          <a:ea typeface="Meiryo UI" panose="020B0604030504040204" pitchFamily="50" charset="-128"/>
                        </a:rPr>
                        <a:t>アカウント発行通知メールは、再送できません。大変恐れ入りますが、都道府県窓口に「ログイン</a:t>
                      </a:r>
                      <a:r>
                        <a:rPr kumimoji="1" lang="en-US" altLang="ja-JP" sz="1000">
                          <a:latin typeface="Meiryo UI" panose="020B0604030504040204" pitchFamily="50" charset="-128"/>
                          <a:ea typeface="Meiryo UI" panose="020B0604030504040204" pitchFamily="50" charset="-128"/>
                        </a:rPr>
                        <a:t>ID</a:t>
                      </a:r>
                      <a:r>
                        <a:rPr kumimoji="1" lang="ja-JP" altLang="en-US" sz="1000">
                          <a:latin typeface="Meiryo UI" panose="020B0604030504040204" pitchFamily="50" charset="-128"/>
                          <a:ea typeface="Meiryo UI" panose="020B0604030504040204" pitchFamily="50" charset="-128"/>
                        </a:rPr>
                        <a:t>」をご確認の上、「パスワードのリセット」をお願いします。パスワードのリセット方法は、ログイン画面におきまして、「パスワードを忘れた場合はこちら」のリンクを押していただくようお願いします。</a:t>
                      </a:r>
                    </a:p>
                  </a:txBody>
                  <a:tcPr/>
                </a:tc>
                <a:extLst>
                  <a:ext uri="{0D108BD9-81ED-4DB2-BD59-A6C34878D82A}">
                    <a16:rowId xmlns:a16="http://schemas.microsoft.com/office/drawing/2014/main" val="251015830"/>
                  </a:ext>
                </a:extLst>
              </a:tr>
              <a:tr h="215636">
                <a:tc>
                  <a:txBody>
                    <a:bodyPr/>
                    <a:lstStyle/>
                    <a:p>
                      <a:pPr algn="ctr"/>
                      <a:r>
                        <a:rPr kumimoji="1" lang="ja-JP" altLang="en-US" sz="1000">
                          <a:latin typeface="Meiryo UI" panose="020B0604030504040204" pitchFamily="50" charset="-128"/>
                          <a:ea typeface="Meiryo UI" panose="020B0604030504040204" pitchFamily="50" charset="-128"/>
                        </a:rPr>
                        <a:t>２</a:t>
                      </a:r>
                    </a:p>
                  </a:txBody>
                  <a:tcPr/>
                </a:tc>
                <a:tc>
                  <a:txBody>
                    <a:bodyPr/>
                    <a:lstStyle/>
                    <a:p>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月から定期報告と聞いていたが、</a:t>
                      </a:r>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にログインしても定期報告ボタンが押せない。</a:t>
                      </a:r>
                    </a:p>
                  </a:txBody>
                  <a:tcPr/>
                </a:tc>
                <a:tc>
                  <a:txBody>
                    <a:bodyPr/>
                    <a:lstStyle/>
                    <a:p>
                      <a:r>
                        <a:rPr kumimoji="1" lang="ja-JP" altLang="en-US" sz="1000" dirty="0">
                          <a:latin typeface="Meiryo UI" panose="020B0604030504040204" pitchFamily="50" charset="-128"/>
                          <a:ea typeface="Meiryo UI" panose="020B0604030504040204" pitchFamily="50" charset="-128"/>
                        </a:rPr>
                        <a:t>定期報告期間中のみ定期報告ボタンが押せます。定期報告の開始日・終了日は、都道府県毎に異なります。都道府県からのご案内等を確認してください。</a:t>
                      </a:r>
                    </a:p>
                  </a:txBody>
                  <a:tcPr/>
                </a:tc>
                <a:extLst>
                  <a:ext uri="{0D108BD9-81ED-4DB2-BD59-A6C34878D82A}">
                    <a16:rowId xmlns:a16="http://schemas.microsoft.com/office/drawing/2014/main" val="3740599606"/>
                  </a:ext>
                </a:extLst>
              </a:tr>
              <a:tr h="215636">
                <a:tc>
                  <a:txBody>
                    <a:bodyPr/>
                    <a:lstStyle/>
                    <a:p>
                      <a:pPr algn="ctr"/>
                      <a:r>
                        <a:rPr kumimoji="1" lang="en-US" altLang="ja-JP" sz="1000">
                          <a:latin typeface="Meiryo UI" panose="020B0604030504040204" pitchFamily="50" charset="-128"/>
                          <a:ea typeface="Meiryo UI" panose="020B0604030504040204" pitchFamily="50" charset="-128"/>
                        </a:rPr>
                        <a:t>3</a:t>
                      </a:r>
                      <a:endParaRPr kumimoji="1" lang="ja-JP" altLang="en-US" sz="1000">
                        <a:latin typeface="Meiryo UI" panose="020B0604030504040204" pitchFamily="50" charset="-128"/>
                        <a:ea typeface="Meiryo UI" panose="020B0604030504040204" pitchFamily="50" charset="-128"/>
                      </a:endParaRPr>
                    </a:p>
                  </a:txBody>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「医療機能情報提供制度」ボタンを押し、「医療機能情報提供制度ホーム画面」を表示したが、新規報告ボタンは押せるが、定期報告ボタンが押せない。</a:t>
                      </a:r>
                    </a:p>
                  </a:txBody>
                  <a:tcPr/>
                </a:tc>
                <a:tc>
                  <a:txBody>
                    <a:bodyPr/>
                    <a:lstStyle/>
                    <a:p>
                      <a:r>
                        <a:rPr kumimoji="1" lang="ja-JP" altLang="en-US" sz="1000" dirty="0">
                          <a:latin typeface="Meiryo UI" panose="020B0604030504040204" pitchFamily="50" charset="-128"/>
                          <a:ea typeface="Meiryo UI" panose="020B0604030504040204" pitchFamily="50" charset="-128"/>
                        </a:rPr>
                        <a:t>以下の２つの場合があります。</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①定期報告期間外の場合は、定期報告ボタンが押せません。都道府県からご案内する定期報告実施期間をご確認ください。</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②昨年度の報告データが</a:t>
                      </a:r>
                      <a:r>
                        <a:rPr kumimoji="1" lang="en-US" altLang="ja-JP" sz="1000" dirty="0">
                          <a:latin typeface="Meiryo UI" panose="020B0604030504040204" pitchFamily="50" charset="-128"/>
                          <a:ea typeface="Meiryo UI" panose="020B0604030504040204" pitchFamily="50" charset="-128"/>
                        </a:rPr>
                        <a:t>G-MIS</a:t>
                      </a:r>
                      <a:r>
                        <a:rPr kumimoji="1" lang="ja-JP" altLang="en-US" sz="1000" dirty="0">
                          <a:latin typeface="Meiryo UI" panose="020B0604030504040204" pitchFamily="50" charset="-128"/>
                          <a:ea typeface="Meiryo UI" panose="020B0604030504040204" pitchFamily="50" charset="-128"/>
                        </a:rPr>
                        <a:t>上に存在しない場合、「新規報告」機能を使って「定期報告」を実施いただく必要がございます。</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「新規報告」を選択し、令和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年度の報告を行ってください。</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85559174"/>
                  </a:ext>
                </a:extLst>
              </a:tr>
            </a:tbl>
          </a:graphicData>
        </a:graphic>
      </p:graphicFrame>
      <p:sp>
        <p:nvSpPr>
          <p:cNvPr id="2" name="スライド番号プレースホルダー 1">
            <a:extLst>
              <a:ext uri="{FF2B5EF4-FFF2-40B4-BE49-F238E27FC236}">
                <a16:creationId xmlns:a16="http://schemas.microsoft.com/office/drawing/2014/main" id="{C70BD442-D275-DE28-9E45-824548628E26}"/>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18</a:t>
            </a:fld>
            <a:endParaRPr lang="ja-JP" altLang="en-US"/>
          </a:p>
        </p:txBody>
      </p:sp>
      <p:sp>
        <p:nvSpPr>
          <p:cNvPr id="3" name="テキスト ボックス 2">
            <a:extLst>
              <a:ext uri="{FF2B5EF4-FFF2-40B4-BE49-F238E27FC236}">
                <a16:creationId xmlns:a16="http://schemas.microsoft.com/office/drawing/2014/main" id="{EB5E500C-EC2D-4028-8D14-CD28B8CAC384}"/>
              </a:ext>
            </a:extLst>
          </p:cNvPr>
          <p:cNvSpPr txBox="1"/>
          <p:nvPr/>
        </p:nvSpPr>
        <p:spPr>
          <a:xfrm>
            <a:off x="398874" y="4811697"/>
            <a:ext cx="3685624" cy="1231106"/>
          </a:xfrm>
          <a:prstGeom prst="rect">
            <a:avLst/>
          </a:prstGeom>
          <a:noFill/>
        </p:spPr>
        <p:txBody>
          <a:bodyPr wrap="none" rtlCol="0">
            <a:spAutoFit/>
          </a:bodyPr>
          <a:lstStyle/>
          <a:p>
            <a:pPr algn="l"/>
            <a:r>
              <a:rPr kumimoji="1" lang="ja-JP" altLang="en-US"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お問い合わせ先</a:t>
            </a:r>
            <a:endParaRPr kumimoji="1" lang="en-US" altLang="ja-JP"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l">
              <a:buFont typeface="Wingdings" panose="05000000000000000000" pitchFamily="2" charset="2"/>
              <a:buChar char="n"/>
            </a:pPr>
            <a:endParaRPr kumimoji="1"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075-414-4786</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京都府薬務課　薬物対策・企画担当</a:t>
            </a:r>
          </a:p>
        </p:txBody>
      </p:sp>
      <p:sp>
        <p:nvSpPr>
          <p:cNvPr id="4" name="四角形: 角を丸くする 3">
            <a:extLst>
              <a:ext uri="{FF2B5EF4-FFF2-40B4-BE49-F238E27FC236}">
                <a16:creationId xmlns:a16="http://schemas.microsoft.com/office/drawing/2014/main" id="{00DE8C60-E96B-42C9-86C3-FA090E8E6631}"/>
              </a:ext>
            </a:extLst>
          </p:cNvPr>
          <p:cNvSpPr/>
          <p:nvPr/>
        </p:nvSpPr>
        <p:spPr>
          <a:xfrm>
            <a:off x="275282" y="4663137"/>
            <a:ext cx="3932808" cy="152822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Tree>
    <p:custDataLst>
      <p:tags r:id="rId1"/>
    </p:custDataLst>
    <p:extLst>
      <p:ext uri="{BB962C8B-B14F-4D97-AF65-F5344CB8AC3E}">
        <p14:creationId xmlns:p14="http://schemas.microsoft.com/office/powerpoint/2010/main" val="11045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正方形/長方形 182">
            <a:extLst>
              <a:ext uri="{FF2B5EF4-FFF2-40B4-BE49-F238E27FC236}">
                <a16:creationId xmlns:a16="http://schemas.microsoft.com/office/drawing/2014/main" id="{FBBF8D9C-0618-400D-B993-A064EE0053C1}"/>
              </a:ext>
            </a:extLst>
          </p:cNvPr>
          <p:cNvSpPr/>
          <p:nvPr/>
        </p:nvSpPr>
        <p:spPr>
          <a:xfrm>
            <a:off x="75336" y="5268308"/>
            <a:ext cx="3727085" cy="1579149"/>
          </a:xfrm>
          <a:prstGeom prst="rect">
            <a:avLst/>
          </a:prstGeom>
          <a:solidFill>
            <a:srgbClr val="E9ED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58" name="正方形/長方形 257">
            <a:extLst>
              <a:ext uri="{FF2B5EF4-FFF2-40B4-BE49-F238E27FC236}">
                <a16:creationId xmlns:a16="http://schemas.microsoft.com/office/drawing/2014/main" id="{0FA097B3-A704-4334-98A1-4CAC0257D217}"/>
              </a:ext>
            </a:extLst>
          </p:cNvPr>
          <p:cNvSpPr/>
          <p:nvPr/>
        </p:nvSpPr>
        <p:spPr>
          <a:xfrm>
            <a:off x="2003505" y="5521865"/>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病院等及び薬局</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259" name="Group 28">
            <a:extLst>
              <a:ext uri="{FF2B5EF4-FFF2-40B4-BE49-F238E27FC236}">
                <a16:creationId xmlns:a16="http://schemas.microsoft.com/office/drawing/2014/main" id="{FA92C493-DF6D-4B05-BA18-4F41A6C11103}"/>
              </a:ext>
            </a:extLst>
          </p:cNvPr>
          <p:cNvGrpSpPr>
            <a:grpSpLocks/>
          </p:cNvGrpSpPr>
          <p:nvPr/>
        </p:nvGrpSpPr>
        <p:grpSpPr bwMode="auto">
          <a:xfrm>
            <a:off x="3145429" y="6097811"/>
            <a:ext cx="389731" cy="380258"/>
            <a:chOff x="4027" y="3008"/>
            <a:chExt cx="576" cy="562"/>
          </a:xfrm>
        </p:grpSpPr>
        <p:sp>
          <p:nvSpPr>
            <p:cNvPr id="260" name="Freeform 29">
              <a:extLst>
                <a:ext uri="{FF2B5EF4-FFF2-40B4-BE49-F238E27FC236}">
                  <a16:creationId xmlns:a16="http://schemas.microsoft.com/office/drawing/2014/main" id="{CD22F479-7BA9-46BF-ACA1-0B62CE248766}"/>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61" name="Rectangle 30">
              <a:extLst>
                <a:ext uri="{FF2B5EF4-FFF2-40B4-BE49-F238E27FC236}">
                  <a16:creationId xmlns:a16="http://schemas.microsoft.com/office/drawing/2014/main" id="{6C4C4E5B-0FE1-407A-B3DB-8DB8C7C63902}"/>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262" name="Group 31">
              <a:extLst>
                <a:ext uri="{FF2B5EF4-FFF2-40B4-BE49-F238E27FC236}">
                  <a16:creationId xmlns:a16="http://schemas.microsoft.com/office/drawing/2014/main" id="{4DB2534A-566A-4D58-8ADD-4160DE83154F}"/>
                </a:ext>
              </a:extLst>
            </p:cNvPr>
            <p:cNvGrpSpPr>
              <a:grpSpLocks/>
            </p:cNvGrpSpPr>
            <p:nvPr/>
          </p:nvGrpSpPr>
          <p:grpSpPr bwMode="auto">
            <a:xfrm>
              <a:off x="4027" y="3008"/>
              <a:ext cx="399" cy="520"/>
              <a:chOff x="4027" y="3008"/>
              <a:chExt cx="399" cy="520"/>
            </a:xfrm>
          </p:grpSpPr>
          <p:sp>
            <p:nvSpPr>
              <p:cNvPr id="263" name="Oval 32">
                <a:extLst>
                  <a:ext uri="{FF2B5EF4-FFF2-40B4-BE49-F238E27FC236}">
                    <a16:creationId xmlns:a16="http://schemas.microsoft.com/office/drawing/2014/main" id="{E83472E2-781A-45FE-922A-30E137608F18}"/>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64" name="Freeform 33">
                <a:extLst>
                  <a:ext uri="{FF2B5EF4-FFF2-40B4-BE49-F238E27FC236}">
                    <a16:creationId xmlns:a16="http://schemas.microsoft.com/office/drawing/2014/main" id="{7D20AA18-9C03-4196-A30E-62172D4B507C}"/>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269" name="四角形: 角を丸くする 268">
            <a:extLst>
              <a:ext uri="{FF2B5EF4-FFF2-40B4-BE49-F238E27FC236}">
                <a16:creationId xmlns:a16="http://schemas.microsoft.com/office/drawing/2014/main" id="{9378F1D4-9CB1-4167-B3F3-DFDC0B5F3173}"/>
              </a:ext>
            </a:extLst>
          </p:cNvPr>
          <p:cNvSpPr/>
          <p:nvPr/>
        </p:nvSpPr>
        <p:spPr>
          <a:xfrm>
            <a:off x="3072861" y="5832774"/>
            <a:ext cx="521844" cy="180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報告</a:t>
            </a:r>
          </a:p>
        </p:txBody>
      </p:sp>
      <p:grpSp>
        <p:nvGrpSpPr>
          <p:cNvPr id="285" name="Group 2">
            <a:extLst>
              <a:ext uri="{FF2B5EF4-FFF2-40B4-BE49-F238E27FC236}">
                <a16:creationId xmlns:a16="http://schemas.microsoft.com/office/drawing/2014/main" id="{C7B8DE39-830E-48B6-827F-4CE6FC5D8367}"/>
              </a:ext>
            </a:extLst>
          </p:cNvPr>
          <p:cNvGrpSpPr>
            <a:grpSpLocks/>
          </p:cNvGrpSpPr>
          <p:nvPr/>
        </p:nvGrpSpPr>
        <p:grpSpPr bwMode="auto">
          <a:xfrm>
            <a:off x="2024825" y="5906136"/>
            <a:ext cx="947252" cy="522793"/>
            <a:chOff x="4828" y="2296"/>
            <a:chExt cx="1339" cy="739"/>
          </a:xfrm>
        </p:grpSpPr>
        <p:grpSp>
          <p:nvGrpSpPr>
            <p:cNvPr id="286" name="Group 3">
              <a:extLst>
                <a:ext uri="{FF2B5EF4-FFF2-40B4-BE49-F238E27FC236}">
                  <a16:creationId xmlns:a16="http://schemas.microsoft.com/office/drawing/2014/main" id="{08FC6FB0-5ABE-4A4D-84EB-0A7F0AD7CA24}"/>
                </a:ext>
              </a:extLst>
            </p:cNvPr>
            <p:cNvGrpSpPr>
              <a:grpSpLocks/>
            </p:cNvGrpSpPr>
            <p:nvPr/>
          </p:nvGrpSpPr>
          <p:grpSpPr bwMode="auto">
            <a:xfrm>
              <a:off x="4828" y="2296"/>
              <a:ext cx="1339" cy="739"/>
              <a:chOff x="2213" y="2568"/>
              <a:chExt cx="1339" cy="739"/>
            </a:xfrm>
          </p:grpSpPr>
          <p:sp>
            <p:nvSpPr>
              <p:cNvPr id="288" name="Rectangle 4">
                <a:extLst>
                  <a:ext uri="{FF2B5EF4-FFF2-40B4-BE49-F238E27FC236}">
                    <a16:creationId xmlns:a16="http://schemas.microsoft.com/office/drawing/2014/main" id="{5C74E2BB-15A5-4F97-A302-71203842151C}"/>
                  </a:ext>
                </a:extLst>
              </p:cNvPr>
              <p:cNvSpPr>
                <a:spLocks noChangeAspect="1" noChangeArrowheads="1"/>
              </p:cNvSpPr>
              <p:nvPr/>
            </p:nvSpPr>
            <p:spPr bwMode="gray">
              <a:xfrm>
                <a:off x="2213" y="2802"/>
                <a:ext cx="493"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9" name="Rectangle 5">
                <a:extLst>
                  <a:ext uri="{FF2B5EF4-FFF2-40B4-BE49-F238E27FC236}">
                    <a16:creationId xmlns:a16="http://schemas.microsoft.com/office/drawing/2014/main" id="{D5E0B740-5B04-48D8-B935-02876FC85C53}"/>
                  </a:ext>
                </a:extLst>
              </p:cNvPr>
              <p:cNvSpPr>
                <a:spLocks noChangeAspect="1" noChangeArrowheads="1"/>
              </p:cNvSpPr>
              <p:nvPr/>
            </p:nvSpPr>
            <p:spPr bwMode="gray">
              <a:xfrm>
                <a:off x="3058" y="2802"/>
                <a:ext cx="494"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0" name="Rectangle 6">
                <a:extLst>
                  <a:ext uri="{FF2B5EF4-FFF2-40B4-BE49-F238E27FC236}">
                    <a16:creationId xmlns:a16="http://schemas.microsoft.com/office/drawing/2014/main" id="{A335E4A9-6063-4187-943E-560A3E9BDE8E}"/>
                  </a:ext>
                </a:extLst>
              </p:cNvPr>
              <p:cNvSpPr>
                <a:spLocks noChangeAspect="1" noChangeArrowheads="1"/>
              </p:cNvSpPr>
              <p:nvPr/>
            </p:nvSpPr>
            <p:spPr bwMode="gray">
              <a:xfrm>
                <a:off x="2725" y="2568"/>
                <a:ext cx="314" cy="73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1" name="Rectangle 7">
                <a:extLst>
                  <a:ext uri="{FF2B5EF4-FFF2-40B4-BE49-F238E27FC236}">
                    <a16:creationId xmlns:a16="http://schemas.microsoft.com/office/drawing/2014/main" id="{3011F0DA-ED59-4286-82A2-61BC28FB3610}"/>
                  </a:ext>
                </a:extLst>
              </p:cNvPr>
              <p:cNvSpPr>
                <a:spLocks noChangeAspect="1" noChangeArrowheads="1"/>
              </p:cNvSpPr>
              <p:nvPr/>
            </p:nvSpPr>
            <p:spPr bwMode="gray">
              <a:xfrm>
                <a:off x="2272" y="2872"/>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2" name="Rectangle 8">
                <a:extLst>
                  <a:ext uri="{FF2B5EF4-FFF2-40B4-BE49-F238E27FC236}">
                    <a16:creationId xmlns:a16="http://schemas.microsoft.com/office/drawing/2014/main" id="{766DE4D5-F20B-48D9-9343-1BB0FD40E111}"/>
                  </a:ext>
                </a:extLst>
              </p:cNvPr>
              <p:cNvSpPr>
                <a:spLocks noChangeAspect="1" noChangeArrowheads="1"/>
              </p:cNvSpPr>
              <p:nvPr/>
            </p:nvSpPr>
            <p:spPr bwMode="gray">
              <a:xfrm>
                <a:off x="236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3" name="Rectangle 9">
                <a:extLst>
                  <a:ext uri="{FF2B5EF4-FFF2-40B4-BE49-F238E27FC236}">
                    <a16:creationId xmlns:a16="http://schemas.microsoft.com/office/drawing/2014/main" id="{ED00A98E-6F33-48A0-9C3F-EEB25CE2109A}"/>
                  </a:ext>
                </a:extLst>
              </p:cNvPr>
              <p:cNvSpPr>
                <a:spLocks noChangeAspect="1" noChangeArrowheads="1"/>
              </p:cNvSpPr>
              <p:nvPr/>
            </p:nvSpPr>
            <p:spPr bwMode="gray">
              <a:xfrm>
                <a:off x="2272" y="2955"/>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4" name="Rectangle 10">
                <a:extLst>
                  <a:ext uri="{FF2B5EF4-FFF2-40B4-BE49-F238E27FC236}">
                    <a16:creationId xmlns:a16="http://schemas.microsoft.com/office/drawing/2014/main" id="{DB6F4B21-F8FF-494E-ABA9-C5D7485D15BD}"/>
                  </a:ext>
                </a:extLst>
              </p:cNvPr>
              <p:cNvSpPr>
                <a:spLocks noChangeAspect="1" noChangeArrowheads="1"/>
              </p:cNvSpPr>
              <p:nvPr/>
            </p:nvSpPr>
            <p:spPr bwMode="gray">
              <a:xfrm>
                <a:off x="236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5" name="Rectangle 11">
                <a:extLst>
                  <a:ext uri="{FF2B5EF4-FFF2-40B4-BE49-F238E27FC236}">
                    <a16:creationId xmlns:a16="http://schemas.microsoft.com/office/drawing/2014/main" id="{0FA061F0-3BE3-41E9-9FDE-6B58D8836DF0}"/>
                  </a:ext>
                </a:extLst>
              </p:cNvPr>
              <p:cNvSpPr>
                <a:spLocks noChangeAspect="1" noChangeArrowheads="1"/>
              </p:cNvSpPr>
              <p:nvPr/>
            </p:nvSpPr>
            <p:spPr bwMode="gray">
              <a:xfrm>
                <a:off x="248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6" name="Rectangle 12">
                <a:extLst>
                  <a:ext uri="{FF2B5EF4-FFF2-40B4-BE49-F238E27FC236}">
                    <a16:creationId xmlns:a16="http://schemas.microsoft.com/office/drawing/2014/main" id="{B4CB319A-921C-4061-BEC1-B102A1F3C057}"/>
                  </a:ext>
                </a:extLst>
              </p:cNvPr>
              <p:cNvSpPr>
                <a:spLocks noChangeAspect="1" noChangeArrowheads="1"/>
              </p:cNvSpPr>
              <p:nvPr/>
            </p:nvSpPr>
            <p:spPr bwMode="gray">
              <a:xfrm>
                <a:off x="257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7" name="Rectangle 13">
                <a:extLst>
                  <a:ext uri="{FF2B5EF4-FFF2-40B4-BE49-F238E27FC236}">
                    <a16:creationId xmlns:a16="http://schemas.microsoft.com/office/drawing/2014/main" id="{472DAFDD-C39D-4A4D-AACB-5527AB49D582}"/>
                  </a:ext>
                </a:extLst>
              </p:cNvPr>
              <p:cNvSpPr>
                <a:spLocks noChangeAspect="1" noChangeArrowheads="1"/>
              </p:cNvSpPr>
              <p:nvPr/>
            </p:nvSpPr>
            <p:spPr bwMode="gray">
              <a:xfrm>
                <a:off x="248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8" name="Rectangle 14">
                <a:extLst>
                  <a:ext uri="{FF2B5EF4-FFF2-40B4-BE49-F238E27FC236}">
                    <a16:creationId xmlns:a16="http://schemas.microsoft.com/office/drawing/2014/main" id="{29892D17-3108-486C-8D9A-F2FFBD208193}"/>
                  </a:ext>
                </a:extLst>
              </p:cNvPr>
              <p:cNvSpPr>
                <a:spLocks noChangeAspect="1" noChangeArrowheads="1"/>
              </p:cNvSpPr>
              <p:nvPr/>
            </p:nvSpPr>
            <p:spPr bwMode="gray">
              <a:xfrm>
                <a:off x="257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99" name="Rectangle 15">
                <a:extLst>
                  <a:ext uri="{FF2B5EF4-FFF2-40B4-BE49-F238E27FC236}">
                    <a16:creationId xmlns:a16="http://schemas.microsoft.com/office/drawing/2014/main" id="{E8E52181-A666-409D-B620-CCDC7B3FF332}"/>
                  </a:ext>
                </a:extLst>
              </p:cNvPr>
              <p:cNvSpPr>
                <a:spLocks noChangeAspect="1" noChangeArrowheads="1"/>
              </p:cNvSpPr>
              <p:nvPr/>
            </p:nvSpPr>
            <p:spPr bwMode="gray">
              <a:xfrm>
                <a:off x="2272" y="309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0" name="Rectangle 16">
                <a:extLst>
                  <a:ext uri="{FF2B5EF4-FFF2-40B4-BE49-F238E27FC236}">
                    <a16:creationId xmlns:a16="http://schemas.microsoft.com/office/drawing/2014/main" id="{0BD3882F-7CB1-48CE-B47D-BCC5D7AAE65B}"/>
                  </a:ext>
                </a:extLst>
              </p:cNvPr>
              <p:cNvSpPr>
                <a:spLocks noChangeAspect="1" noChangeArrowheads="1"/>
              </p:cNvSpPr>
              <p:nvPr/>
            </p:nvSpPr>
            <p:spPr bwMode="gray">
              <a:xfrm>
                <a:off x="236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1" name="Rectangle 17">
                <a:extLst>
                  <a:ext uri="{FF2B5EF4-FFF2-40B4-BE49-F238E27FC236}">
                    <a16:creationId xmlns:a16="http://schemas.microsoft.com/office/drawing/2014/main" id="{5FC592D3-C057-44CB-B63F-BBA7C1E17C26}"/>
                  </a:ext>
                </a:extLst>
              </p:cNvPr>
              <p:cNvSpPr>
                <a:spLocks noChangeAspect="1" noChangeArrowheads="1"/>
              </p:cNvSpPr>
              <p:nvPr/>
            </p:nvSpPr>
            <p:spPr bwMode="gray">
              <a:xfrm>
                <a:off x="2272" y="317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2" name="Rectangle 18">
                <a:extLst>
                  <a:ext uri="{FF2B5EF4-FFF2-40B4-BE49-F238E27FC236}">
                    <a16:creationId xmlns:a16="http://schemas.microsoft.com/office/drawing/2014/main" id="{44B93B22-E1FB-49E8-A848-BB05D80CC0BD}"/>
                  </a:ext>
                </a:extLst>
              </p:cNvPr>
              <p:cNvSpPr>
                <a:spLocks noChangeAspect="1" noChangeArrowheads="1"/>
              </p:cNvSpPr>
              <p:nvPr/>
            </p:nvSpPr>
            <p:spPr bwMode="gray">
              <a:xfrm>
                <a:off x="236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3" name="Rectangle 19">
                <a:extLst>
                  <a:ext uri="{FF2B5EF4-FFF2-40B4-BE49-F238E27FC236}">
                    <a16:creationId xmlns:a16="http://schemas.microsoft.com/office/drawing/2014/main" id="{449457C6-01DB-4643-A4EC-ABFA07234BB9}"/>
                  </a:ext>
                </a:extLst>
              </p:cNvPr>
              <p:cNvSpPr>
                <a:spLocks noChangeAspect="1" noChangeArrowheads="1"/>
              </p:cNvSpPr>
              <p:nvPr/>
            </p:nvSpPr>
            <p:spPr bwMode="gray">
              <a:xfrm>
                <a:off x="248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4" name="Rectangle 20">
                <a:extLst>
                  <a:ext uri="{FF2B5EF4-FFF2-40B4-BE49-F238E27FC236}">
                    <a16:creationId xmlns:a16="http://schemas.microsoft.com/office/drawing/2014/main" id="{BA6CD78C-B2AD-4FB5-AD47-36A57D03EA17}"/>
                  </a:ext>
                </a:extLst>
              </p:cNvPr>
              <p:cNvSpPr>
                <a:spLocks noChangeAspect="1" noChangeArrowheads="1"/>
              </p:cNvSpPr>
              <p:nvPr/>
            </p:nvSpPr>
            <p:spPr bwMode="gray">
              <a:xfrm>
                <a:off x="257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5" name="Rectangle 21">
                <a:extLst>
                  <a:ext uri="{FF2B5EF4-FFF2-40B4-BE49-F238E27FC236}">
                    <a16:creationId xmlns:a16="http://schemas.microsoft.com/office/drawing/2014/main" id="{166C4980-AC9B-482E-A3F0-4247654B0161}"/>
                  </a:ext>
                </a:extLst>
              </p:cNvPr>
              <p:cNvSpPr>
                <a:spLocks noChangeAspect="1" noChangeArrowheads="1"/>
              </p:cNvSpPr>
              <p:nvPr/>
            </p:nvSpPr>
            <p:spPr bwMode="gray">
              <a:xfrm>
                <a:off x="248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6" name="Rectangle 22">
                <a:extLst>
                  <a:ext uri="{FF2B5EF4-FFF2-40B4-BE49-F238E27FC236}">
                    <a16:creationId xmlns:a16="http://schemas.microsoft.com/office/drawing/2014/main" id="{88BD38D6-3FB9-42B9-96AC-AFA576DDD60B}"/>
                  </a:ext>
                </a:extLst>
              </p:cNvPr>
              <p:cNvSpPr>
                <a:spLocks noChangeAspect="1" noChangeArrowheads="1"/>
              </p:cNvSpPr>
              <p:nvPr/>
            </p:nvSpPr>
            <p:spPr bwMode="gray">
              <a:xfrm>
                <a:off x="257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7" name="Rectangle 23">
                <a:extLst>
                  <a:ext uri="{FF2B5EF4-FFF2-40B4-BE49-F238E27FC236}">
                    <a16:creationId xmlns:a16="http://schemas.microsoft.com/office/drawing/2014/main" id="{5952833C-96F2-4AA9-99E9-1DBD99C28127}"/>
                  </a:ext>
                </a:extLst>
              </p:cNvPr>
              <p:cNvSpPr>
                <a:spLocks noChangeAspect="1" noChangeArrowheads="1"/>
              </p:cNvSpPr>
              <p:nvPr/>
            </p:nvSpPr>
            <p:spPr bwMode="gray">
              <a:xfrm>
                <a:off x="3122"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8" name="Rectangle 24">
                <a:extLst>
                  <a:ext uri="{FF2B5EF4-FFF2-40B4-BE49-F238E27FC236}">
                    <a16:creationId xmlns:a16="http://schemas.microsoft.com/office/drawing/2014/main" id="{4D7D4AE3-E9E6-44CD-9A01-573E74EBBA9F}"/>
                  </a:ext>
                </a:extLst>
              </p:cNvPr>
              <p:cNvSpPr>
                <a:spLocks noChangeAspect="1" noChangeArrowheads="1"/>
              </p:cNvSpPr>
              <p:nvPr/>
            </p:nvSpPr>
            <p:spPr bwMode="gray">
              <a:xfrm>
                <a:off x="3214"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09" name="Rectangle 25">
                <a:extLst>
                  <a:ext uri="{FF2B5EF4-FFF2-40B4-BE49-F238E27FC236}">
                    <a16:creationId xmlns:a16="http://schemas.microsoft.com/office/drawing/2014/main" id="{00F0EE68-ACD5-436A-9212-FD26B174EA00}"/>
                  </a:ext>
                </a:extLst>
              </p:cNvPr>
              <p:cNvSpPr>
                <a:spLocks noChangeAspect="1" noChangeArrowheads="1"/>
              </p:cNvSpPr>
              <p:nvPr/>
            </p:nvSpPr>
            <p:spPr bwMode="gray">
              <a:xfrm>
                <a:off x="3122"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0" name="Rectangle 26">
                <a:extLst>
                  <a:ext uri="{FF2B5EF4-FFF2-40B4-BE49-F238E27FC236}">
                    <a16:creationId xmlns:a16="http://schemas.microsoft.com/office/drawing/2014/main" id="{52C463A0-090D-4D98-B0DE-DF8BECF319A8}"/>
                  </a:ext>
                </a:extLst>
              </p:cNvPr>
              <p:cNvSpPr>
                <a:spLocks noChangeAspect="1" noChangeArrowheads="1"/>
              </p:cNvSpPr>
              <p:nvPr/>
            </p:nvSpPr>
            <p:spPr bwMode="gray">
              <a:xfrm>
                <a:off x="3214"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1" name="Rectangle 27">
                <a:extLst>
                  <a:ext uri="{FF2B5EF4-FFF2-40B4-BE49-F238E27FC236}">
                    <a16:creationId xmlns:a16="http://schemas.microsoft.com/office/drawing/2014/main" id="{91A9457B-EE09-42B2-A65D-628947485DBB}"/>
                  </a:ext>
                </a:extLst>
              </p:cNvPr>
              <p:cNvSpPr>
                <a:spLocks noChangeAspect="1" noChangeArrowheads="1"/>
              </p:cNvSpPr>
              <p:nvPr/>
            </p:nvSpPr>
            <p:spPr bwMode="gray">
              <a:xfrm>
                <a:off x="333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2" name="Rectangle 28">
                <a:extLst>
                  <a:ext uri="{FF2B5EF4-FFF2-40B4-BE49-F238E27FC236}">
                    <a16:creationId xmlns:a16="http://schemas.microsoft.com/office/drawing/2014/main" id="{699F23B9-C61B-49B9-8D13-1CFFC0DCA51A}"/>
                  </a:ext>
                </a:extLst>
              </p:cNvPr>
              <p:cNvSpPr>
                <a:spLocks noChangeAspect="1" noChangeArrowheads="1"/>
              </p:cNvSpPr>
              <p:nvPr/>
            </p:nvSpPr>
            <p:spPr bwMode="gray">
              <a:xfrm>
                <a:off x="342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3" name="Rectangle 29">
                <a:extLst>
                  <a:ext uri="{FF2B5EF4-FFF2-40B4-BE49-F238E27FC236}">
                    <a16:creationId xmlns:a16="http://schemas.microsoft.com/office/drawing/2014/main" id="{B5CA69CF-21BE-432E-B490-9209F4DB022C}"/>
                  </a:ext>
                </a:extLst>
              </p:cNvPr>
              <p:cNvSpPr>
                <a:spLocks noChangeAspect="1" noChangeArrowheads="1"/>
              </p:cNvSpPr>
              <p:nvPr/>
            </p:nvSpPr>
            <p:spPr bwMode="gray">
              <a:xfrm>
                <a:off x="333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4" name="Rectangle 30">
                <a:extLst>
                  <a:ext uri="{FF2B5EF4-FFF2-40B4-BE49-F238E27FC236}">
                    <a16:creationId xmlns:a16="http://schemas.microsoft.com/office/drawing/2014/main" id="{5C3FF687-B457-4B7A-9FA0-7776D19E2F0F}"/>
                  </a:ext>
                </a:extLst>
              </p:cNvPr>
              <p:cNvSpPr>
                <a:spLocks noChangeAspect="1" noChangeArrowheads="1"/>
              </p:cNvSpPr>
              <p:nvPr/>
            </p:nvSpPr>
            <p:spPr bwMode="gray">
              <a:xfrm>
                <a:off x="342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5" name="Rectangle 31">
                <a:extLst>
                  <a:ext uri="{FF2B5EF4-FFF2-40B4-BE49-F238E27FC236}">
                    <a16:creationId xmlns:a16="http://schemas.microsoft.com/office/drawing/2014/main" id="{31733494-40C9-4C0D-9D3D-1048FD09E058}"/>
                  </a:ext>
                </a:extLst>
              </p:cNvPr>
              <p:cNvSpPr>
                <a:spLocks noChangeAspect="1" noChangeArrowheads="1"/>
              </p:cNvSpPr>
              <p:nvPr/>
            </p:nvSpPr>
            <p:spPr bwMode="gray">
              <a:xfrm>
                <a:off x="3122"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6" name="Rectangle 32">
                <a:extLst>
                  <a:ext uri="{FF2B5EF4-FFF2-40B4-BE49-F238E27FC236}">
                    <a16:creationId xmlns:a16="http://schemas.microsoft.com/office/drawing/2014/main" id="{FE49CD41-3513-47EB-A958-E59B37FB6A4F}"/>
                  </a:ext>
                </a:extLst>
              </p:cNvPr>
              <p:cNvSpPr>
                <a:spLocks noChangeAspect="1" noChangeArrowheads="1"/>
              </p:cNvSpPr>
              <p:nvPr/>
            </p:nvSpPr>
            <p:spPr bwMode="gray">
              <a:xfrm>
                <a:off x="3214"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7" name="Rectangle 33">
                <a:extLst>
                  <a:ext uri="{FF2B5EF4-FFF2-40B4-BE49-F238E27FC236}">
                    <a16:creationId xmlns:a16="http://schemas.microsoft.com/office/drawing/2014/main" id="{2DCE701B-4086-4466-8E8D-BD8F3D1F7190}"/>
                  </a:ext>
                </a:extLst>
              </p:cNvPr>
              <p:cNvSpPr>
                <a:spLocks noChangeAspect="1" noChangeArrowheads="1"/>
              </p:cNvSpPr>
              <p:nvPr/>
            </p:nvSpPr>
            <p:spPr bwMode="gray">
              <a:xfrm>
                <a:off x="3122"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8" name="Rectangle 34">
                <a:extLst>
                  <a:ext uri="{FF2B5EF4-FFF2-40B4-BE49-F238E27FC236}">
                    <a16:creationId xmlns:a16="http://schemas.microsoft.com/office/drawing/2014/main" id="{256446C0-E358-41AF-8CB2-B804D7146E0A}"/>
                  </a:ext>
                </a:extLst>
              </p:cNvPr>
              <p:cNvSpPr>
                <a:spLocks noChangeAspect="1" noChangeArrowheads="1"/>
              </p:cNvSpPr>
              <p:nvPr/>
            </p:nvSpPr>
            <p:spPr bwMode="gray">
              <a:xfrm>
                <a:off x="3214"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19" name="Rectangle 35">
                <a:extLst>
                  <a:ext uri="{FF2B5EF4-FFF2-40B4-BE49-F238E27FC236}">
                    <a16:creationId xmlns:a16="http://schemas.microsoft.com/office/drawing/2014/main" id="{94F601C2-2794-4A5A-B237-8EF02A8E8CE0}"/>
                  </a:ext>
                </a:extLst>
              </p:cNvPr>
              <p:cNvSpPr>
                <a:spLocks noChangeAspect="1" noChangeArrowheads="1"/>
              </p:cNvSpPr>
              <p:nvPr/>
            </p:nvSpPr>
            <p:spPr bwMode="gray">
              <a:xfrm>
                <a:off x="333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0" name="Rectangle 36">
                <a:extLst>
                  <a:ext uri="{FF2B5EF4-FFF2-40B4-BE49-F238E27FC236}">
                    <a16:creationId xmlns:a16="http://schemas.microsoft.com/office/drawing/2014/main" id="{F76E3B0E-255E-4DBF-938A-4C81CB82C476}"/>
                  </a:ext>
                </a:extLst>
              </p:cNvPr>
              <p:cNvSpPr>
                <a:spLocks noChangeAspect="1" noChangeArrowheads="1"/>
              </p:cNvSpPr>
              <p:nvPr/>
            </p:nvSpPr>
            <p:spPr bwMode="gray">
              <a:xfrm>
                <a:off x="342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1" name="Rectangle 37">
                <a:extLst>
                  <a:ext uri="{FF2B5EF4-FFF2-40B4-BE49-F238E27FC236}">
                    <a16:creationId xmlns:a16="http://schemas.microsoft.com/office/drawing/2014/main" id="{83149E10-6D92-4203-BEAC-E1A9A0B22ACD}"/>
                  </a:ext>
                </a:extLst>
              </p:cNvPr>
              <p:cNvSpPr>
                <a:spLocks noChangeAspect="1" noChangeArrowheads="1"/>
              </p:cNvSpPr>
              <p:nvPr/>
            </p:nvSpPr>
            <p:spPr bwMode="gray">
              <a:xfrm>
                <a:off x="333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2" name="Rectangle 38">
                <a:extLst>
                  <a:ext uri="{FF2B5EF4-FFF2-40B4-BE49-F238E27FC236}">
                    <a16:creationId xmlns:a16="http://schemas.microsoft.com/office/drawing/2014/main" id="{88B52AAE-5310-4938-AED6-369ECBDADCA4}"/>
                  </a:ext>
                </a:extLst>
              </p:cNvPr>
              <p:cNvSpPr>
                <a:spLocks noChangeAspect="1" noChangeArrowheads="1"/>
              </p:cNvSpPr>
              <p:nvPr/>
            </p:nvSpPr>
            <p:spPr bwMode="gray">
              <a:xfrm>
                <a:off x="342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3" name="Freeform 39">
                <a:extLst>
                  <a:ext uri="{FF2B5EF4-FFF2-40B4-BE49-F238E27FC236}">
                    <a16:creationId xmlns:a16="http://schemas.microsoft.com/office/drawing/2014/main" id="{6C34DD1A-DA06-4A95-8C9D-757E13A9B740}"/>
                  </a:ext>
                </a:extLst>
              </p:cNvPr>
              <p:cNvSpPr>
                <a:spLocks noChangeAspect="1"/>
              </p:cNvSpPr>
              <p:nvPr/>
            </p:nvSpPr>
            <p:spPr bwMode="gray">
              <a:xfrm>
                <a:off x="2777" y="3083"/>
                <a:ext cx="208" cy="224"/>
              </a:xfrm>
              <a:custGeom>
                <a:avLst/>
                <a:gdLst>
                  <a:gd name="T0" fmla="*/ 88 w 88"/>
                  <a:gd name="T1" fmla="*/ 95 h 95"/>
                  <a:gd name="T2" fmla="*/ 88 w 88"/>
                  <a:gd name="T3" fmla="*/ 26 h 95"/>
                  <a:gd name="T4" fmla="*/ 61 w 88"/>
                  <a:gd name="T5" fmla="*/ 0 h 95"/>
                  <a:gd name="T6" fmla="*/ 27 w 88"/>
                  <a:gd name="T7" fmla="*/ 0 h 95"/>
                  <a:gd name="T8" fmla="*/ 0 w 88"/>
                  <a:gd name="T9" fmla="*/ 26 h 95"/>
                  <a:gd name="T10" fmla="*/ 0 w 88"/>
                  <a:gd name="T11" fmla="*/ 95 h 95"/>
                  <a:gd name="T12" fmla="*/ 88 w 8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8" h="95">
                    <a:moveTo>
                      <a:pt x="88" y="95"/>
                    </a:moveTo>
                    <a:cubicBezTo>
                      <a:pt x="88" y="26"/>
                      <a:pt x="88" y="26"/>
                      <a:pt x="88" y="26"/>
                    </a:cubicBezTo>
                    <a:cubicBezTo>
                      <a:pt x="88" y="11"/>
                      <a:pt x="76" y="0"/>
                      <a:pt x="61" y="0"/>
                    </a:cubicBezTo>
                    <a:cubicBezTo>
                      <a:pt x="27" y="0"/>
                      <a:pt x="27" y="0"/>
                      <a:pt x="27" y="0"/>
                    </a:cubicBezTo>
                    <a:cubicBezTo>
                      <a:pt x="12" y="0"/>
                      <a:pt x="0" y="11"/>
                      <a:pt x="0" y="26"/>
                    </a:cubicBezTo>
                    <a:cubicBezTo>
                      <a:pt x="0" y="95"/>
                      <a:pt x="0" y="95"/>
                      <a:pt x="0" y="95"/>
                    </a:cubicBezTo>
                    <a:lnTo>
                      <a:pt x="88"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287" name="Freeform 40">
              <a:extLst>
                <a:ext uri="{FF2B5EF4-FFF2-40B4-BE49-F238E27FC236}">
                  <a16:creationId xmlns:a16="http://schemas.microsoft.com/office/drawing/2014/main" id="{9679612E-1FEB-4821-AC85-D40176986700}"/>
                </a:ext>
              </a:extLst>
            </p:cNvPr>
            <p:cNvSpPr>
              <a:spLocks noChangeAspect="1"/>
            </p:cNvSpPr>
            <p:nvPr/>
          </p:nvSpPr>
          <p:spPr bwMode="gray">
            <a:xfrm>
              <a:off x="5409" y="2348"/>
              <a:ext cx="177" cy="17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1E1E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8" name="グループ化 7">
            <a:extLst>
              <a:ext uri="{FF2B5EF4-FFF2-40B4-BE49-F238E27FC236}">
                <a16:creationId xmlns:a16="http://schemas.microsoft.com/office/drawing/2014/main" id="{8B64434C-0FCB-492E-9FF2-6A1A356F032A}"/>
              </a:ext>
            </a:extLst>
          </p:cNvPr>
          <p:cNvGrpSpPr/>
          <p:nvPr/>
        </p:nvGrpSpPr>
        <p:grpSpPr>
          <a:xfrm>
            <a:off x="156025" y="5517681"/>
            <a:ext cx="1742400" cy="1117144"/>
            <a:chOff x="822828" y="5315561"/>
            <a:chExt cx="1742400" cy="1117144"/>
          </a:xfrm>
        </p:grpSpPr>
        <p:sp>
          <p:nvSpPr>
            <p:cNvPr id="257" name="正方形/長方形 256">
              <a:extLst>
                <a:ext uri="{FF2B5EF4-FFF2-40B4-BE49-F238E27FC236}">
                  <a16:creationId xmlns:a16="http://schemas.microsoft.com/office/drawing/2014/main" id="{E1CDF82C-1D88-4564-80AC-F9F67D9FA56A}"/>
                </a:ext>
              </a:extLst>
            </p:cNvPr>
            <p:cNvSpPr/>
            <p:nvPr/>
          </p:nvSpPr>
          <p:spPr>
            <a:xfrm>
              <a:off x="822828" y="5315561"/>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都道府県</a:t>
              </a:r>
            </a:p>
          </p:txBody>
        </p:sp>
        <p:sp>
          <p:nvSpPr>
            <p:cNvPr id="274" name="四角形: 角を丸くする 273">
              <a:extLst>
                <a:ext uri="{FF2B5EF4-FFF2-40B4-BE49-F238E27FC236}">
                  <a16:creationId xmlns:a16="http://schemas.microsoft.com/office/drawing/2014/main" id="{388C6D41-F2CD-44B4-B7B9-30A01148E852}"/>
                </a:ext>
              </a:extLst>
            </p:cNvPr>
            <p:cNvSpPr/>
            <p:nvPr/>
          </p:nvSpPr>
          <p:spPr>
            <a:xfrm>
              <a:off x="2029965" y="5535077"/>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確認</a:t>
              </a:r>
            </a:p>
          </p:txBody>
        </p:sp>
        <p:sp>
          <p:nvSpPr>
            <p:cNvPr id="275" name="四角形: 角を丸くする 274">
              <a:extLst>
                <a:ext uri="{FF2B5EF4-FFF2-40B4-BE49-F238E27FC236}">
                  <a16:creationId xmlns:a16="http://schemas.microsoft.com/office/drawing/2014/main" id="{F017987F-C23C-450A-BE3D-E70B1EFCCCA6}"/>
                </a:ext>
              </a:extLst>
            </p:cNvPr>
            <p:cNvSpPr/>
            <p:nvPr/>
          </p:nvSpPr>
          <p:spPr>
            <a:xfrm>
              <a:off x="2029965" y="5752996"/>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公表</a:t>
              </a:r>
            </a:p>
          </p:txBody>
        </p:sp>
        <p:grpSp>
          <p:nvGrpSpPr>
            <p:cNvPr id="279" name="Group 28">
              <a:extLst>
                <a:ext uri="{FF2B5EF4-FFF2-40B4-BE49-F238E27FC236}">
                  <a16:creationId xmlns:a16="http://schemas.microsoft.com/office/drawing/2014/main" id="{09222DA9-5208-4582-A749-7375517F863D}"/>
                </a:ext>
              </a:extLst>
            </p:cNvPr>
            <p:cNvGrpSpPr>
              <a:grpSpLocks/>
            </p:cNvGrpSpPr>
            <p:nvPr/>
          </p:nvGrpSpPr>
          <p:grpSpPr bwMode="auto">
            <a:xfrm>
              <a:off x="2078226" y="5944672"/>
              <a:ext cx="389731" cy="380258"/>
              <a:chOff x="4027" y="3008"/>
              <a:chExt cx="576" cy="562"/>
            </a:xfrm>
          </p:grpSpPr>
          <p:sp>
            <p:nvSpPr>
              <p:cNvPr id="280" name="Freeform 29">
                <a:extLst>
                  <a:ext uri="{FF2B5EF4-FFF2-40B4-BE49-F238E27FC236}">
                    <a16:creationId xmlns:a16="http://schemas.microsoft.com/office/drawing/2014/main" id="{C206AE7C-B7EB-4A72-BD39-6A1D00045D28}"/>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1" name="Rectangle 30">
                <a:extLst>
                  <a:ext uri="{FF2B5EF4-FFF2-40B4-BE49-F238E27FC236}">
                    <a16:creationId xmlns:a16="http://schemas.microsoft.com/office/drawing/2014/main" id="{B3C51137-1B85-4BDD-9326-AD4A8A76E151}"/>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282" name="Group 31">
                <a:extLst>
                  <a:ext uri="{FF2B5EF4-FFF2-40B4-BE49-F238E27FC236}">
                    <a16:creationId xmlns:a16="http://schemas.microsoft.com/office/drawing/2014/main" id="{BFAC5DC9-0841-43C1-B9D6-83FADA12A934}"/>
                  </a:ext>
                </a:extLst>
              </p:cNvPr>
              <p:cNvGrpSpPr>
                <a:grpSpLocks/>
              </p:cNvGrpSpPr>
              <p:nvPr/>
            </p:nvGrpSpPr>
            <p:grpSpPr bwMode="auto">
              <a:xfrm>
                <a:off x="4027" y="3008"/>
                <a:ext cx="399" cy="520"/>
                <a:chOff x="4027" y="3008"/>
                <a:chExt cx="399" cy="520"/>
              </a:xfrm>
            </p:grpSpPr>
            <p:sp>
              <p:nvSpPr>
                <p:cNvPr id="283" name="Oval 32">
                  <a:extLst>
                    <a:ext uri="{FF2B5EF4-FFF2-40B4-BE49-F238E27FC236}">
                      <a16:creationId xmlns:a16="http://schemas.microsoft.com/office/drawing/2014/main" id="{1B519564-4DEF-4FD6-B097-129B098F0379}"/>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284" name="Freeform 33">
                  <a:extLst>
                    <a:ext uri="{FF2B5EF4-FFF2-40B4-BE49-F238E27FC236}">
                      <a16:creationId xmlns:a16="http://schemas.microsoft.com/office/drawing/2014/main" id="{1936CA97-E8DC-464B-85D1-FA1742B8024F}"/>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grpSp>
          <p:nvGrpSpPr>
            <p:cNvPr id="324" name="Group 80">
              <a:extLst>
                <a:ext uri="{FF2B5EF4-FFF2-40B4-BE49-F238E27FC236}">
                  <a16:creationId xmlns:a16="http://schemas.microsoft.com/office/drawing/2014/main" id="{0488DC42-1E03-48F5-9453-15A2ECE22308}"/>
                </a:ext>
              </a:extLst>
            </p:cNvPr>
            <p:cNvGrpSpPr>
              <a:grpSpLocks noChangeAspect="1"/>
            </p:cNvGrpSpPr>
            <p:nvPr/>
          </p:nvGrpSpPr>
          <p:grpSpPr bwMode="auto">
            <a:xfrm>
              <a:off x="903438" y="5668233"/>
              <a:ext cx="893812" cy="586752"/>
              <a:chOff x="3927" y="4296"/>
              <a:chExt cx="1339" cy="879"/>
            </a:xfrm>
          </p:grpSpPr>
          <p:sp>
            <p:nvSpPr>
              <p:cNvPr id="325" name="Rectangle 81">
                <a:extLst>
                  <a:ext uri="{FF2B5EF4-FFF2-40B4-BE49-F238E27FC236}">
                    <a16:creationId xmlns:a16="http://schemas.microsoft.com/office/drawing/2014/main" id="{79E554C5-0005-4A66-A653-180A47CF02E2}"/>
                  </a:ext>
                </a:extLst>
              </p:cNvPr>
              <p:cNvSpPr>
                <a:spLocks noChangeAspect="1" noChangeArrowheads="1"/>
              </p:cNvSpPr>
              <p:nvPr/>
            </p:nvSpPr>
            <p:spPr bwMode="gray">
              <a:xfrm>
                <a:off x="3927" y="4669"/>
                <a:ext cx="493"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6" name="Rectangle 82">
                <a:extLst>
                  <a:ext uri="{FF2B5EF4-FFF2-40B4-BE49-F238E27FC236}">
                    <a16:creationId xmlns:a16="http://schemas.microsoft.com/office/drawing/2014/main" id="{795E851F-39A1-4251-9750-B5D767784322}"/>
                  </a:ext>
                </a:extLst>
              </p:cNvPr>
              <p:cNvSpPr>
                <a:spLocks noChangeAspect="1" noChangeArrowheads="1"/>
              </p:cNvSpPr>
              <p:nvPr/>
            </p:nvSpPr>
            <p:spPr bwMode="gray">
              <a:xfrm>
                <a:off x="4772" y="4669"/>
                <a:ext cx="494"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7" name="Freeform 83">
                <a:extLst>
                  <a:ext uri="{FF2B5EF4-FFF2-40B4-BE49-F238E27FC236}">
                    <a16:creationId xmlns:a16="http://schemas.microsoft.com/office/drawing/2014/main" id="{0B742A20-2194-4541-8FDF-BE2BD3222D84}"/>
                  </a:ext>
                </a:extLst>
              </p:cNvPr>
              <p:cNvSpPr>
                <a:spLocks noChangeAspect="1"/>
              </p:cNvSpPr>
              <p:nvPr/>
            </p:nvSpPr>
            <p:spPr bwMode="gray">
              <a:xfrm>
                <a:off x="4439" y="4296"/>
                <a:ext cx="314" cy="879"/>
              </a:xfrm>
              <a:custGeom>
                <a:avLst/>
                <a:gdLst>
                  <a:gd name="T0" fmla="*/ 168 w 314"/>
                  <a:gd name="T1" fmla="*/ 140 h 879"/>
                  <a:gd name="T2" fmla="*/ 168 w 314"/>
                  <a:gd name="T3" fmla="*/ 83 h 879"/>
                  <a:gd name="T4" fmla="*/ 269 w 314"/>
                  <a:gd name="T5" fmla="*/ 83 h 879"/>
                  <a:gd name="T6" fmla="*/ 269 w 314"/>
                  <a:gd name="T7" fmla="*/ 0 h 879"/>
                  <a:gd name="T8" fmla="*/ 147 w 314"/>
                  <a:gd name="T9" fmla="*/ 0 h 879"/>
                  <a:gd name="T10" fmla="*/ 147 w 314"/>
                  <a:gd name="T11" fmla="*/ 140 h 879"/>
                  <a:gd name="T12" fmla="*/ 0 w 314"/>
                  <a:gd name="T13" fmla="*/ 140 h 879"/>
                  <a:gd name="T14" fmla="*/ 0 w 314"/>
                  <a:gd name="T15" fmla="*/ 879 h 879"/>
                  <a:gd name="T16" fmla="*/ 314 w 314"/>
                  <a:gd name="T17" fmla="*/ 879 h 879"/>
                  <a:gd name="T18" fmla="*/ 314 w 314"/>
                  <a:gd name="T19" fmla="*/ 140 h 879"/>
                  <a:gd name="T20" fmla="*/ 168 w 314"/>
                  <a:gd name="T21" fmla="*/ 1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879">
                    <a:moveTo>
                      <a:pt x="168" y="140"/>
                    </a:moveTo>
                    <a:lnTo>
                      <a:pt x="168" y="83"/>
                    </a:lnTo>
                    <a:lnTo>
                      <a:pt x="269" y="83"/>
                    </a:lnTo>
                    <a:lnTo>
                      <a:pt x="269" y="0"/>
                    </a:lnTo>
                    <a:lnTo>
                      <a:pt x="147" y="0"/>
                    </a:lnTo>
                    <a:lnTo>
                      <a:pt x="147" y="140"/>
                    </a:lnTo>
                    <a:lnTo>
                      <a:pt x="0" y="140"/>
                    </a:lnTo>
                    <a:lnTo>
                      <a:pt x="0" y="879"/>
                    </a:lnTo>
                    <a:lnTo>
                      <a:pt x="314" y="879"/>
                    </a:lnTo>
                    <a:lnTo>
                      <a:pt x="314" y="140"/>
                    </a:lnTo>
                    <a:lnTo>
                      <a:pt x="168" y="14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8" name="Rectangle 84">
                <a:extLst>
                  <a:ext uri="{FF2B5EF4-FFF2-40B4-BE49-F238E27FC236}">
                    <a16:creationId xmlns:a16="http://schemas.microsoft.com/office/drawing/2014/main" id="{67B3F6F6-AE18-49CD-99E0-434AD48E4189}"/>
                  </a:ext>
                </a:extLst>
              </p:cNvPr>
              <p:cNvSpPr>
                <a:spLocks noChangeAspect="1" noChangeArrowheads="1"/>
              </p:cNvSpPr>
              <p:nvPr/>
            </p:nvSpPr>
            <p:spPr bwMode="gray">
              <a:xfrm>
                <a:off x="3986"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29" name="Rectangle 85">
                <a:extLst>
                  <a:ext uri="{FF2B5EF4-FFF2-40B4-BE49-F238E27FC236}">
                    <a16:creationId xmlns:a16="http://schemas.microsoft.com/office/drawing/2014/main" id="{F1FE5173-2AD8-496A-8F5E-B39A8F03CA8D}"/>
                  </a:ext>
                </a:extLst>
              </p:cNvPr>
              <p:cNvSpPr>
                <a:spLocks noChangeAspect="1" noChangeArrowheads="1"/>
              </p:cNvSpPr>
              <p:nvPr/>
            </p:nvSpPr>
            <p:spPr bwMode="gray">
              <a:xfrm>
                <a:off x="407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0" name="Rectangle 86">
                <a:extLst>
                  <a:ext uri="{FF2B5EF4-FFF2-40B4-BE49-F238E27FC236}">
                    <a16:creationId xmlns:a16="http://schemas.microsoft.com/office/drawing/2014/main" id="{EAC63D9D-5D15-4AD9-85F3-8CAFFA498DB7}"/>
                  </a:ext>
                </a:extLst>
              </p:cNvPr>
              <p:cNvSpPr>
                <a:spLocks noChangeAspect="1" noChangeArrowheads="1"/>
              </p:cNvSpPr>
              <p:nvPr/>
            </p:nvSpPr>
            <p:spPr bwMode="gray">
              <a:xfrm>
                <a:off x="3986"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1" name="Rectangle 87">
                <a:extLst>
                  <a:ext uri="{FF2B5EF4-FFF2-40B4-BE49-F238E27FC236}">
                    <a16:creationId xmlns:a16="http://schemas.microsoft.com/office/drawing/2014/main" id="{BE64D6AC-B33A-4DF4-83EB-B8B08D4ED9BA}"/>
                  </a:ext>
                </a:extLst>
              </p:cNvPr>
              <p:cNvSpPr>
                <a:spLocks noChangeAspect="1" noChangeArrowheads="1"/>
              </p:cNvSpPr>
              <p:nvPr/>
            </p:nvSpPr>
            <p:spPr bwMode="gray">
              <a:xfrm>
                <a:off x="407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2" name="Rectangle 88">
                <a:extLst>
                  <a:ext uri="{FF2B5EF4-FFF2-40B4-BE49-F238E27FC236}">
                    <a16:creationId xmlns:a16="http://schemas.microsoft.com/office/drawing/2014/main" id="{F5964D33-C509-44AC-A80A-DD487149F49F}"/>
                  </a:ext>
                </a:extLst>
              </p:cNvPr>
              <p:cNvSpPr>
                <a:spLocks noChangeAspect="1" noChangeArrowheads="1"/>
              </p:cNvSpPr>
              <p:nvPr/>
            </p:nvSpPr>
            <p:spPr bwMode="gray">
              <a:xfrm>
                <a:off x="419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3" name="Rectangle 89">
                <a:extLst>
                  <a:ext uri="{FF2B5EF4-FFF2-40B4-BE49-F238E27FC236}">
                    <a16:creationId xmlns:a16="http://schemas.microsoft.com/office/drawing/2014/main" id="{B1C34CD3-BC6A-448B-A253-403ADBBFB5B0}"/>
                  </a:ext>
                </a:extLst>
              </p:cNvPr>
              <p:cNvSpPr>
                <a:spLocks noChangeAspect="1" noChangeArrowheads="1"/>
              </p:cNvSpPr>
              <p:nvPr/>
            </p:nvSpPr>
            <p:spPr bwMode="gray">
              <a:xfrm>
                <a:off x="4290" y="4740"/>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4" name="Rectangle 90">
                <a:extLst>
                  <a:ext uri="{FF2B5EF4-FFF2-40B4-BE49-F238E27FC236}">
                    <a16:creationId xmlns:a16="http://schemas.microsoft.com/office/drawing/2014/main" id="{0D58EAF8-EE8E-4350-8A65-7D678B7863B4}"/>
                  </a:ext>
                </a:extLst>
              </p:cNvPr>
              <p:cNvSpPr>
                <a:spLocks noChangeAspect="1" noChangeArrowheads="1"/>
              </p:cNvSpPr>
              <p:nvPr/>
            </p:nvSpPr>
            <p:spPr bwMode="gray">
              <a:xfrm>
                <a:off x="419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5" name="Rectangle 91">
                <a:extLst>
                  <a:ext uri="{FF2B5EF4-FFF2-40B4-BE49-F238E27FC236}">
                    <a16:creationId xmlns:a16="http://schemas.microsoft.com/office/drawing/2014/main" id="{F50BE623-10E3-434E-8C30-E776A4D7444D}"/>
                  </a:ext>
                </a:extLst>
              </p:cNvPr>
              <p:cNvSpPr>
                <a:spLocks noChangeAspect="1" noChangeArrowheads="1"/>
              </p:cNvSpPr>
              <p:nvPr/>
            </p:nvSpPr>
            <p:spPr bwMode="gray">
              <a:xfrm>
                <a:off x="4290" y="4823"/>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6" name="Rectangle 92">
                <a:extLst>
                  <a:ext uri="{FF2B5EF4-FFF2-40B4-BE49-F238E27FC236}">
                    <a16:creationId xmlns:a16="http://schemas.microsoft.com/office/drawing/2014/main" id="{EF8B6430-7F37-48E2-883D-4CBE50C7B6C8}"/>
                  </a:ext>
                </a:extLst>
              </p:cNvPr>
              <p:cNvSpPr>
                <a:spLocks noChangeAspect="1" noChangeArrowheads="1"/>
              </p:cNvSpPr>
              <p:nvPr/>
            </p:nvSpPr>
            <p:spPr bwMode="gray">
              <a:xfrm>
                <a:off x="3986"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7" name="Rectangle 93">
                <a:extLst>
                  <a:ext uri="{FF2B5EF4-FFF2-40B4-BE49-F238E27FC236}">
                    <a16:creationId xmlns:a16="http://schemas.microsoft.com/office/drawing/2014/main" id="{3C130879-7AC9-4847-B61A-10F1724A233A}"/>
                  </a:ext>
                </a:extLst>
              </p:cNvPr>
              <p:cNvSpPr>
                <a:spLocks noChangeAspect="1" noChangeArrowheads="1"/>
              </p:cNvSpPr>
              <p:nvPr/>
            </p:nvSpPr>
            <p:spPr bwMode="gray">
              <a:xfrm>
                <a:off x="407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8" name="Rectangle 94">
                <a:extLst>
                  <a:ext uri="{FF2B5EF4-FFF2-40B4-BE49-F238E27FC236}">
                    <a16:creationId xmlns:a16="http://schemas.microsoft.com/office/drawing/2014/main" id="{BB111654-4C22-4C8B-8111-87A19D25D9C5}"/>
                  </a:ext>
                </a:extLst>
              </p:cNvPr>
              <p:cNvSpPr>
                <a:spLocks noChangeAspect="1" noChangeArrowheads="1"/>
              </p:cNvSpPr>
              <p:nvPr/>
            </p:nvSpPr>
            <p:spPr bwMode="gray">
              <a:xfrm>
                <a:off x="3986"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39" name="Rectangle 95">
                <a:extLst>
                  <a:ext uri="{FF2B5EF4-FFF2-40B4-BE49-F238E27FC236}">
                    <a16:creationId xmlns:a16="http://schemas.microsoft.com/office/drawing/2014/main" id="{6F718679-95AB-4FE5-8060-CA31E26BB55B}"/>
                  </a:ext>
                </a:extLst>
              </p:cNvPr>
              <p:cNvSpPr>
                <a:spLocks noChangeAspect="1" noChangeArrowheads="1"/>
              </p:cNvSpPr>
              <p:nvPr/>
            </p:nvSpPr>
            <p:spPr bwMode="gray">
              <a:xfrm>
                <a:off x="407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0" name="Rectangle 96">
                <a:extLst>
                  <a:ext uri="{FF2B5EF4-FFF2-40B4-BE49-F238E27FC236}">
                    <a16:creationId xmlns:a16="http://schemas.microsoft.com/office/drawing/2014/main" id="{2F35BC6B-CA80-442A-8F1F-DBE29E6AADF1}"/>
                  </a:ext>
                </a:extLst>
              </p:cNvPr>
              <p:cNvSpPr>
                <a:spLocks noChangeAspect="1" noChangeArrowheads="1"/>
              </p:cNvSpPr>
              <p:nvPr/>
            </p:nvSpPr>
            <p:spPr bwMode="gray">
              <a:xfrm>
                <a:off x="419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1" name="Rectangle 97">
                <a:extLst>
                  <a:ext uri="{FF2B5EF4-FFF2-40B4-BE49-F238E27FC236}">
                    <a16:creationId xmlns:a16="http://schemas.microsoft.com/office/drawing/2014/main" id="{D8AE34F5-A464-4225-B579-CE33E757D927}"/>
                  </a:ext>
                </a:extLst>
              </p:cNvPr>
              <p:cNvSpPr>
                <a:spLocks noChangeAspect="1" noChangeArrowheads="1"/>
              </p:cNvSpPr>
              <p:nvPr/>
            </p:nvSpPr>
            <p:spPr bwMode="gray">
              <a:xfrm>
                <a:off x="4290" y="4965"/>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2" name="Rectangle 98">
                <a:extLst>
                  <a:ext uri="{FF2B5EF4-FFF2-40B4-BE49-F238E27FC236}">
                    <a16:creationId xmlns:a16="http://schemas.microsoft.com/office/drawing/2014/main" id="{209A7073-3F6C-4195-864A-1FDF3D9C1C6B}"/>
                  </a:ext>
                </a:extLst>
              </p:cNvPr>
              <p:cNvSpPr>
                <a:spLocks noChangeAspect="1" noChangeArrowheads="1"/>
              </p:cNvSpPr>
              <p:nvPr/>
            </p:nvSpPr>
            <p:spPr bwMode="gray">
              <a:xfrm>
                <a:off x="419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3" name="Rectangle 99">
                <a:extLst>
                  <a:ext uri="{FF2B5EF4-FFF2-40B4-BE49-F238E27FC236}">
                    <a16:creationId xmlns:a16="http://schemas.microsoft.com/office/drawing/2014/main" id="{B393EB80-2700-4B45-87FA-41028E79C9EE}"/>
                  </a:ext>
                </a:extLst>
              </p:cNvPr>
              <p:cNvSpPr>
                <a:spLocks noChangeAspect="1" noChangeArrowheads="1"/>
              </p:cNvSpPr>
              <p:nvPr/>
            </p:nvSpPr>
            <p:spPr bwMode="gray">
              <a:xfrm>
                <a:off x="4290" y="5047"/>
                <a:ext cx="74"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4" name="Rectangle 100">
                <a:extLst>
                  <a:ext uri="{FF2B5EF4-FFF2-40B4-BE49-F238E27FC236}">
                    <a16:creationId xmlns:a16="http://schemas.microsoft.com/office/drawing/2014/main" id="{B19120AF-5091-4DFA-BCFD-2F3D11E222AD}"/>
                  </a:ext>
                </a:extLst>
              </p:cNvPr>
              <p:cNvSpPr>
                <a:spLocks noChangeAspect="1" noChangeArrowheads="1"/>
              </p:cNvSpPr>
              <p:nvPr/>
            </p:nvSpPr>
            <p:spPr bwMode="gray">
              <a:xfrm>
                <a:off x="4838"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5" name="Rectangle 101">
                <a:extLst>
                  <a:ext uri="{FF2B5EF4-FFF2-40B4-BE49-F238E27FC236}">
                    <a16:creationId xmlns:a16="http://schemas.microsoft.com/office/drawing/2014/main" id="{07B61357-B5B9-47B8-BB95-7F2B4D163F81}"/>
                  </a:ext>
                </a:extLst>
              </p:cNvPr>
              <p:cNvSpPr>
                <a:spLocks noChangeAspect="1" noChangeArrowheads="1"/>
              </p:cNvSpPr>
              <p:nvPr/>
            </p:nvSpPr>
            <p:spPr bwMode="gray">
              <a:xfrm>
                <a:off x="4930"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6" name="Rectangle 102">
                <a:extLst>
                  <a:ext uri="{FF2B5EF4-FFF2-40B4-BE49-F238E27FC236}">
                    <a16:creationId xmlns:a16="http://schemas.microsoft.com/office/drawing/2014/main" id="{589FE165-2932-4B1D-88B6-24B5BE714112}"/>
                  </a:ext>
                </a:extLst>
              </p:cNvPr>
              <p:cNvSpPr>
                <a:spLocks noChangeAspect="1" noChangeArrowheads="1"/>
              </p:cNvSpPr>
              <p:nvPr/>
            </p:nvSpPr>
            <p:spPr bwMode="gray">
              <a:xfrm>
                <a:off x="4838"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7" name="Rectangle 103">
                <a:extLst>
                  <a:ext uri="{FF2B5EF4-FFF2-40B4-BE49-F238E27FC236}">
                    <a16:creationId xmlns:a16="http://schemas.microsoft.com/office/drawing/2014/main" id="{B30F1E14-582D-4114-939C-4A9F29903E0C}"/>
                  </a:ext>
                </a:extLst>
              </p:cNvPr>
              <p:cNvSpPr>
                <a:spLocks noChangeAspect="1" noChangeArrowheads="1"/>
              </p:cNvSpPr>
              <p:nvPr/>
            </p:nvSpPr>
            <p:spPr bwMode="gray">
              <a:xfrm>
                <a:off x="4930"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8" name="Rectangle 104">
                <a:extLst>
                  <a:ext uri="{FF2B5EF4-FFF2-40B4-BE49-F238E27FC236}">
                    <a16:creationId xmlns:a16="http://schemas.microsoft.com/office/drawing/2014/main" id="{2A101D00-B9E5-4F8C-82FB-35905D73028C}"/>
                  </a:ext>
                </a:extLst>
              </p:cNvPr>
              <p:cNvSpPr>
                <a:spLocks noChangeAspect="1" noChangeArrowheads="1"/>
              </p:cNvSpPr>
              <p:nvPr/>
            </p:nvSpPr>
            <p:spPr bwMode="gray">
              <a:xfrm>
                <a:off x="5051"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49" name="Rectangle 105">
                <a:extLst>
                  <a:ext uri="{FF2B5EF4-FFF2-40B4-BE49-F238E27FC236}">
                    <a16:creationId xmlns:a16="http://schemas.microsoft.com/office/drawing/2014/main" id="{F300F614-224F-467E-ADAF-B327CA8266DF}"/>
                  </a:ext>
                </a:extLst>
              </p:cNvPr>
              <p:cNvSpPr>
                <a:spLocks noChangeAspect="1" noChangeArrowheads="1"/>
              </p:cNvSpPr>
              <p:nvPr/>
            </p:nvSpPr>
            <p:spPr bwMode="gray">
              <a:xfrm>
                <a:off x="5143"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0" name="Rectangle 106">
                <a:extLst>
                  <a:ext uri="{FF2B5EF4-FFF2-40B4-BE49-F238E27FC236}">
                    <a16:creationId xmlns:a16="http://schemas.microsoft.com/office/drawing/2014/main" id="{7DA4C9DA-230C-4AE4-9E14-C795FCDA762C}"/>
                  </a:ext>
                </a:extLst>
              </p:cNvPr>
              <p:cNvSpPr>
                <a:spLocks noChangeAspect="1" noChangeArrowheads="1"/>
              </p:cNvSpPr>
              <p:nvPr/>
            </p:nvSpPr>
            <p:spPr bwMode="gray">
              <a:xfrm>
                <a:off x="5051"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1" name="Rectangle 107">
                <a:extLst>
                  <a:ext uri="{FF2B5EF4-FFF2-40B4-BE49-F238E27FC236}">
                    <a16:creationId xmlns:a16="http://schemas.microsoft.com/office/drawing/2014/main" id="{0C73F382-73A9-4A2E-AB9D-0839861D3A13}"/>
                  </a:ext>
                </a:extLst>
              </p:cNvPr>
              <p:cNvSpPr>
                <a:spLocks noChangeAspect="1" noChangeArrowheads="1"/>
              </p:cNvSpPr>
              <p:nvPr/>
            </p:nvSpPr>
            <p:spPr bwMode="gray">
              <a:xfrm>
                <a:off x="5143"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2" name="Rectangle 108">
                <a:extLst>
                  <a:ext uri="{FF2B5EF4-FFF2-40B4-BE49-F238E27FC236}">
                    <a16:creationId xmlns:a16="http://schemas.microsoft.com/office/drawing/2014/main" id="{3CFCA1FA-6C34-4F50-8930-55CF1629BAE1}"/>
                  </a:ext>
                </a:extLst>
              </p:cNvPr>
              <p:cNvSpPr>
                <a:spLocks noChangeAspect="1" noChangeArrowheads="1"/>
              </p:cNvSpPr>
              <p:nvPr/>
            </p:nvSpPr>
            <p:spPr bwMode="gray">
              <a:xfrm>
                <a:off x="4838"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3" name="Rectangle 109">
                <a:extLst>
                  <a:ext uri="{FF2B5EF4-FFF2-40B4-BE49-F238E27FC236}">
                    <a16:creationId xmlns:a16="http://schemas.microsoft.com/office/drawing/2014/main" id="{39B54262-D067-49B5-BD35-B17E2E1F6284}"/>
                  </a:ext>
                </a:extLst>
              </p:cNvPr>
              <p:cNvSpPr>
                <a:spLocks noChangeAspect="1" noChangeArrowheads="1"/>
              </p:cNvSpPr>
              <p:nvPr/>
            </p:nvSpPr>
            <p:spPr bwMode="gray">
              <a:xfrm>
                <a:off x="4930"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4" name="Rectangle 110">
                <a:extLst>
                  <a:ext uri="{FF2B5EF4-FFF2-40B4-BE49-F238E27FC236}">
                    <a16:creationId xmlns:a16="http://schemas.microsoft.com/office/drawing/2014/main" id="{C7BD0014-8165-42D4-BCED-915DF7555EB2}"/>
                  </a:ext>
                </a:extLst>
              </p:cNvPr>
              <p:cNvSpPr>
                <a:spLocks noChangeAspect="1" noChangeArrowheads="1"/>
              </p:cNvSpPr>
              <p:nvPr/>
            </p:nvSpPr>
            <p:spPr bwMode="gray">
              <a:xfrm>
                <a:off x="4838"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5" name="Rectangle 111">
                <a:extLst>
                  <a:ext uri="{FF2B5EF4-FFF2-40B4-BE49-F238E27FC236}">
                    <a16:creationId xmlns:a16="http://schemas.microsoft.com/office/drawing/2014/main" id="{C930D741-A795-4017-B6C9-145FF7D1B2C0}"/>
                  </a:ext>
                </a:extLst>
              </p:cNvPr>
              <p:cNvSpPr>
                <a:spLocks noChangeAspect="1" noChangeArrowheads="1"/>
              </p:cNvSpPr>
              <p:nvPr/>
            </p:nvSpPr>
            <p:spPr bwMode="gray">
              <a:xfrm>
                <a:off x="4930"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6" name="Rectangle 112">
                <a:extLst>
                  <a:ext uri="{FF2B5EF4-FFF2-40B4-BE49-F238E27FC236}">
                    <a16:creationId xmlns:a16="http://schemas.microsoft.com/office/drawing/2014/main" id="{4AE2DC8F-73FD-442E-8BB0-47CF30169411}"/>
                  </a:ext>
                </a:extLst>
              </p:cNvPr>
              <p:cNvSpPr>
                <a:spLocks noChangeAspect="1" noChangeArrowheads="1"/>
              </p:cNvSpPr>
              <p:nvPr/>
            </p:nvSpPr>
            <p:spPr bwMode="gray">
              <a:xfrm>
                <a:off x="5051"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7" name="Rectangle 113">
                <a:extLst>
                  <a:ext uri="{FF2B5EF4-FFF2-40B4-BE49-F238E27FC236}">
                    <a16:creationId xmlns:a16="http://schemas.microsoft.com/office/drawing/2014/main" id="{DFC78E54-B708-46C6-9C3F-E3A9657FF794}"/>
                  </a:ext>
                </a:extLst>
              </p:cNvPr>
              <p:cNvSpPr>
                <a:spLocks noChangeAspect="1" noChangeArrowheads="1"/>
              </p:cNvSpPr>
              <p:nvPr/>
            </p:nvSpPr>
            <p:spPr bwMode="gray">
              <a:xfrm>
                <a:off x="5143"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8" name="Rectangle 114">
                <a:extLst>
                  <a:ext uri="{FF2B5EF4-FFF2-40B4-BE49-F238E27FC236}">
                    <a16:creationId xmlns:a16="http://schemas.microsoft.com/office/drawing/2014/main" id="{B8202C91-09BD-469B-9850-FB0A7C6CF5B4}"/>
                  </a:ext>
                </a:extLst>
              </p:cNvPr>
              <p:cNvSpPr>
                <a:spLocks noChangeAspect="1" noChangeArrowheads="1"/>
              </p:cNvSpPr>
              <p:nvPr/>
            </p:nvSpPr>
            <p:spPr bwMode="gray">
              <a:xfrm>
                <a:off x="5051"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59" name="Rectangle 115">
                <a:extLst>
                  <a:ext uri="{FF2B5EF4-FFF2-40B4-BE49-F238E27FC236}">
                    <a16:creationId xmlns:a16="http://schemas.microsoft.com/office/drawing/2014/main" id="{2476172F-60C2-44D8-A93E-FCE0D7596BB5}"/>
                  </a:ext>
                </a:extLst>
              </p:cNvPr>
              <p:cNvSpPr>
                <a:spLocks noChangeAspect="1" noChangeArrowheads="1"/>
              </p:cNvSpPr>
              <p:nvPr/>
            </p:nvSpPr>
            <p:spPr bwMode="gray">
              <a:xfrm>
                <a:off x="5143"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60" name="Rectangle 116">
                <a:extLst>
                  <a:ext uri="{FF2B5EF4-FFF2-40B4-BE49-F238E27FC236}">
                    <a16:creationId xmlns:a16="http://schemas.microsoft.com/office/drawing/2014/main" id="{E5D03615-8ACD-4DC1-A7DC-3170D2262480}"/>
                  </a:ext>
                </a:extLst>
              </p:cNvPr>
              <p:cNvSpPr>
                <a:spLocks noChangeAspect="1" noChangeArrowheads="1"/>
              </p:cNvSpPr>
              <p:nvPr/>
            </p:nvSpPr>
            <p:spPr bwMode="gray">
              <a:xfrm>
                <a:off x="4543" y="4523"/>
                <a:ext cx="106" cy="71"/>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61" name="Freeform 117">
                <a:extLst>
                  <a:ext uri="{FF2B5EF4-FFF2-40B4-BE49-F238E27FC236}">
                    <a16:creationId xmlns:a16="http://schemas.microsoft.com/office/drawing/2014/main" id="{88BC3727-22F7-4AFA-A6B7-92CDD4FD5F87}"/>
                  </a:ext>
                </a:extLst>
              </p:cNvPr>
              <p:cNvSpPr>
                <a:spLocks noChangeAspect="1"/>
              </p:cNvSpPr>
              <p:nvPr/>
            </p:nvSpPr>
            <p:spPr bwMode="gray">
              <a:xfrm>
                <a:off x="4493" y="4951"/>
                <a:ext cx="206" cy="224"/>
              </a:xfrm>
              <a:custGeom>
                <a:avLst/>
                <a:gdLst>
                  <a:gd name="T0" fmla="*/ 87 w 87"/>
                  <a:gd name="T1" fmla="*/ 95 h 95"/>
                  <a:gd name="T2" fmla="*/ 87 w 87"/>
                  <a:gd name="T3" fmla="*/ 26 h 95"/>
                  <a:gd name="T4" fmla="*/ 61 w 87"/>
                  <a:gd name="T5" fmla="*/ 0 h 95"/>
                  <a:gd name="T6" fmla="*/ 26 w 87"/>
                  <a:gd name="T7" fmla="*/ 0 h 95"/>
                  <a:gd name="T8" fmla="*/ 0 w 87"/>
                  <a:gd name="T9" fmla="*/ 26 h 95"/>
                  <a:gd name="T10" fmla="*/ 0 w 87"/>
                  <a:gd name="T11" fmla="*/ 95 h 95"/>
                  <a:gd name="T12" fmla="*/ 87 w 87"/>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7" h="95">
                    <a:moveTo>
                      <a:pt x="87" y="95"/>
                    </a:moveTo>
                    <a:cubicBezTo>
                      <a:pt x="87" y="26"/>
                      <a:pt x="87" y="26"/>
                      <a:pt x="87" y="26"/>
                    </a:cubicBezTo>
                    <a:cubicBezTo>
                      <a:pt x="87" y="11"/>
                      <a:pt x="76" y="0"/>
                      <a:pt x="61" y="0"/>
                    </a:cubicBezTo>
                    <a:cubicBezTo>
                      <a:pt x="26" y="0"/>
                      <a:pt x="26" y="0"/>
                      <a:pt x="26" y="0"/>
                    </a:cubicBezTo>
                    <a:cubicBezTo>
                      <a:pt x="12" y="0"/>
                      <a:pt x="0" y="11"/>
                      <a:pt x="0" y="26"/>
                    </a:cubicBezTo>
                    <a:cubicBezTo>
                      <a:pt x="0" y="95"/>
                      <a:pt x="0" y="95"/>
                      <a:pt x="0" y="95"/>
                    </a:cubicBezTo>
                    <a:lnTo>
                      <a:pt x="87"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187" name="四角形: 角を丸くする 186">
            <a:extLst>
              <a:ext uri="{FF2B5EF4-FFF2-40B4-BE49-F238E27FC236}">
                <a16:creationId xmlns:a16="http://schemas.microsoft.com/office/drawing/2014/main" id="{D7027054-DCE0-4928-B51A-94795D3E9999}"/>
              </a:ext>
            </a:extLst>
          </p:cNvPr>
          <p:cNvSpPr/>
          <p:nvPr/>
        </p:nvSpPr>
        <p:spPr>
          <a:xfrm>
            <a:off x="3125852" y="5206539"/>
            <a:ext cx="832738" cy="341694"/>
          </a:xfrm>
          <a:prstGeom prst="roundRect">
            <a:avLst/>
          </a:prstGeom>
          <a:no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p>
        </p:txBody>
      </p:sp>
      <p:sp>
        <p:nvSpPr>
          <p:cNvPr id="3" name="テキスト プレースホルダー 2">
            <a:extLst>
              <a:ext uri="{FF2B5EF4-FFF2-40B4-BE49-F238E27FC236}">
                <a16:creationId xmlns:a16="http://schemas.microsoft.com/office/drawing/2014/main" id="{54502352-D0CC-401C-B734-14E548838749}"/>
              </a:ext>
            </a:extLst>
          </p:cNvPr>
          <p:cNvSpPr>
            <a:spLocks noGrp="1"/>
          </p:cNvSpPr>
          <p:nvPr>
            <p:ph type="body" sz="quarter" idx="10"/>
          </p:nvPr>
        </p:nvSpPr>
        <p:spPr>
          <a:xfrm>
            <a:off x="200472" y="436765"/>
            <a:ext cx="9578063" cy="1484509"/>
          </a:xfrm>
          <a:ln>
            <a:noFill/>
          </a:ln>
        </p:spPr>
        <p:txBody>
          <a:bodyPr/>
          <a:lstStyle/>
          <a:p>
            <a:pPr marL="285750" indent="-285750" fontAlgn="base">
              <a:lnSpc>
                <a:spcPct val="110000"/>
              </a:lnSpc>
              <a:buClr>
                <a:schemeClr val="tx1"/>
              </a:buClr>
              <a:buFont typeface="Meiryo UI" panose="020B0604030504040204" pitchFamily="50" charset="-128"/>
              <a:buChar char="○"/>
            </a:pPr>
            <a:r>
              <a:rPr lang="ja-JP" altLang="en-US" sz="1400">
                <a:solidFill>
                  <a:srgbClr val="000000"/>
                </a:solidFill>
                <a:latin typeface="Meiryo UI" panose="020B0604030504040204" pitchFamily="50" charset="-128"/>
                <a:ea typeface="Meiryo UI" panose="020B0604030504040204" pitchFamily="50" charset="-128"/>
              </a:rPr>
              <a:t>医療機能情報提供制度・薬局機能情報提供制度は、</a:t>
            </a:r>
            <a:r>
              <a:rPr lang="ja-JP" altLang="ja-JP" sz="1400">
                <a:solidFill>
                  <a:srgbClr val="000000"/>
                </a:solidFill>
                <a:latin typeface="Meiryo UI" panose="020B0604030504040204" pitchFamily="50" charset="-128"/>
                <a:ea typeface="Meiryo UI" panose="020B0604030504040204" pitchFamily="50" charset="-128"/>
              </a:rPr>
              <a:t>医療機関等情報支援システム</a:t>
            </a:r>
            <a:r>
              <a:rPr lang="ja-JP" altLang="en-US" sz="1400">
                <a:solidFill>
                  <a:srgbClr val="000000"/>
                </a:solidFill>
                <a:latin typeface="Meiryo UI" panose="020B0604030504040204" pitchFamily="50" charset="-128"/>
                <a:ea typeface="Meiryo UI" panose="020B0604030504040204" pitchFamily="50" charset="-128"/>
              </a:rPr>
              <a:t>（以下「</a:t>
            </a:r>
            <a:r>
              <a:rPr lang="en-US" altLang="ja-JP" sz="1400">
                <a:solidFill>
                  <a:srgbClr val="000000"/>
                </a:solidFill>
                <a:latin typeface="Meiryo UI" panose="020B0604030504040204" pitchFamily="50" charset="-128"/>
                <a:ea typeface="Meiryo UI" panose="020B0604030504040204" pitchFamily="50" charset="-128"/>
              </a:rPr>
              <a:t>G-MIS</a:t>
            </a:r>
            <a:r>
              <a:rPr lang="ja-JP" altLang="en-US" sz="1400">
                <a:solidFill>
                  <a:srgbClr val="000000"/>
                </a:solidFill>
                <a:latin typeface="Meiryo UI" panose="020B0604030504040204" pitchFamily="50" charset="-128"/>
                <a:ea typeface="Meiryo UI" panose="020B0604030504040204" pitchFamily="50" charset="-128"/>
              </a:rPr>
              <a:t>」という。）及び全国統一的な情報提供システム（以下「医療情報ネット」という。）を活用し、都道府県が実施主体として運用される。</a:t>
            </a:r>
            <a:endParaRPr lang="en-US" altLang="ja-JP" sz="1400">
              <a:solidFill>
                <a:srgbClr val="000000"/>
              </a:solidFill>
              <a:latin typeface="Meiryo UI" panose="020B0604030504040204" pitchFamily="50" charset="-128"/>
              <a:ea typeface="Meiryo UI" panose="020B0604030504040204" pitchFamily="50" charset="-128"/>
            </a:endParaRPr>
          </a:p>
          <a:p>
            <a:pPr marL="285750" indent="-285750" fontAlgn="base">
              <a:lnSpc>
                <a:spcPct val="110000"/>
              </a:lnSpc>
              <a:buClr>
                <a:schemeClr val="tx1"/>
              </a:buClr>
              <a:buFont typeface="Meiryo UI" panose="020B0604030504040204" pitchFamily="50" charset="-128"/>
              <a:buChar char="○"/>
            </a:pPr>
            <a:r>
              <a:rPr lang="ja-JP" altLang="en-US" sz="1400">
                <a:solidFill>
                  <a:srgbClr val="000000"/>
                </a:solidFill>
                <a:latin typeface="Meiryo UI" panose="020B0604030504040204" pitchFamily="50" charset="-128"/>
                <a:ea typeface="Meiryo UI" panose="020B0604030504040204" pitchFamily="50" charset="-128"/>
              </a:rPr>
              <a:t>病院等及び薬局は、</a:t>
            </a:r>
            <a:r>
              <a:rPr lang="en-US" altLang="ja-JP" sz="1400">
                <a:solidFill>
                  <a:srgbClr val="000000"/>
                </a:solidFill>
                <a:latin typeface="Meiryo UI" panose="020B0604030504040204" pitchFamily="50" charset="-128"/>
                <a:ea typeface="Meiryo UI" panose="020B0604030504040204" pitchFamily="50" charset="-128"/>
              </a:rPr>
              <a:t>G-MIS</a:t>
            </a:r>
            <a:r>
              <a:rPr lang="ja-JP" altLang="en-US" sz="1400">
                <a:solidFill>
                  <a:srgbClr val="000000"/>
                </a:solidFill>
                <a:latin typeface="Meiryo UI" panose="020B0604030504040204" pitchFamily="50" charset="-128"/>
                <a:ea typeface="Meiryo UI" panose="020B0604030504040204" pitchFamily="50" charset="-128"/>
              </a:rPr>
              <a:t>を経由する方法等の都道府県知事の定める方法により、医療機能情報・薬局機能情報について、年１回以上報告する。</a:t>
            </a:r>
            <a:endParaRPr lang="en-US" altLang="ja-JP" sz="1400">
              <a:solidFill>
                <a:srgbClr val="000000"/>
              </a:solidFill>
              <a:latin typeface="Meiryo UI" panose="020B0604030504040204" pitchFamily="50" charset="-128"/>
              <a:ea typeface="Meiryo UI" panose="020B0604030504040204" pitchFamily="50" charset="-128"/>
            </a:endParaRPr>
          </a:p>
          <a:p>
            <a:pPr marL="285750" indent="-285750" fontAlgn="base">
              <a:lnSpc>
                <a:spcPct val="110000"/>
              </a:lnSpc>
              <a:buClr>
                <a:schemeClr val="tx1"/>
              </a:buClr>
              <a:buFont typeface="Meiryo UI" panose="020B0604030504040204" pitchFamily="50" charset="-128"/>
              <a:buChar char="○"/>
            </a:pPr>
            <a:r>
              <a:rPr lang="ja-JP" altLang="en-US" sz="1400">
                <a:solidFill>
                  <a:srgbClr val="000000"/>
                </a:solidFill>
                <a:latin typeface="Meiryo UI" panose="020B0604030504040204" pitchFamily="50" charset="-128"/>
                <a:ea typeface="Meiryo UI" panose="020B0604030504040204" pitchFamily="50" charset="-128"/>
              </a:rPr>
              <a:t>都道府県は</a:t>
            </a:r>
            <a:r>
              <a:rPr lang="ja-JP" altLang="ja-JP" sz="1400">
                <a:solidFill>
                  <a:srgbClr val="000000"/>
                </a:solidFill>
                <a:latin typeface="Meiryo UI" panose="020B0604030504040204" pitchFamily="50" charset="-128"/>
                <a:ea typeface="Meiryo UI" panose="020B0604030504040204" pitchFamily="50" charset="-128"/>
              </a:rPr>
              <a:t>医療情報ネットを活用して、</a:t>
            </a:r>
            <a:r>
              <a:rPr lang="en-US" altLang="ja-JP" sz="1400">
                <a:solidFill>
                  <a:srgbClr val="000000"/>
                </a:solidFill>
                <a:latin typeface="Meiryo UI" panose="020B0604030504040204" pitchFamily="50" charset="-128"/>
                <a:ea typeface="Meiryo UI" panose="020B0604030504040204" pitchFamily="50" charset="-128"/>
              </a:rPr>
              <a:t> </a:t>
            </a:r>
            <a:r>
              <a:rPr lang="ja-JP" altLang="en-US" sz="1400">
                <a:solidFill>
                  <a:srgbClr val="000000"/>
                </a:solidFill>
                <a:latin typeface="Meiryo UI" panose="020B0604030504040204" pitchFamily="50" charset="-128"/>
                <a:ea typeface="Meiryo UI" panose="020B0604030504040204" pitchFamily="50" charset="-128"/>
              </a:rPr>
              <a:t>病院等及び薬局</a:t>
            </a:r>
            <a:r>
              <a:rPr lang="ja-JP" altLang="ja-JP" sz="1400">
                <a:solidFill>
                  <a:srgbClr val="000000"/>
                </a:solidFill>
                <a:latin typeface="Meiryo UI" panose="020B0604030504040204" pitchFamily="50" charset="-128"/>
                <a:ea typeface="Meiryo UI" panose="020B0604030504040204" pitchFamily="50" charset="-128"/>
              </a:rPr>
              <a:t>から報告された</a:t>
            </a:r>
            <a:r>
              <a:rPr lang="ja-JP" altLang="en-US" sz="1400">
                <a:solidFill>
                  <a:srgbClr val="000000"/>
                </a:solidFill>
                <a:latin typeface="Meiryo UI" panose="020B0604030504040204" pitchFamily="50" charset="-128"/>
                <a:ea typeface="Meiryo UI" panose="020B0604030504040204" pitchFamily="50" charset="-128"/>
              </a:rPr>
              <a:t>医療機能情報・薬局</a:t>
            </a:r>
            <a:r>
              <a:rPr lang="ja-JP" altLang="ja-JP" sz="1400">
                <a:solidFill>
                  <a:srgbClr val="000000"/>
                </a:solidFill>
                <a:latin typeface="Meiryo UI" panose="020B0604030504040204" pitchFamily="50" charset="-128"/>
                <a:ea typeface="Meiryo UI" panose="020B0604030504040204" pitchFamily="50" charset="-128"/>
              </a:rPr>
              <a:t>機能情報を公表し、住民・患者への情報提供を行う</a:t>
            </a:r>
            <a:r>
              <a:rPr lang="ja-JP" altLang="en-US" sz="1400">
                <a:solidFill>
                  <a:srgbClr val="000000"/>
                </a:solidFill>
                <a:latin typeface="Meiryo UI" panose="020B0604030504040204" pitchFamily="50" charset="-128"/>
                <a:ea typeface="Meiryo UI" panose="020B0604030504040204" pitchFamily="50" charset="-128"/>
              </a:rPr>
              <a:t>。</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D5DE9416-31BC-4FBB-8365-8D828C3750E8}"/>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lnSpcReduction="100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215"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j-cs"/>
              </a:rPr>
              <a:t>医療機能情報提供制度・薬局機能情報提供制度</a:t>
            </a:r>
            <a:endParaRPr kumimoji="1" lang="en-US" altLang="ja-JP" sz="2215"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256" name="四角形: 角を丸くする 255">
            <a:extLst>
              <a:ext uri="{FF2B5EF4-FFF2-40B4-BE49-F238E27FC236}">
                <a16:creationId xmlns:a16="http://schemas.microsoft.com/office/drawing/2014/main" id="{A36CEDC6-3D90-4039-9DFA-3D1428E13C62}"/>
              </a:ext>
            </a:extLst>
          </p:cNvPr>
          <p:cNvSpPr/>
          <p:nvPr/>
        </p:nvSpPr>
        <p:spPr>
          <a:xfrm>
            <a:off x="1281256" y="1953082"/>
            <a:ext cx="7309852" cy="1889003"/>
          </a:xfrm>
          <a:prstGeom prst="roundRect">
            <a:avLst>
              <a:gd name="adj" fmla="val 90"/>
            </a:avLst>
          </a:prstGeom>
          <a:solidFill>
            <a:srgbClr val="F6E8C2"/>
          </a:solidFill>
          <a:ln w="2857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268" name="コネクタ: カギ線 267">
            <a:extLst>
              <a:ext uri="{FF2B5EF4-FFF2-40B4-BE49-F238E27FC236}">
                <a16:creationId xmlns:a16="http://schemas.microsoft.com/office/drawing/2014/main" id="{E23177AE-9880-4856-9A58-BE5719E97097}"/>
              </a:ext>
            </a:extLst>
          </p:cNvPr>
          <p:cNvCxnSpPr>
            <a:cxnSpLocks/>
            <a:stCxn id="257" idx="0"/>
            <a:endCxn id="258" idx="0"/>
          </p:cNvCxnSpPr>
          <p:nvPr/>
        </p:nvCxnSpPr>
        <p:spPr>
          <a:xfrm rot="16200000" flipH="1">
            <a:off x="1948873" y="4596033"/>
            <a:ext cx="4184" cy="1847480"/>
          </a:xfrm>
          <a:prstGeom prst="bentConnector3">
            <a:avLst>
              <a:gd name="adj1" fmla="val -6146630"/>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3" name="コネクタ: カギ線 272">
            <a:extLst>
              <a:ext uri="{FF2B5EF4-FFF2-40B4-BE49-F238E27FC236}">
                <a16:creationId xmlns:a16="http://schemas.microsoft.com/office/drawing/2014/main" id="{905C092B-3148-4C07-8836-8A2D66B78F6B}"/>
              </a:ext>
            </a:extLst>
          </p:cNvPr>
          <p:cNvCxnSpPr>
            <a:cxnSpLocks/>
            <a:stCxn id="154" idx="0"/>
            <a:endCxn id="195" idx="0"/>
          </p:cNvCxnSpPr>
          <p:nvPr/>
        </p:nvCxnSpPr>
        <p:spPr>
          <a:xfrm rot="16200000" flipV="1">
            <a:off x="6695662" y="3505726"/>
            <a:ext cx="1144874" cy="2887403"/>
          </a:xfrm>
          <a:prstGeom prst="bentConnector2">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87" name="テキスト ボックス 386">
            <a:extLst>
              <a:ext uri="{FF2B5EF4-FFF2-40B4-BE49-F238E27FC236}">
                <a16:creationId xmlns:a16="http://schemas.microsoft.com/office/drawing/2014/main" id="{8F185514-A66A-4FD3-BECB-6F12C0701353}"/>
              </a:ext>
            </a:extLst>
          </p:cNvPr>
          <p:cNvSpPr txBox="1"/>
          <p:nvPr/>
        </p:nvSpPr>
        <p:spPr>
          <a:xfrm>
            <a:off x="104487" y="4067835"/>
            <a:ext cx="3884333" cy="369332"/>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病院等及び薬局は</a:t>
            </a:r>
            <a:r>
              <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G-MIS</a:t>
            </a: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を経由する方法等を用いて医療機能情報・薬局機能情報を都道府県に報告</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88" name="吹き出し: 四角形 387">
            <a:extLst>
              <a:ext uri="{FF2B5EF4-FFF2-40B4-BE49-F238E27FC236}">
                <a16:creationId xmlns:a16="http://schemas.microsoft.com/office/drawing/2014/main" id="{7FCC0D7D-A5AC-4F08-B6F4-A8B4419CC69B}"/>
              </a:ext>
            </a:extLst>
          </p:cNvPr>
          <p:cNvSpPr/>
          <p:nvPr/>
        </p:nvSpPr>
        <p:spPr>
          <a:xfrm>
            <a:off x="6265378" y="2449816"/>
            <a:ext cx="2127939" cy="709174"/>
          </a:xfrm>
          <a:prstGeom prst="wedgeRectCallout">
            <a:avLst>
              <a:gd name="adj1" fmla="val -79389"/>
              <a:gd name="adj2" fmla="val -16923"/>
            </a:avLst>
          </a:prstGeom>
          <a:solidFill>
            <a:srgbClr val="CFCF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89" name="フローチャート: 内部記憶 388">
            <a:extLst>
              <a:ext uri="{FF2B5EF4-FFF2-40B4-BE49-F238E27FC236}">
                <a16:creationId xmlns:a16="http://schemas.microsoft.com/office/drawing/2014/main" id="{B646BB33-34A7-4A14-8E23-FED63BF5AE22}"/>
              </a:ext>
            </a:extLst>
          </p:cNvPr>
          <p:cNvSpPr/>
          <p:nvPr/>
        </p:nvSpPr>
        <p:spPr>
          <a:xfrm>
            <a:off x="6382223" y="2520056"/>
            <a:ext cx="710911" cy="546778"/>
          </a:xfrm>
          <a:prstGeom prst="flowChartInternalStorag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データ</a:t>
            </a:r>
          </a:p>
        </p:txBody>
      </p:sp>
      <p:sp>
        <p:nvSpPr>
          <p:cNvPr id="390" name="フローチャート: 内部記憶 389">
            <a:extLst>
              <a:ext uri="{FF2B5EF4-FFF2-40B4-BE49-F238E27FC236}">
                <a16:creationId xmlns:a16="http://schemas.microsoft.com/office/drawing/2014/main" id="{677667CF-6933-4C5B-BFF2-B4649215033D}"/>
              </a:ext>
            </a:extLst>
          </p:cNvPr>
          <p:cNvSpPr/>
          <p:nvPr/>
        </p:nvSpPr>
        <p:spPr>
          <a:xfrm>
            <a:off x="7163792" y="2520056"/>
            <a:ext cx="710911" cy="546778"/>
          </a:xfrm>
          <a:prstGeom prst="flowChartInternalStorage">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B</a:t>
            </a: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データ</a:t>
            </a:r>
          </a:p>
        </p:txBody>
      </p:sp>
      <p:sp>
        <p:nvSpPr>
          <p:cNvPr id="391" name="テキスト ボックス 390">
            <a:extLst>
              <a:ext uri="{FF2B5EF4-FFF2-40B4-BE49-F238E27FC236}">
                <a16:creationId xmlns:a16="http://schemas.microsoft.com/office/drawing/2014/main" id="{959DE5B6-0055-4511-91A0-6087AA5A429B}"/>
              </a:ext>
            </a:extLst>
          </p:cNvPr>
          <p:cNvSpPr txBox="1"/>
          <p:nvPr/>
        </p:nvSpPr>
        <p:spPr>
          <a:xfrm>
            <a:off x="7928140" y="2655910"/>
            <a:ext cx="536473" cy="2769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392" name="テキスト ボックス 391">
            <a:extLst>
              <a:ext uri="{FF2B5EF4-FFF2-40B4-BE49-F238E27FC236}">
                <a16:creationId xmlns:a16="http://schemas.microsoft.com/office/drawing/2014/main" id="{2CB49E42-BED7-4FF2-A576-E032DAC5DDB2}"/>
              </a:ext>
            </a:extLst>
          </p:cNvPr>
          <p:cNvSpPr txBox="1"/>
          <p:nvPr/>
        </p:nvSpPr>
        <p:spPr>
          <a:xfrm>
            <a:off x="6251488" y="3166633"/>
            <a:ext cx="2304292" cy="215444"/>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全都道府県のデータを格納</a:t>
            </a:r>
          </a:p>
        </p:txBody>
      </p:sp>
      <p:sp>
        <p:nvSpPr>
          <p:cNvPr id="398" name="吹き出し: 四角形 397">
            <a:extLst>
              <a:ext uri="{FF2B5EF4-FFF2-40B4-BE49-F238E27FC236}">
                <a16:creationId xmlns:a16="http://schemas.microsoft.com/office/drawing/2014/main" id="{F3AEA120-8F9B-475E-9A22-8C5B6EF1801C}"/>
              </a:ext>
            </a:extLst>
          </p:cNvPr>
          <p:cNvSpPr/>
          <p:nvPr/>
        </p:nvSpPr>
        <p:spPr>
          <a:xfrm>
            <a:off x="1421407" y="2106768"/>
            <a:ext cx="2127939" cy="1387955"/>
          </a:xfrm>
          <a:prstGeom prst="wedgeRectCallout">
            <a:avLst>
              <a:gd name="adj1" fmla="val 63904"/>
              <a:gd name="adj2" fmla="val 35470"/>
            </a:avLst>
          </a:prstGeom>
          <a:solidFill>
            <a:srgbClr val="CFCFC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99" name="テキスト ボックス 398">
            <a:extLst>
              <a:ext uri="{FF2B5EF4-FFF2-40B4-BE49-F238E27FC236}">
                <a16:creationId xmlns:a16="http://schemas.microsoft.com/office/drawing/2014/main" id="{2DAB0778-8852-4274-83ED-E5409E47BC3E}"/>
              </a:ext>
            </a:extLst>
          </p:cNvPr>
          <p:cNvSpPr txBox="1"/>
          <p:nvPr/>
        </p:nvSpPr>
        <p:spPr>
          <a:xfrm>
            <a:off x="1471736" y="3502973"/>
            <a:ext cx="2304292" cy="215444"/>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各都道府県のページを設定</a:t>
            </a:r>
          </a:p>
        </p:txBody>
      </p:sp>
      <p:sp>
        <p:nvSpPr>
          <p:cNvPr id="400" name="テキスト ボックス 399">
            <a:extLst>
              <a:ext uri="{FF2B5EF4-FFF2-40B4-BE49-F238E27FC236}">
                <a16:creationId xmlns:a16="http://schemas.microsoft.com/office/drawing/2014/main" id="{E66146D7-68C7-4B96-ABF1-B1EEF351D7CC}"/>
              </a:ext>
            </a:extLst>
          </p:cNvPr>
          <p:cNvSpPr txBox="1"/>
          <p:nvPr/>
        </p:nvSpPr>
        <p:spPr>
          <a:xfrm>
            <a:off x="3141745" y="2957728"/>
            <a:ext cx="536473" cy="276999"/>
          </a:xfrm>
          <a:prstGeom prst="rect">
            <a:avLst/>
          </a:prstGeom>
          <a:noFill/>
          <a:ln>
            <a:noFill/>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402" name="四角形: 角を丸くする 401">
            <a:extLst>
              <a:ext uri="{FF2B5EF4-FFF2-40B4-BE49-F238E27FC236}">
                <a16:creationId xmlns:a16="http://schemas.microsoft.com/office/drawing/2014/main" id="{81F301A9-9A75-437C-8545-3AC7CF868AD6}"/>
              </a:ext>
            </a:extLst>
          </p:cNvPr>
          <p:cNvSpPr/>
          <p:nvPr/>
        </p:nvSpPr>
        <p:spPr>
          <a:xfrm>
            <a:off x="7339980" y="1939217"/>
            <a:ext cx="1296296" cy="307619"/>
          </a:xfrm>
          <a:prstGeom prst="roundRect">
            <a:avLst/>
          </a:prstGeom>
          <a:no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厚生労働省</a:t>
            </a:r>
          </a:p>
        </p:txBody>
      </p:sp>
      <p:grpSp>
        <p:nvGrpSpPr>
          <p:cNvPr id="149" name="グループ化 148">
            <a:extLst>
              <a:ext uri="{FF2B5EF4-FFF2-40B4-BE49-F238E27FC236}">
                <a16:creationId xmlns:a16="http://schemas.microsoft.com/office/drawing/2014/main" id="{55A3AA15-7CE8-43B6-BAC9-EFC42DA121B5}"/>
              </a:ext>
            </a:extLst>
          </p:cNvPr>
          <p:cNvGrpSpPr/>
          <p:nvPr/>
        </p:nvGrpSpPr>
        <p:grpSpPr>
          <a:xfrm>
            <a:off x="4184065" y="2432122"/>
            <a:ext cx="1479177" cy="522397"/>
            <a:chOff x="2667363" y="2989821"/>
            <a:chExt cx="1468563" cy="551740"/>
          </a:xfrm>
        </p:grpSpPr>
        <p:sp>
          <p:nvSpPr>
            <p:cNvPr id="150" name="フローチャート: 磁気ディスク 149">
              <a:extLst>
                <a:ext uri="{FF2B5EF4-FFF2-40B4-BE49-F238E27FC236}">
                  <a16:creationId xmlns:a16="http://schemas.microsoft.com/office/drawing/2014/main" id="{F493942C-CF5A-47C7-BBD8-11BB8CC9D7F9}"/>
                </a:ext>
              </a:extLst>
            </p:cNvPr>
            <p:cNvSpPr/>
            <p:nvPr/>
          </p:nvSpPr>
          <p:spPr>
            <a:xfrm>
              <a:off x="2667363" y="2989821"/>
              <a:ext cx="1468563" cy="551740"/>
            </a:xfrm>
            <a:prstGeom prst="flowChartMagneticDisk">
              <a:avLst/>
            </a:prstGeom>
            <a:solidFill>
              <a:srgbClr val="3E5E84"/>
            </a:solidFill>
            <a:ln w="9525" cap="flat" cmpd="sng" algn="ctr">
              <a:solidFill>
                <a:srgbClr val="5C5C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データ</a:t>
              </a:r>
              <a:endParaRPr kumimoji="1" lang="en-US" altLang="ja-JP" sz="1400" b="1" i="0" u="none" strike="noStrike" kern="1200" cap="none" spc="0" normalizeH="0" baseline="3000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51" name="正方形/長方形 150">
              <a:extLst>
                <a:ext uri="{FF2B5EF4-FFF2-40B4-BE49-F238E27FC236}">
                  <a16:creationId xmlns:a16="http://schemas.microsoft.com/office/drawing/2014/main" id="{616DBD6A-A726-4664-8FFD-4AAE5082E80E}"/>
                </a:ext>
              </a:extLst>
            </p:cNvPr>
            <p:cNvSpPr/>
            <p:nvPr/>
          </p:nvSpPr>
          <p:spPr>
            <a:xfrm>
              <a:off x="2745673" y="3108949"/>
              <a:ext cx="1064597" cy="268178"/>
            </a:xfrm>
            <a:prstGeom prst="rect">
              <a:avLst/>
            </a:prstGeom>
            <a:noFill/>
            <a:ln w="9525" cap="flat" cmpd="sng" algn="ctr">
              <a:noFill/>
              <a:prstDash val="solid"/>
              <a:round/>
              <a:headEnd type="none" w="med" len="med"/>
              <a:tailEnd type="none" w="med" len="me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grpSp>
      <p:sp>
        <p:nvSpPr>
          <p:cNvPr id="152" name="正方形/長方形 151">
            <a:extLst>
              <a:ext uri="{FF2B5EF4-FFF2-40B4-BE49-F238E27FC236}">
                <a16:creationId xmlns:a16="http://schemas.microsoft.com/office/drawing/2014/main" id="{ADE5246E-9EC2-4211-B1C2-4BBD32801B6C}"/>
              </a:ext>
            </a:extLst>
          </p:cNvPr>
          <p:cNvSpPr/>
          <p:nvPr/>
        </p:nvSpPr>
        <p:spPr>
          <a:xfrm>
            <a:off x="3888116" y="3227470"/>
            <a:ext cx="2058144" cy="53012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医療情報ネット</a:t>
            </a:r>
            <a:endParaRPr kumimoji="1" lang="en-US" altLang="ja-JP" sz="1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153" name="直線コネクタ 152">
            <a:extLst>
              <a:ext uri="{FF2B5EF4-FFF2-40B4-BE49-F238E27FC236}">
                <a16:creationId xmlns:a16="http://schemas.microsoft.com/office/drawing/2014/main" id="{E7BEBED0-814E-4559-8AFE-C92FFD2895C2}"/>
              </a:ext>
            </a:extLst>
          </p:cNvPr>
          <p:cNvCxnSpPr>
            <a:cxnSpLocks/>
            <a:stCxn id="152" idx="0"/>
            <a:endCxn id="150" idx="3"/>
          </p:cNvCxnSpPr>
          <p:nvPr/>
        </p:nvCxnSpPr>
        <p:spPr bwMode="gray">
          <a:xfrm flipV="1">
            <a:off x="4917188" y="2954519"/>
            <a:ext cx="6466" cy="272951"/>
          </a:xfrm>
          <a:prstGeom prst="line">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正方形/長方形 153">
            <a:extLst>
              <a:ext uri="{FF2B5EF4-FFF2-40B4-BE49-F238E27FC236}">
                <a16:creationId xmlns:a16="http://schemas.microsoft.com/office/drawing/2014/main" id="{3FFDAE63-793C-47A5-9ADD-28C14DFA3C85}"/>
              </a:ext>
            </a:extLst>
          </p:cNvPr>
          <p:cNvSpPr/>
          <p:nvPr/>
        </p:nvSpPr>
        <p:spPr>
          <a:xfrm>
            <a:off x="7645064" y="5521865"/>
            <a:ext cx="2133471" cy="110962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住民・患者</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157" name="Group 238">
            <a:extLst>
              <a:ext uri="{FF2B5EF4-FFF2-40B4-BE49-F238E27FC236}">
                <a16:creationId xmlns:a16="http://schemas.microsoft.com/office/drawing/2014/main" id="{2CC3148B-10BD-410A-A336-F018ACC5C5D8}"/>
              </a:ext>
            </a:extLst>
          </p:cNvPr>
          <p:cNvGrpSpPr>
            <a:grpSpLocks noChangeAspect="1"/>
          </p:cNvGrpSpPr>
          <p:nvPr/>
        </p:nvGrpSpPr>
        <p:grpSpPr bwMode="auto">
          <a:xfrm>
            <a:off x="7857145" y="6278331"/>
            <a:ext cx="294548" cy="160663"/>
            <a:chOff x="2051" y="-356"/>
            <a:chExt cx="2137" cy="1167"/>
          </a:xfrm>
        </p:grpSpPr>
        <p:sp>
          <p:nvSpPr>
            <p:cNvPr id="161" name="Freeform 239">
              <a:extLst>
                <a:ext uri="{FF2B5EF4-FFF2-40B4-BE49-F238E27FC236}">
                  <a16:creationId xmlns:a16="http://schemas.microsoft.com/office/drawing/2014/main" id="{B2602220-81E4-423E-9F50-F24233AD4032}"/>
                </a:ext>
              </a:extLst>
            </p:cNvPr>
            <p:cNvSpPr>
              <a:spLocks noChangeAspect="1"/>
            </p:cNvSpPr>
            <p:nvPr/>
          </p:nvSpPr>
          <p:spPr bwMode="gray">
            <a:xfrm>
              <a:off x="2051" y="-356"/>
              <a:ext cx="2137" cy="1167"/>
            </a:xfrm>
            <a:custGeom>
              <a:avLst/>
              <a:gdLst>
                <a:gd name="T0" fmla="*/ 905 w 905"/>
                <a:gd name="T1" fmla="*/ 164 h 494"/>
                <a:gd name="T2" fmla="*/ 744 w 905"/>
                <a:gd name="T3" fmla="*/ 0 h 494"/>
                <a:gd name="T4" fmla="*/ 161 w 905"/>
                <a:gd name="T5" fmla="*/ 0 h 494"/>
                <a:gd name="T6" fmla="*/ 0 w 905"/>
                <a:gd name="T7" fmla="*/ 164 h 494"/>
                <a:gd name="T8" fmla="*/ 0 w 905"/>
                <a:gd name="T9" fmla="*/ 494 h 494"/>
                <a:gd name="T10" fmla="*/ 153 w 905"/>
                <a:gd name="T11" fmla="*/ 494 h 494"/>
                <a:gd name="T12" fmla="*/ 155 w 905"/>
                <a:gd name="T13" fmla="*/ 286 h 494"/>
                <a:gd name="T14" fmla="*/ 165 w 905"/>
                <a:gd name="T15" fmla="*/ 286 h 494"/>
                <a:gd name="T16" fmla="*/ 164 w 905"/>
                <a:gd name="T17" fmla="*/ 494 h 494"/>
                <a:gd name="T18" fmla="*/ 740 w 905"/>
                <a:gd name="T19" fmla="*/ 494 h 494"/>
                <a:gd name="T20" fmla="*/ 740 w 905"/>
                <a:gd name="T21" fmla="*/ 286 h 494"/>
                <a:gd name="T22" fmla="*/ 749 w 905"/>
                <a:gd name="T23" fmla="*/ 286 h 494"/>
                <a:gd name="T24" fmla="*/ 752 w 905"/>
                <a:gd name="T25" fmla="*/ 494 h 494"/>
                <a:gd name="T26" fmla="*/ 905 w 905"/>
                <a:gd name="T27" fmla="*/ 494 h 494"/>
                <a:gd name="T28" fmla="*/ 905 w 905"/>
                <a:gd name="T29" fmla="*/ 16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5" h="494">
                  <a:moveTo>
                    <a:pt x="905" y="164"/>
                  </a:moveTo>
                  <a:cubicBezTo>
                    <a:pt x="905" y="79"/>
                    <a:pt x="830" y="0"/>
                    <a:pt x="744" y="0"/>
                  </a:cubicBezTo>
                  <a:cubicBezTo>
                    <a:pt x="743" y="0"/>
                    <a:pt x="162" y="0"/>
                    <a:pt x="161" y="0"/>
                  </a:cubicBezTo>
                  <a:cubicBezTo>
                    <a:pt x="73" y="0"/>
                    <a:pt x="0" y="81"/>
                    <a:pt x="0" y="164"/>
                  </a:cubicBezTo>
                  <a:cubicBezTo>
                    <a:pt x="0" y="494"/>
                    <a:pt x="0" y="494"/>
                    <a:pt x="0" y="494"/>
                  </a:cubicBezTo>
                  <a:cubicBezTo>
                    <a:pt x="153" y="494"/>
                    <a:pt x="153" y="494"/>
                    <a:pt x="153" y="494"/>
                  </a:cubicBezTo>
                  <a:cubicBezTo>
                    <a:pt x="155" y="286"/>
                    <a:pt x="155" y="286"/>
                    <a:pt x="155" y="286"/>
                  </a:cubicBezTo>
                  <a:cubicBezTo>
                    <a:pt x="165" y="286"/>
                    <a:pt x="165" y="286"/>
                    <a:pt x="165" y="286"/>
                  </a:cubicBezTo>
                  <a:cubicBezTo>
                    <a:pt x="165" y="286"/>
                    <a:pt x="164" y="373"/>
                    <a:pt x="164" y="494"/>
                  </a:cubicBezTo>
                  <a:cubicBezTo>
                    <a:pt x="740" y="494"/>
                    <a:pt x="740" y="494"/>
                    <a:pt x="740" y="494"/>
                  </a:cubicBezTo>
                  <a:cubicBezTo>
                    <a:pt x="740" y="373"/>
                    <a:pt x="740" y="286"/>
                    <a:pt x="740" y="286"/>
                  </a:cubicBezTo>
                  <a:cubicBezTo>
                    <a:pt x="749" y="286"/>
                    <a:pt x="749" y="286"/>
                    <a:pt x="749" y="286"/>
                  </a:cubicBezTo>
                  <a:cubicBezTo>
                    <a:pt x="752" y="494"/>
                    <a:pt x="752" y="494"/>
                    <a:pt x="752" y="494"/>
                  </a:cubicBezTo>
                  <a:cubicBezTo>
                    <a:pt x="905" y="494"/>
                    <a:pt x="905" y="494"/>
                    <a:pt x="905" y="494"/>
                  </a:cubicBezTo>
                  <a:lnTo>
                    <a:pt x="905" y="164"/>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2" name="Rectangle 240">
              <a:extLst>
                <a:ext uri="{FF2B5EF4-FFF2-40B4-BE49-F238E27FC236}">
                  <a16:creationId xmlns:a16="http://schemas.microsoft.com/office/drawing/2014/main" id="{E68CCE98-9D70-448C-AFD4-173B6DEBF941}"/>
                </a:ext>
              </a:extLst>
            </p:cNvPr>
            <p:cNvSpPr>
              <a:spLocks noChangeAspect="1" noChangeArrowheads="1"/>
            </p:cNvSpPr>
            <p:nvPr/>
          </p:nvSpPr>
          <p:spPr bwMode="gray">
            <a:xfrm>
              <a:off x="2807" y="-309"/>
              <a:ext cx="626" cy="112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3" name="Freeform 241">
              <a:extLst>
                <a:ext uri="{FF2B5EF4-FFF2-40B4-BE49-F238E27FC236}">
                  <a16:creationId xmlns:a16="http://schemas.microsoft.com/office/drawing/2014/main" id="{BA327315-6167-4745-8E44-BF8F03EC5B37}"/>
                </a:ext>
              </a:extLst>
            </p:cNvPr>
            <p:cNvSpPr>
              <a:spLocks noChangeAspect="1"/>
            </p:cNvSpPr>
            <p:nvPr/>
          </p:nvSpPr>
          <p:spPr bwMode="gray">
            <a:xfrm>
              <a:off x="2804" y="-309"/>
              <a:ext cx="633" cy="341"/>
            </a:xfrm>
            <a:custGeom>
              <a:avLst/>
              <a:gdLst>
                <a:gd name="T0" fmla="*/ 633 w 633"/>
                <a:gd name="T1" fmla="*/ 0 h 341"/>
                <a:gd name="T2" fmla="*/ 0 w 633"/>
                <a:gd name="T3" fmla="*/ 0 h 341"/>
                <a:gd name="T4" fmla="*/ 3 w 633"/>
                <a:gd name="T5" fmla="*/ 319 h 341"/>
                <a:gd name="T6" fmla="*/ 314 w 633"/>
                <a:gd name="T7" fmla="*/ 15 h 341"/>
                <a:gd name="T8" fmla="*/ 629 w 633"/>
                <a:gd name="T9" fmla="*/ 341 h 341"/>
                <a:gd name="T10" fmla="*/ 633 w 633"/>
                <a:gd name="T11" fmla="*/ 0 h 341"/>
              </a:gdLst>
              <a:ahLst/>
              <a:cxnLst>
                <a:cxn ang="0">
                  <a:pos x="T0" y="T1"/>
                </a:cxn>
                <a:cxn ang="0">
                  <a:pos x="T2" y="T3"/>
                </a:cxn>
                <a:cxn ang="0">
                  <a:pos x="T4" y="T5"/>
                </a:cxn>
                <a:cxn ang="0">
                  <a:pos x="T6" y="T7"/>
                </a:cxn>
                <a:cxn ang="0">
                  <a:pos x="T8" y="T9"/>
                </a:cxn>
                <a:cxn ang="0">
                  <a:pos x="T10" y="T11"/>
                </a:cxn>
              </a:cxnLst>
              <a:rect l="0" t="0" r="r" b="b"/>
              <a:pathLst>
                <a:path w="633" h="341">
                  <a:moveTo>
                    <a:pt x="633" y="0"/>
                  </a:moveTo>
                  <a:lnTo>
                    <a:pt x="0" y="0"/>
                  </a:lnTo>
                  <a:lnTo>
                    <a:pt x="3" y="319"/>
                  </a:lnTo>
                  <a:lnTo>
                    <a:pt x="314" y="15"/>
                  </a:lnTo>
                  <a:lnTo>
                    <a:pt x="629" y="341"/>
                  </a:lnTo>
                  <a:lnTo>
                    <a:pt x="6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58" name="Group 242">
            <a:extLst>
              <a:ext uri="{FF2B5EF4-FFF2-40B4-BE49-F238E27FC236}">
                <a16:creationId xmlns:a16="http://schemas.microsoft.com/office/drawing/2014/main" id="{7831983D-C0F0-4948-8C1B-D3A6CFFB055D}"/>
              </a:ext>
            </a:extLst>
          </p:cNvPr>
          <p:cNvGrpSpPr>
            <a:grpSpLocks/>
          </p:cNvGrpSpPr>
          <p:nvPr/>
        </p:nvGrpSpPr>
        <p:grpSpPr bwMode="auto">
          <a:xfrm>
            <a:off x="7912322" y="6086023"/>
            <a:ext cx="184194" cy="174457"/>
            <a:chOff x="1038" y="2709"/>
            <a:chExt cx="266" cy="252"/>
          </a:xfrm>
        </p:grpSpPr>
        <p:sp>
          <p:nvSpPr>
            <p:cNvPr id="159" name="Freeform 243">
              <a:extLst>
                <a:ext uri="{FF2B5EF4-FFF2-40B4-BE49-F238E27FC236}">
                  <a16:creationId xmlns:a16="http://schemas.microsoft.com/office/drawing/2014/main" id="{998AFBD6-019A-40A8-975E-DD13938D896F}"/>
                </a:ext>
              </a:extLst>
            </p:cNvPr>
            <p:cNvSpPr>
              <a:spLocks/>
            </p:cNvSpPr>
            <p:nvPr/>
          </p:nvSpPr>
          <p:spPr bwMode="gray">
            <a:xfrm>
              <a:off x="1038" y="2709"/>
              <a:ext cx="266" cy="252"/>
            </a:xfrm>
            <a:custGeom>
              <a:avLst/>
              <a:gdLst>
                <a:gd name="T0" fmla="*/ 113 w 113"/>
                <a:gd name="T1" fmla="*/ 49 h 107"/>
                <a:gd name="T2" fmla="*/ 98 w 113"/>
                <a:gd name="T3" fmla="*/ 33 h 107"/>
                <a:gd name="T4" fmla="*/ 78 w 113"/>
                <a:gd name="T5" fmla="*/ 16 h 107"/>
                <a:gd name="T6" fmla="*/ 75 w 113"/>
                <a:gd name="T7" fmla="*/ 16 h 107"/>
                <a:gd name="T8" fmla="*/ 57 w 113"/>
                <a:gd name="T9" fmla="*/ 0 h 107"/>
                <a:gd name="T10" fmla="*/ 38 w 113"/>
                <a:gd name="T11" fmla="*/ 15 h 107"/>
                <a:gd name="T12" fmla="*/ 38 w 113"/>
                <a:gd name="T13" fmla="*/ 15 h 107"/>
                <a:gd name="T14" fmla="*/ 26 w 113"/>
                <a:gd name="T15" fmla="*/ 9 h 107"/>
                <a:gd name="T16" fmla="*/ 11 w 113"/>
                <a:gd name="T17" fmla="*/ 25 h 107"/>
                <a:gd name="T18" fmla="*/ 14 w 113"/>
                <a:gd name="T19" fmla="*/ 34 h 107"/>
                <a:gd name="T20" fmla="*/ 0 w 113"/>
                <a:gd name="T21" fmla="*/ 48 h 107"/>
                <a:gd name="T22" fmla="*/ 9 w 113"/>
                <a:gd name="T23" fmla="*/ 62 h 107"/>
                <a:gd name="T24" fmla="*/ 4 w 113"/>
                <a:gd name="T25" fmla="*/ 73 h 107"/>
                <a:gd name="T26" fmla="*/ 18 w 113"/>
                <a:gd name="T27" fmla="*/ 87 h 107"/>
                <a:gd name="T28" fmla="*/ 20 w 113"/>
                <a:gd name="T29" fmla="*/ 87 h 107"/>
                <a:gd name="T30" fmla="*/ 56 w 113"/>
                <a:gd name="T31" fmla="*/ 107 h 107"/>
                <a:gd name="T32" fmla="*/ 94 w 113"/>
                <a:gd name="T33" fmla="*/ 81 h 107"/>
                <a:gd name="T34" fmla="*/ 95 w 113"/>
                <a:gd name="T35" fmla="*/ 81 h 107"/>
                <a:gd name="T36" fmla="*/ 109 w 113"/>
                <a:gd name="T37" fmla="*/ 67 h 107"/>
                <a:gd name="T38" fmla="*/ 108 w 113"/>
                <a:gd name="T39" fmla="*/ 61 h 107"/>
                <a:gd name="T40" fmla="*/ 113 w 113"/>
                <a:gd name="T41" fmla="*/ 4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3" h="107">
                  <a:moveTo>
                    <a:pt x="113" y="49"/>
                  </a:moveTo>
                  <a:cubicBezTo>
                    <a:pt x="113" y="40"/>
                    <a:pt x="106" y="33"/>
                    <a:pt x="98" y="33"/>
                  </a:cubicBezTo>
                  <a:cubicBezTo>
                    <a:pt x="98" y="23"/>
                    <a:pt x="89" y="16"/>
                    <a:pt x="78" y="16"/>
                  </a:cubicBezTo>
                  <a:cubicBezTo>
                    <a:pt x="77" y="16"/>
                    <a:pt x="76" y="16"/>
                    <a:pt x="75" y="16"/>
                  </a:cubicBezTo>
                  <a:cubicBezTo>
                    <a:pt x="74" y="7"/>
                    <a:pt x="66" y="0"/>
                    <a:pt x="57" y="0"/>
                  </a:cubicBezTo>
                  <a:cubicBezTo>
                    <a:pt x="48" y="0"/>
                    <a:pt x="40" y="6"/>
                    <a:pt x="38" y="15"/>
                  </a:cubicBezTo>
                  <a:cubicBezTo>
                    <a:pt x="38" y="15"/>
                    <a:pt x="38" y="15"/>
                    <a:pt x="38" y="15"/>
                  </a:cubicBezTo>
                  <a:cubicBezTo>
                    <a:pt x="35" y="11"/>
                    <a:pt x="31" y="9"/>
                    <a:pt x="26" y="9"/>
                  </a:cubicBezTo>
                  <a:cubicBezTo>
                    <a:pt x="18" y="9"/>
                    <a:pt x="11" y="16"/>
                    <a:pt x="11" y="25"/>
                  </a:cubicBezTo>
                  <a:cubicBezTo>
                    <a:pt x="11" y="28"/>
                    <a:pt x="12" y="31"/>
                    <a:pt x="14" y="34"/>
                  </a:cubicBezTo>
                  <a:cubicBezTo>
                    <a:pt x="6" y="34"/>
                    <a:pt x="0" y="41"/>
                    <a:pt x="0" y="48"/>
                  </a:cubicBezTo>
                  <a:cubicBezTo>
                    <a:pt x="0" y="55"/>
                    <a:pt x="4" y="60"/>
                    <a:pt x="9" y="62"/>
                  </a:cubicBezTo>
                  <a:cubicBezTo>
                    <a:pt x="6" y="65"/>
                    <a:pt x="4" y="68"/>
                    <a:pt x="4" y="73"/>
                  </a:cubicBezTo>
                  <a:cubicBezTo>
                    <a:pt x="4" y="80"/>
                    <a:pt x="10" y="87"/>
                    <a:pt x="18" y="87"/>
                  </a:cubicBezTo>
                  <a:cubicBezTo>
                    <a:pt x="19" y="87"/>
                    <a:pt x="19" y="87"/>
                    <a:pt x="20" y="87"/>
                  </a:cubicBezTo>
                  <a:cubicBezTo>
                    <a:pt x="27" y="99"/>
                    <a:pt x="40" y="107"/>
                    <a:pt x="56" y="107"/>
                  </a:cubicBezTo>
                  <a:cubicBezTo>
                    <a:pt x="73" y="107"/>
                    <a:pt x="88" y="97"/>
                    <a:pt x="94" y="81"/>
                  </a:cubicBezTo>
                  <a:cubicBezTo>
                    <a:pt x="95" y="81"/>
                    <a:pt x="95" y="81"/>
                    <a:pt x="95" y="81"/>
                  </a:cubicBezTo>
                  <a:cubicBezTo>
                    <a:pt x="103" y="81"/>
                    <a:pt x="109" y="75"/>
                    <a:pt x="109" y="67"/>
                  </a:cubicBezTo>
                  <a:cubicBezTo>
                    <a:pt x="109" y="64"/>
                    <a:pt x="109" y="62"/>
                    <a:pt x="108" y="61"/>
                  </a:cubicBezTo>
                  <a:cubicBezTo>
                    <a:pt x="111" y="58"/>
                    <a:pt x="113" y="53"/>
                    <a:pt x="113" y="49"/>
                  </a:cubicBezTo>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0" name="Freeform 244">
              <a:extLst>
                <a:ext uri="{FF2B5EF4-FFF2-40B4-BE49-F238E27FC236}">
                  <a16:creationId xmlns:a16="http://schemas.microsoft.com/office/drawing/2014/main" id="{DA2614CD-BB79-41E7-BD73-8068E0BA9353}"/>
                </a:ext>
              </a:extLst>
            </p:cNvPr>
            <p:cNvSpPr>
              <a:spLocks noEditPoints="1"/>
            </p:cNvSpPr>
            <p:nvPr/>
          </p:nvSpPr>
          <p:spPr bwMode="gray">
            <a:xfrm>
              <a:off x="1078" y="2782"/>
              <a:ext cx="179" cy="170"/>
            </a:xfrm>
            <a:custGeom>
              <a:avLst/>
              <a:gdLst>
                <a:gd name="T0" fmla="*/ 18 w 76"/>
                <a:gd name="T1" fmla="*/ 38 h 72"/>
                <a:gd name="T2" fmla="*/ 13 w 76"/>
                <a:gd name="T3" fmla="*/ 33 h 72"/>
                <a:gd name="T4" fmla="*/ 18 w 76"/>
                <a:gd name="T5" fmla="*/ 28 h 72"/>
                <a:gd name="T6" fmla="*/ 23 w 76"/>
                <a:gd name="T7" fmla="*/ 33 h 72"/>
                <a:gd name="T8" fmla="*/ 18 w 76"/>
                <a:gd name="T9" fmla="*/ 38 h 72"/>
                <a:gd name="T10" fmla="*/ 57 w 76"/>
                <a:gd name="T11" fmla="*/ 38 h 72"/>
                <a:gd name="T12" fmla="*/ 52 w 76"/>
                <a:gd name="T13" fmla="*/ 33 h 72"/>
                <a:gd name="T14" fmla="*/ 57 w 76"/>
                <a:gd name="T15" fmla="*/ 28 h 72"/>
                <a:gd name="T16" fmla="*/ 62 w 76"/>
                <a:gd name="T17" fmla="*/ 33 h 72"/>
                <a:gd name="T18" fmla="*/ 57 w 76"/>
                <a:gd name="T19" fmla="*/ 38 h 72"/>
                <a:gd name="T20" fmla="*/ 74 w 76"/>
                <a:gd name="T21" fmla="*/ 24 h 72"/>
                <a:gd name="T22" fmla="*/ 25 w 76"/>
                <a:gd name="T23" fmla="*/ 0 h 72"/>
                <a:gd name="T24" fmla="*/ 3 w 76"/>
                <a:gd name="T25" fmla="*/ 24 h 72"/>
                <a:gd name="T26" fmla="*/ 2 w 76"/>
                <a:gd name="T27" fmla="*/ 34 h 72"/>
                <a:gd name="T28" fmla="*/ 39 w 76"/>
                <a:gd name="T29" fmla="*/ 72 h 72"/>
                <a:gd name="T30" fmla="*/ 39 w 76"/>
                <a:gd name="T31" fmla="*/ 72 h 72"/>
                <a:gd name="T32" fmla="*/ 39 w 76"/>
                <a:gd name="T33" fmla="*/ 72 h 72"/>
                <a:gd name="T34" fmla="*/ 76 w 76"/>
                <a:gd name="T35" fmla="*/ 35 h 72"/>
                <a:gd name="T36" fmla="*/ 74 w 76"/>
                <a:gd name="T37"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72">
                  <a:moveTo>
                    <a:pt x="18" y="38"/>
                  </a:moveTo>
                  <a:cubicBezTo>
                    <a:pt x="15" y="38"/>
                    <a:pt x="13" y="35"/>
                    <a:pt x="13" y="33"/>
                  </a:cubicBezTo>
                  <a:cubicBezTo>
                    <a:pt x="13" y="30"/>
                    <a:pt x="15" y="28"/>
                    <a:pt x="18" y="28"/>
                  </a:cubicBezTo>
                  <a:cubicBezTo>
                    <a:pt x="21" y="28"/>
                    <a:pt x="23" y="30"/>
                    <a:pt x="23" y="33"/>
                  </a:cubicBezTo>
                  <a:cubicBezTo>
                    <a:pt x="23" y="35"/>
                    <a:pt x="21" y="38"/>
                    <a:pt x="18" y="38"/>
                  </a:cubicBezTo>
                  <a:close/>
                  <a:moveTo>
                    <a:pt x="57" y="38"/>
                  </a:moveTo>
                  <a:cubicBezTo>
                    <a:pt x="55" y="38"/>
                    <a:pt x="52" y="35"/>
                    <a:pt x="52" y="33"/>
                  </a:cubicBezTo>
                  <a:cubicBezTo>
                    <a:pt x="52" y="30"/>
                    <a:pt x="55" y="28"/>
                    <a:pt x="57" y="28"/>
                  </a:cubicBezTo>
                  <a:cubicBezTo>
                    <a:pt x="60" y="28"/>
                    <a:pt x="62" y="30"/>
                    <a:pt x="62" y="33"/>
                  </a:cubicBezTo>
                  <a:cubicBezTo>
                    <a:pt x="62" y="35"/>
                    <a:pt x="60" y="38"/>
                    <a:pt x="57" y="38"/>
                  </a:cubicBezTo>
                  <a:close/>
                  <a:moveTo>
                    <a:pt x="74" y="24"/>
                  </a:moveTo>
                  <a:cubicBezTo>
                    <a:pt x="53" y="20"/>
                    <a:pt x="34" y="14"/>
                    <a:pt x="25" y="0"/>
                  </a:cubicBezTo>
                  <a:cubicBezTo>
                    <a:pt x="19" y="14"/>
                    <a:pt x="12" y="19"/>
                    <a:pt x="3" y="24"/>
                  </a:cubicBezTo>
                  <a:cubicBezTo>
                    <a:pt x="3" y="25"/>
                    <a:pt x="2" y="32"/>
                    <a:pt x="2" y="34"/>
                  </a:cubicBezTo>
                  <a:cubicBezTo>
                    <a:pt x="0" y="55"/>
                    <a:pt x="18" y="72"/>
                    <a:pt x="39" y="72"/>
                  </a:cubicBezTo>
                  <a:cubicBezTo>
                    <a:pt x="39" y="72"/>
                    <a:pt x="39" y="72"/>
                    <a:pt x="39" y="72"/>
                  </a:cubicBezTo>
                  <a:cubicBezTo>
                    <a:pt x="39" y="72"/>
                    <a:pt x="39" y="72"/>
                    <a:pt x="39" y="72"/>
                  </a:cubicBezTo>
                  <a:cubicBezTo>
                    <a:pt x="60" y="72"/>
                    <a:pt x="76" y="55"/>
                    <a:pt x="76" y="35"/>
                  </a:cubicBezTo>
                  <a:cubicBezTo>
                    <a:pt x="76" y="26"/>
                    <a:pt x="74" y="25"/>
                    <a:pt x="74" y="24"/>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65" name="Group 218">
            <a:extLst>
              <a:ext uri="{FF2B5EF4-FFF2-40B4-BE49-F238E27FC236}">
                <a16:creationId xmlns:a16="http://schemas.microsoft.com/office/drawing/2014/main" id="{41E90BF4-D8AB-4DC1-87DD-D2B47EF9C736}"/>
              </a:ext>
            </a:extLst>
          </p:cNvPr>
          <p:cNvGrpSpPr>
            <a:grpSpLocks noChangeAspect="1"/>
          </p:cNvGrpSpPr>
          <p:nvPr/>
        </p:nvGrpSpPr>
        <p:grpSpPr bwMode="auto">
          <a:xfrm>
            <a:off x="8189824" y="6220401"/>
            <a:ext cx="359372" cy="226198"/>
            <a:chOff x="1999" y="-509"/>
            <a:chExt cx="2150" cy="1354"/>
          </a:xfrm>
        </p:grpSpPr>
        <p:sp>
          <p:nvSpPr>
            <p:cNvPr id="172" name="Freeform 219">
              <a:extLst>
                <a:ext uri="{FF2B5EF4-FFF2-40B4-BE49-F238E27FC236}">
                  <a16:creationId xmlns:a16="http://schemas.microsoft.com/office/drawing/2014/main" id="{25264FFD-0695-47B0-AB85-6CCBC774ABCF}"/>
                </a:ext>
              </a:extLst>
            </p:cNvPr>
            <p:cNvSpPr>
              <a:spLocks noChangeAspect="1"/>
            </p:cNvSpPr>
            <p:nvPr/>
          </p:nvSpPr>
          <p:spPr bwMode="gray">
            <a:xfrm>
              <a:off x="1999" y="-509"/>
              <a:ext cx="2150" cy="1354"/>
            </a:xfrm>
            <a:custGeom>
              <a:avLst/>
              <a:gdLst>
                <a:gd name="T0" fmla="*/ 641 w 910"/>
                <a:gd name="T1" fmla="*/ 0 h 573"/>
                <a:gd name="T2" fmla="*/ 285 w 910"/>
                <a:gd name="T3" fmla="*/ 0 h 573"/>
                <a:gd name="T4" fmla="*/ 0 w 910"/>
                <a:gd name="T5" fmla="*/ 303 h 573"/>
                <a:gd name="T6" fmla="*/ 0 w 910"/>
                <a:gd name="T7" fmla="*/ 573 h 573"/>
                <a:gd name="T8" fmla="*/ 170 w 910"/>
                <a:gd name="T9" fmla="*/ 573 h 573"/>
                <a:gd name="T10" fmla="*/ 170 w 910"/>
                <a:gd name="T11" fmla="*/ 291 h 573"/>
                <a:gd name="T12" fmla="*/ 191 w 910"/>
                <a:gd name="T13" fmla="*/ 291 h 573"/>
                <a:gd name="T14" fmla="*/ 193 w 910"/>
                <a:gd name="T15" fmla="*/ 573 h 573"/>
                <a:gd name="T16" fmla="*/ 718 w 910"/>
                <a:gd name="T17" fmla="*/ 573 h 573"/>
                <a:gd name="T18" fmla="*/ 719 w 910"/>
                <a:gd name="T19" fmla="*/ 291 h 573"/>
                <a:gd name="T20" fmla="*/ 741 w 910"/>
                <a:gd name="T21" fmla="*/ 291 h 573"/>
                <a:gd name="T22" fmla="*/ 741 w 910"/>
                <a:gd name="T23" fmla="*/ 573 h 573"/>
                <a:gd name="T24" fmla="*/ 910 w 910"/>
                <a:gd name="T25" fmla="*/ 573 h 573"/>
                <a:gd name="T26" fmla="*/ 910 w 910"/>
                <a:gd name="T27" fmla="*/ 303 h 573"/>
                <a:gd name="T28" fmla="*/ 641 w 910"/>
                <a:gd name="T2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0" h="573">
                  <a:moveTo>
                    <a:pt x="641" y="0"/>
                  </a:moveTo>
                  <a:cubicBezTo>
                    <a:pt x="574" y="0"/>
                    <a:pt x="354" y="0"/>
                    <a:pt x="285" y="0"/>
                  </a:cubicBezTo>
                  <a:cubicBezTo>
                    <a:pt x="161" y="0"/>
                    <a:pt x="0" y="123"/>
                    <a:pt x="0" y="303"/>
                  </a:cubicBezTo>
                  <a:cubicBezTo>
                    <a:pt x="0" y="317"/>
                    <a:pt x="0" y="430"/>
                    <a:pt x="0" y="573"/>
                  </a:cubicBezTo>
                  <a:cubicBezTo>
                    <a:pt x="170" y="573"/>
                    <a:pt x="170" y="573"/>
                    <a:pt x="170" y="573"/>
                  </a:cubicBezTo>
                  <a:cubicBezTo>
                    <a:pt x="170" y="415"/>
                    <a:pt x="170" y="291"/>
                    <a:pt x="170" y="291"/>
                  </a:cubicBezTo>
                  <a:cubicBezTo>
                    <a:pt x="191" y="291"/>
                    <a:pt x="191" y="291"/>
                    <a:pt x="191" y="291"/>
                  </a:cubicBezTo>
                  <a:cubicBezTo>
                    <a:pt x="191" y="291"/>
                    <a:pt x="192" y="399"/>
                    <a:pt x="193" y="573"/>
                  </a:cubicBezTo>
                  <a:cubicBezTo>
                    <a:pt x="718" y="573"/>
                    <a:pt x="718" y="573"/>
                    <a:pt x="718" y="573"/>
                  </a:cubicBezTo>
                  <a:cubicBezTo>
                    <a:pt x="718" y="398"/>
                    <a:pt x="719" y="291"/>
                    <a:pt x="719" y="291"/>
                  </a:cubicBezTo>
                  <a:cubicBezTo>
                    <a:pt x="741" y="291"/>
                    <a:pt x="741" y="291"/>
                    <a:pt x="741" y="291"/>
                  </a:cubicBezTo>
                  <a:cubicBezTo>
                    <a:pt x="741" y="291"/>
                    <a:pt x="741" y="415"/>
                    <a:pt x="741" y="573"/>
                  </a:cubicBezTo>
                  <a:cubicBezTo>
                    <a:pt x="910" y="573"/>
                    <a:pt x="910" y="573"/>
                    <a:pt x="910" y="573"/>
                  </a:cubicBezTo>
                  <a:cubicBezTo>
                    <a:pt x="910" y="431"/>
                    <a:pt x="910" y="318"/>
                    <a:pt x="910" y="303"/>
                  </a:cubicBezTo>
                  <a:cubicBezTo>
                    <a:pt x="910" y="133"/>
                    <a:pt x="751" y="0"/>
                    <a:pt x="641" y="0"/>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3" name="Freeform 220">
              <a:extLst>
                <a:ext uri="{FF2B5EF4-FFF2-40B4-BE49-F238E27FC236}">
                  <a16:creationId xmlns:a16="http://schemas.microsoft.com/office/drawing/2014/main" id="{20D03869-E5E3-4A6F-B71D-00E5B4B04292}"/>
                </a:ext>
              </a:extLst>
            </p:cNvPr>
            <p:cNvSpPr>
              <a:spLocks noChangeAspect="1"/>
            </p:cNvSpPr>
            <p:nvPr/>
          </p:nvSpPr>
          <p:spPr bwMode="gray">
            <a:xfrm>
              <a:off x="2651" y="-509"/>
              <a:ext cx="841" cy="392"/>
            </a:xfrm>
            <a:custGeom>
              <a:avLst/>
              <a:gdLst>
                <a:gd name="T0" fmla="*/ 841 w 841"/>
                <a:gd name="T1" fmla="*/ 0 h 392"/>
                <a:gd name="T2" fmla="*/ 0 w 841"/>
                <a:gd name="T3" fmla="*/ 0 h 392"/>
                <a:gd name="T4" fmla="*/ 5 w 841"/>
                <a:gd name="T5" fmla="*/ 392 h 392"/>
                <a:gd name="T6" fmla="*/ 418 w 841"/>
                <a:gd name="T7" fmla="*/ 177 h 392"/>
                <a:gd name="T8" fmla="*/ 834 w 841"/>
                <a:gd name="T9" fmla="*/ 392 h 392"/>
                <a:gd name="T10" fmla="*/ 841 w 841"/>
                <a:gd name="T11" fmla="*/ 0 h 392"/>
              </a:gdLst>
              <a:ahLst/>
              <a:cxnLst>
                <a:cxn ang="0">
                  <a:pos x="T0" y="T1"/>
                </a:cxn>
                <a:cxn ang="0">
                  <a:pos x="T2" y="T3"/>
                </a:cxn>
                <a:cxn ang="0">
                  <a:pos x="T4" y="T5"/>
                </a:cxn>
                <a:cxn ang="0">
                  <a:pos x="T6" y="T7"/>
                </a:cxn>
                <a:cxn ang="0">
                  <a:pos x="T8" y="T9"/>
                </a:cxn>
                <a:cxn ang="0">
                  <a:pos x="T10" y="T11"/>
                </a:cxn>
              </a:cxnLst>
              <a:rect l="0" t="0" r="r" b="b"/>
              <a:pathLst>
                <a:path w="841" h="392">
                  <a:moveTo>
                    <a:pt x="841" y="0"/>
                  </a:moveTo>
                  <a:lnTo>
                    <a:pt x="0" y="0"/>
                  </a:lnTo>
                  <a:lnTo>
                    <a:pt x="5" y="392"/>
                  </a:lnTo>
                  <a:lnTo>
                    <a:pt x="418" y="177"/>
                  </a:lnTo>
                  <a:lnTo>
                    <a:pt x="834" y="392"/>
                  </a:lnTo>
                  <a:lnTo>
                    <a:pt x="841" y="0"/>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4" name="Oval 221">
              <a:extLst>
                <a:ext uri="{FF2B5EF4-FFF2-40B4-BE49-F238E27FC236}">
                  <a16:creationId xmlns:a16="http://schemas.microsoft.com/office/drawing/2014/main" id="{B08A07C4-A42E-487D-B797-1D5BBDC374E7}"/>
                </a:ext>
              </a:extLst>
            </p:cNvPr>
            <p:cNvSpPr>
              <a:spLocks noChangeAspect="1" noChangeArrowheads="1"/>
            </p:cNvSpPr>
            <p:nvPr/>
          </p:nvSpPr>
          <p:spPr bwMode="gray">
            <a:xfrm>
              <a:off x="3036" y="35"/>
              <a:ext cx="107" cy="103"/>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5" name="Oval 222">
              <a:extLst>
                <a:ext uri="{FF2B5EF4-FFF2-40B4-BE49-F238E27FC236}">
                  <a16:creationId xmlns:a16="http://schemas.microsoft.com/office/drawing/2014/main" id="{C2473B51-A2E5-4968-8092-7CF700668354}"/>
                </a:ext>
              </a:extLst>
            </p:cNvPr>
            <p:cNvSpPr>
              <a:spLocks noChangeAspect="1" noChangeArrowheads="1"/>
            </p:cNvSpPr>
            <p:nvPr/>
          </p:nvSpPr>
          <p:spPr bwMode="gray">
            <a:xfrm>
              <a:off x="3036" y="389"/>
              <a:ext cx="107" cy="106"/>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nvGrpSpPr>
          <p:cNvPr id="166" name="Group 223">
            <a:extLst>
              <a:ext uri="{FF2B5EF4-FFF2-40B4-BE49-F238E27FC236}">
                <a16:creationId xmlns:a16="http://schemas.microsoft.com/office/drawing/2014/main" id="{D7BC1922-D693-47FF-9060-6BA025AE4B40}"/>
              </a:ext>
            </a:extLst>
          </p:cNvPr>
          <p:cNvGrpSpPr>
            <a:grpSpLocks noChangeAspect="1"/>
          </p:cNvGrpSpPr>
          <p:nvPr/>
        </p:nvGrpSpPr>
        <p:grpSpPr bwMode="auto">
          <a:xfrm>
            <a:off x="8286766" y="6078415"/>
            <a:ext cx="172342" cy="179196"/>
            <a:chOff x="2580" y="-1357"/>
            <a:chExt cx="1030" cy="1073"/>
          </a:xfrm>
        </p:grpSpPr>
        <p:sp>
          <p:nvSpPr>
            <p:cNvPr id="167" name="Freeform 224">
              <a:extLst>
                <a:ext uri="{FF2B5EF4-FFF2-40B4-BE49-F238E27FC236}">
                  <a16:creationId xmlns:a16="http://schemas.microsoft.com/office/drawing/2014/main" id="{5030CF15-D35D-4E2A-B681-50AEC3428E0C}"/>
                </a:ext>
              </a:extLst>
            </p:cNvPr>
            <p:cNvSpPr>
              <a:spLocks noChangeAspect="1"/>
            </p:cNvSpPr>
            <p:nvPr/>
          </p:nvSpPr>
          <p:spPr bwMode="gray">
            <a:xfrm>
              <a:off x="2580" y="-1357"/>
              <a:ext cx="1030" cy="1073"/>
            </a:xfrm>
            <a:custGeom>
              <a:avLst/>
              <a:gdLst>
                <a:gd name="T0" fmla="*/ 415 w 436"/>
                <a:gd name="T1" fmla="*/ 113 h 454"/>
                <a:gd name="T2" fmla="*/ 333 w 436"/>
                <a:gd name="T3" fmla="*/ 69 h 454"/>
                <a:gd name="T4" fmla="*/ 330 w 436"/>
                <a:gd name="T5" fmla="*/ 59 h 454"/>
                <a:gd name="T6" fmla="*/ 78 w 436"/>
                <a:gd name="T7" fmla="*/ 65 h 454"/>
                <a:gd name="T8" fmla="*/ 19 w 436"/>
                <a:gd name="T9" fmla="*/ 158 h 454"/>
                <a:gd name="T10" fmla="*/ 0 w 436"/>
                <a:gd name="T11" fmla="*/ 245 h 454"/>
                <a:gd name="T12" fmla="*/ 209 w 436"/>
                <a:gd name="T13" fmla="*/ 454 h 454"/>
                <a:gd name="T14" fmla="*/ 418 w 436"/>
                <a:gd name="T15" fmla="*/ 245 h 454"/>
                <a:gd name="T16" fmla="*/ 415 w 436"/>
                <a:gd name="T17" fmla="*/ 209 h 454"/>
                <a:gd name="T18" fmla="*/ 415 w 436"/>
                <a:gd name="T19" fmla="*/ 11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54">
                  <a:moveTo>
                    <a:pt x="415" y="113"/>
                  </a:moveTo>
                  <a:cubicBezTo>
                    <a:pt x="399" y="84"/>
                    <a:pt x="361" y="47"/>
                    <a:pt x="333" y="69"/>
                  </a:cubicBezTo>
                  <a:cubicBezTo>
                    <a:pt x="333" y="66"/>
                    <a:pt x="332" y="63"/>
                    <a:pt x="330" y="59"/>
                  </a:cubicBezTo>
                  <a:cubicBezTo>
                    <a:pt x="307" y="0"/>
                    <a:pt x="152" y="8"/>
                    <a:pt x="78" y="65"/>
                  </a:cubicBezTo>
                  <a:cubicBezTo>
                    <a:pt x="40" y="95"/>
                    <a:pt x="23" y="138"/>
                    <a:pt x="19" y="158"/>
                  </a:cubicBezTo>
                  <a:cubicBezTo>
                    <a:pt x="7" y="185"/>
                    <a:pt x="0" y="214"/>
                    <a:pt x="0" y="245"/>
                  </a:cubicBezTo>
                  <a:cubicBezTo>
                    <a:pt x="0" y="360"/>
                    <a:pt x="94" y="454"/>
                    <a:pt x="209" y="454"/>
                  </a:cubicBezTo>
                  <a:cubicBezTo>
                    <a:pt x="325" y="454"/>
                    <a:pt x="418" y="360"/>
                    <a:pt x="418" y="245"/>
                  </a:cubicBezTo>
                  <a:cubicBezTo>
                    <a:pt x="418" y="233"/>
                    <a:pt x="417" y="221"/>
                    <a:pt x="415" y="209"/>
                  </a:cubicBezTo>
                  <a:cubicBezTo>
                    <a:pt x="436" y="167"/>
                    <a:pt x="431" y="142"/>
                    <a:pt x="415" y="113"/>
                  </a:cubicBezTo>
                  <a:close/>
                </a:path>
              </a:pathLst>
            </a:custGeom>
            <a:solidFill>
              <a:srgbClr val="7E7E7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8" name="Freeform 225">
              <a:extLst>
                <a:ext uri="{FF2B5EF4-FFF2-40B4-BE49-F238E27FC236}">
                  <a16:creationId xmlns:a16="http://schemas.microsoft.com/office/drawing/2014/main" id="{D8F41420-C1EC-4913-BC95-13122D575590}"/>
                </a:ext>
              </a:extLst>
            </p:cNvPr>
            <p:cNvSpPr>
              <a:spLocks noChangeAspect="1" noEditPoints="1"/>
            </p:cNvSpPr>
            <p:nvPr/>
          </p:nvSpPr>
          <p:spPr bwMode="gray">
            <a:xfrm>
              <a:off x="2639" y="-1184"/>
              <a:ext cx="870" cy="841"/>
            </a:xfrm>
            <a:custGeom>
              <a:avLst/>
              <a:gdLst>
                <a:gd name="T0" fmla="*/ 295 w 368"/>
                <a:gd name="T1" fmla="*/ 25 h 356"/>
                <a:gd name="T2" fmla="*/ 43 w 368"/>
                <a:gd name="T3" fmla="*/ 55 h 356"/>
                <a:gd name="T4" fmla="*/ 0 w 368"/>
                <a:gd name="T5" fmla="*/ 172 h 356"/>
                <a:gd name="T6" fmla="*/ 184 w 368"/>
                <a:gd name="T7" fmla="*/ 356 h 356"/>
                <a:gd name="T8" fmla="*/ 368 w 368"/>
                <a:gd name="T9" fmla="*/ 172 h 356"/>
                <a:gd name="T10" fmla="*/ 355 w 368"/>
                <a:gd name="T11" fmla="*/ 103 h 356"/>
                <a:gd name="T12" fmla="*/ 304 w 368"/>
                <a:gd name="T13" fmla="*/ 33 h 356"/>
                <a:gd name="T14" fmla="*/ 295 w 368"/>
                <a:gd name="T15" fmla="*/ 25 h 356"/>
                <a:gd name="T16" fmla="*/ 86 w 368"/>
                <a:gd name="T17" fmla="*/ 239 h 356"/>
                <a:gd name="T18" fmla="*/ 62 w 368"/>
                <a:gd name="T19" fmla="*/ 215 h 356"/>
                <a:gd name="T20" fmla="*/ 86 w 368"/>
                <a:gd name="T21" fmla="*/ 190 h 356"/>
                <a:gd name="T22" fmla="*/ 111 w 368"/>
                <a:gd name="T23" fmla="*/ 215 h 356"/>
                <a:gd name="T24" fmla="*/ 86 w 368"/>
                <a:gd name="T25" fmla="*/ 239 h 356"/>
                <a:gd name="T26" fmla="*/ 283 w 368"/>
                <a:gd name="T27" fmla="*/ 239 h 356"/>
                <a:gd name="T28" fmla="*/ 259 w 368"/>
                <a:gd name="T29" fmla="*/ 215 h 356"/>
                <a:gd name="T30" fmla="*/ 283 w 368"/>
                <a:gd name="T31" fmla="*/ 190 h 356"/>
                <a:gd name="T32" fmla="*/ 308 w 368"/>
                <a:gd name="T33" fmla="*/ 215 h 356"/>
                <a:gd name="T34" fmla="*/ 283 w 368"/>
                <a:gd name="T35" fmla="*/ 23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56">
                  <a:moveTo>
                    <a:pt x="295" y="25"/>
                  </a:moveTo>
                  <a:cubicBezTo>
                    <a:pt x="254" y="37"/>
                    <a:pt x="140" y="0"/>
                    <a:pt x="43" y="55"/>
                  </a:cubicBezTo>
                  <a:cubicBezTo>
                    <a:pt x="16" y="87"/>
                    <a:pt x="0" y="127"/>
                    <a:pt x="0" y="172"/>
                  </a:cubicBezTo>
                  <a:cubicBezTo>
                    <a:pt x="1" y="274"/>
                    <a:pt x="83" y="356"/>
                    <a:pt x="184" y="356"/>
                  </a:cubicBezTo>
                  <a:cubicBezTo>
                    <a:pt x="286" y="356"/>
                    <a:pt x="368" y="274"/>
                    <a:pt x="368" y="172"/>
                  </a:cubicBezTo>
                  <a:cubicBezTo>
                    <a:pt x="368" y="148"/>
                    <a:pt x="363" y="124"/>
                    <a:pt x="355" y="103"/>
                  </a:cubicBezTo>
                  <a:cubicBezTo>
                    <a:pt x="335" y="80"/>
                    <a:pt x="314" y="54"/>
                    <a:pt x="304" y="33"/>
                  </a:cubicBezTo>
                  <a:cubicBezTo>
                    <a:pt x="301" y="30"/>
                    <a:pt x="298" y="28"/>
                    <a:pt x="295" y="25"/>
                  </a:cubicBezTo>
                  <a:close/>
                  <a:moveTo>
                    <a:pt x="86" y="239"/>
                  </a:moveTo>
                  <a:cubicBezTo>
                    <a:pt x="73" y="239"/>
                    <a:pt x="62" y="228"/>
                    <a:pt x="62" y="215"/>
                  </a:cubicBezTo>
                  <a:cubicBezTo>
                    <a:pt x="62" y="201"/>
                    <a:pt x="73" y="190"/>
                    <a:pt x="86" y="190"/>
                  </a:cubicBezTo>
                  <a:cubicBezTo>
                    <a:pt x="100" y="190"/>
                    <a:pt x="111" y="201"/>
                    <a:pt x="111" y="215"/>
                  </a:cubicBezTo>
                  <a:cubicBezTo>
                    <a:pt x="111" y="228"/>
                    <a:pt x="100" y="239"/>
                    <a:pt x="86" y="239"/>
                  </a:cubicBezTo>
                  <a:close/>
                  <a:moveTo>
                    <a:pt x="283" y="239"/>
                  </a:moveTo>
                  <a:cubicBezTo>
                    <a:pt x="270" y="239"/>
                    <a:pt x="259" y="228"/>
                    <a:pt x="259" y="215"/>
                  </a:cubicBezTo>
                  <a:cubicBezTo>
                    <a:pt x="259" y="201"/>
                    <a:pt x="270" y="190"/>
                    <a:pt x="283" y="190"/>
                  </a:cubicBezTo>
                  <a:cubicBezTo>
                    <a:pt x="297" y="190"/>
                    <a:pt x="308" y="201"/>
                    <a:pt x="308" y="215"/>
                  </a:cubicBezTo>
                  <a:cubicBezTo>
                    <a:pt x="308" y="228"/>
                    <a:pt x="297" y="239"/>
                    <a:pt x="283" y="239"/>
                  </a:cubicBez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9" name="Freeform 226">
              <a:extLst>
                <a:ext uri="{FF2B5EF4-FFF2-40B4-BE49-F238E27FC236}">
                  <a16:creationId xmlns:a16="http://schemas.microsoft.com/office/drawing/2014/main" id="{BAD25A9E-31D9-479F-9D8E-A9CF84ED080F}"/>
                </a:ext>
              </a:extLst>
            </p:cNvPr>
            <p:cNvSpPr>
              <a:spLocks noChangeAspect="1"/>
            </p:cNvSpPr>
            <p:nvPr/>
          </p:nvSpPr>
          <p:spPr bwMode="gray">
            <a:xfrm>
              <a:off x="3095" y="-1286"/>
              <a:ext cx="251" cy="132"/>
            </a:xfrm>
            <a:custGeom>
              <a:avLst/>
              <a:gdLst>
                <a:gd name="T0" fmla="*/ 64 w 106"/>
                <a:gd name="T1" fmla="*/ 52 h 56"/>
                <a:gd name="T2" fmla="*/ 0 w 106"/>
                <a:gd name="T3" fmla="*/ 6 h 56"/>
                <a:gd name="T4" fmla="*/ 96 w 106"/>
                <a:gd name="T5" fmla="*/ 49 h 56"/>
                <a:gd name="T6" fmla="*/ 64 w 106"/>
                <a:gd name="T7" fmla="*/ 52 h 56"/>
              </a:gdLst>
              <a:ahLst/>
              <a:cxnLst>
                <a:cxn ang="0">
                  <a:pos x="T0" y="T1"/>
                </a:cxn>
                <a:cxn ang="0">
                  <a:pos x="T2" y="T3"/>
                </a:cxn>
                <a:cxn ang="0">
                  <a:pos x="T4" y="T5"/>
                </a:cxn>
                <a:cxn ang="0">
                  <a:pos x="T6" y="T7"/>
                </a:cxn>
              </a:cxnLst>
              <a:rect l="0" t="0" r="r" b="b"/>
              <a:pathLst>
                <a:path w="106" h="56">
                  <a:moveTo>
                    <a:pt x="64" y="52"/>
                  </a:moveTo>
                  <a:cubicBezTo>
                    <a:pt x="48" y="50"/>
                    <a:pt x="22" y="3"/>
                    <a:pt x="0" y="6"/>
                  </a:cubicBezTo>
                  <a:cubicBezTo>
                    <a:pt x="51" y="0"/>
                    <a:pt x="106" y="24"/>
                    <a:pt x="96" y="49"/>
                  </a:cubicBezTo>
                  <a:cubicBezTo>
                    <a:pt x="91" y="56"/>
                    <a:pt x="79" y="54"/>
                    <a:pt x="64" y="52"/>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0" name="Freeform 227">
              <a:extLst>
                <a:ext uri="{FF2B5EF4-FFF2-40B4-BE49-F238E27FC236}">
                  <a16:creationId xmlns:a16="http://schemas.microsoft.com/office/drawing/2014/main" id="{AC659D2F-B275-4FD2-8740-1BF9D6BB2277}"/>
                </a:ext>
              </a:extLst>
            </p:cNvPr>
            <p:cNvSpPr>
              <a:spLocks noChangeAspect="1"/>
            </p:cNvSpPr>
            <p:nvPr/>
          </p:nvSpPr>
          <p:spPr bwMode="gray">
            <a:xfrm>
              <a:off x="2800" y="-1243"/>
              <a:ext cx="281" cy="106"/>
            </a:xfrm>
            <a:custGeom>
              <a:avLst/>
              <a:gdLst>
                <a:gd name="T0" fmla="*/ 119 w 119"/>
                <a:gd name="T1" fmla="*/ 30 h 45"/>
                <a:gd name="T2" fmla="*/ 0 w 119"/>
                <a:gd name="T3" fmla="*/ 45 h 45"/>
                <a:gd name="T4" fmla="*/ 58 w 119"/>
                <a:gd name="T5" fmla="*/ 6 h 45"/>
                <a:gd name="T6" fmla="*/ 119 w 119"/>
                <a:gd name="T7" fmla="*/ 30 h 45"/>
              </a:gdLst>
              <a:ahLst/>
              <a:cxnLst>
                <a:cxn ang="0">
                  <a:pos x="T0" y="T1"/>
                </a:cxn>
                <a:cxn ang="0">
                  <a:pos x="T2" y="T3"/>
                </a:cxn>
                <a:cxn ang="0">
                  <a:pos x="T4" y="T5"/>
                </a:cxn>
                <a:cxn ang="0">
                  <a:pos x="T6" y="T7"/>
                </a:cxn>
              </a:cxnLst>
              <a:rect l="0" t="0" r="r" b="b"/>
              <a:pathLst>
                <a:path w="119" h="45">
                  <a:moveTo>
                    <a:pt x="119" y="30"/>
                  </a:moveTo>
                  <a:cubicBezTo>
                    <a:pt x="70" y="25"/>
                    <a:pt x="25" y="35"/>
                    <a:pt x="0" y="45"/>
                  </a:cubicBezTo>
                  <a:cubicBezTo>
                    <a:pt x="14" y="24"/>
                    <a:pt x="31" y="13"/>
                    <a:pt x="58" y="6"/>
                  </a:cubicBezTo>
                  <a:cubicBezTo>
                    <a:pt x="79" y="0"/>
                    <a:pt x="104" y="26"/>
                    <a:pt x="119" y="30"/>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71" name="Freeform 228">
              <a:extLst>
                <a:ext uri="{FF2B5EF4-FFF2-40B4-BE49-F238E27FC236}">
                  <a16:creationId xmlns:a16="http://schemas.microsoft.com/office/drawing/2014/main" id="{87860DE7-3BAB-4095-AAE1-9EC69387CDBB}"/>
                </a:ext>
              </a:extLst>
            </p:cNvPr>
            <p:cNvSpPr>
              <a:spLocks noChangeAspect="1"/>
            </p:cNvSpPr>
            <p:nvPr/>
          </p:nvSpPr>
          <p:spPr bwMode="gray">
            <a:xfrm>
              <a:off x="3409" y="-1196"/>
              <a:ext cx="170" cy="255"/>
            </a:xfrm>
            <a:custGeom>
              <a:avLst/>
              <a:gdLst>
                <a:gd name="T0" fmla="*/ 55 w 72"/>
                <a:gd name="T1" fmla="*/ 108 h 108"/>
                <a:gd name="T2" fmla="*/ 0 w 72"/>
                <a:gd name="T3" fmla="*/ 24 h 108"/>
                <a:gd name="T4" fmla="*/ 55 w 72"/>
                <a:gd name="T5" fmla="*/ 108 h 108"/>
              </a:gdLst>
              <a:ahLst/>
              <a:cxnLst>
                <a:cxn ang="0">
                  <a:pos x="T0" y="T1"/>
                </a:cxn>
                <a:cxn ang="0">
                  <a:pos x="T2" y="T3"/>
                </a:cxn>
                <a:cxn ang="0">
                  <a:pos x="T4" y="T5"/>
                </a:cxn>
              </a:cxnLst>
              <a:rect l="0" t="0" r="r" b="b"/>
              <a:pathLst>
                <a:path w="72" h="108">
                  <a:moveTo>
                    <a:pt x="55" y="108"/>
                  </a:moveTo>
                  <a:cubicBezTo>
                    <a:pt x="72" y="65"/>
                    <a:pt x="11" y="0"/>
                    <a:pt x="0" y="24"/>
                  </a:cubicBezTo>
                  <a:cubicBezTo>
                    <a:pt x="2" y="40"/>
                    <a:pt x="33" y="78"/>
                    <a:pt x="55" y="108"/>
                  </a:cubicBezTo>
                  <a:close/>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pic>
        <p:nvPicPr>
          <p:cNvPr id="176" name="グラフィックス 175" descr="スマートフォン">
            <a:extLst>
              <a:ext uri="{FF2B5EF4-FFF2-40B4-BE49-F238E27FC236}">
                <a16:creationId xmlns:a16="http://schemas.microsoft.com/office/drawing/2014/main" id="{7EA192A3-571B-4553-B6EF-EFC5626EC3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739" y="6122124"/>
            <a:ext cx="296379" cy="296379"/>
          </a:xfrm>
          <a:prstGeom prst="rect">
            <a:avLst/>
          </a:prstGeom>
        </p:spPr>
      </p:pic>
      <p:pic>
        <p:nvPicPr>
          <p:cNvPr id="177" name="グラフィックス 176" descr="インターネット">
            <a:extLst>
              <a:ext uri="{FF2B5EF4-FFF2-40B4-BE49-F238E27FC236}">
                <a16:creationId xmlns:a16="http://schemas.microsoft.com/office/drawing/2014/main" id="{9910B894-7CC9-4819-8E91-3633BA4E3F6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78002" y="5832644"/>
            <a:ext cx="320936" cy="320936"/>
          </a:xfrm>
          <a:prstGeom prst="rect">
            <a:avLst/>
          </a:prstGeom>
        </p:spPr>
      </p:pic>
      <p:pic>
        <p:nvPicPr>
          <p:cNvPr id="178" name="グラフィックス 177" descr="コンピューター">
            <a:extLst>
              <a:ext uri="{FF2B5EF4-FFF2-40B4-BE49-F238E27FC236}">
                <a16:creationId xmlns:a16="http://schemas.microsoft.com/office/drawing/2014/main" id="{307584B3-9F3D-4D72-9CA1-D459597641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86774" y="6112317"/>
            <a:ext cx="314942" cy="314942"/>
          </a:xfrm>
          <a:prstGeom prst="rect">
            <a:avLst/>
          </a:prstGeom>
        </p:spPr>
      </p:pic>
      <p:pic>
        <p:nvPicPr>
          <p:cNvPr id="179" name="グラフィックス 178" descr="タブレット">
            <a:extLst>
              <a:ext uri="{FF2B5EF4-FFF2-40B4-BE49-F238E27FC236}">
                <a16:creationId xmlns:a16="http://schemas.microsoft.com/office/drawing/2014/main" id="{9064CBB7-4EA0-4702-80E2-129D0778AF5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54643" y="5843577"/>
            <a:ext cx="299070" cy="299070"/>
          </a:xfrm>
          <a:prstGeom prst="rect">
            <a:avLst/>
          </a:prstGeom>
        </p:spPr>
      </p:pic>
      <p:grpSp>
        <p:nvGrpSpPr>
          <p:cNvPr id="7" name="グループ化 6">
            <a:extLst>
              <a:ext uri="{FF2B5EF4-FFF2-40B4-BE49-F238E27FC236}">
                <a16:creationId xmlns:a16="http://schemas.microsoft.com/office/drawing/2014/main" id="{3FA2EDD4-D131-423F-B32F-954083E7CA8B}"/>
              </a:ext>
            </a:extLst>
          </p:cNvPr>
          <p:cNvGrpSpPr/>
          <p:nvPr/>
        </p:nvGrpSpPr>
        <p:grpSpPr>
          <a:xfrm>
            <a:off x="1416226" y="2658277"/>
            <a:ext cx="914400" cy="914400"/>
            <a:chOff x="1416226" y="1938336"/>
            <a:chExt cx="914400" cy="914400"/>
          </a:xfrm>
        </p:grpSpPr>
        <p:pic>
          <p:nvPicPr>
            <p:cNvPr id="4" name="グラフィックス 3" descr="ブラウザー ウィンドウ">
              <a:extLst>
                <a:ext uri="{FF2B5EF4-FFF2-40B4-BE49-F238E27FC236}">
                  <a16:creationId xmlns:a16="http://schemas.microsoft.com/office/drawing/2014/main" id="{F61CEF5D-BB2D-4F01-A039-CFA2CEF4887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6226" y="1938336"/>
              <a:ext cx="914400" cy="914400"/>
            </a:xfrm>
            <a:prstGeom prst="rect">
              <a:avLst/>
            </a:prstGeom>
          </p:spPr>
        </p:pic>
        <p:sp>
          <p:nvSpPr>
            <p:cNvPr id="6" name="正方形/長方形 5">
              <a:extLst>
                <a:ext uri="{FF2B5EF4-FFF2-40B4-BE49-F238E27FC236}">
                  <a16:creationId xmlns:a16="http://schemas.microsoft.com/office/drawing/2014/main" id="{67CA7B63-72D8-4200-8149-6211175F1E4E}"/>
                </a:ext>
              </a:extLst>
            </p:cNvPr>
            <p:cNvSpPr/>
            <p:nvPr/>
          </p:nvSpPr>
          <p:spPr>
            <a:xfrm>
              <a:off x="1529927" y="2219312"/>
              <a:ext cx="684406" cy="43384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a:t>
              </a: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ページ</a:t>
              </a:r>
            </a:p>
          </p:txBody>
        </p:sp>
      </p:grpSp>
      <p:grpSp>
        <p:nvGrpSpPr>
          <p:cNvPr id="184" name="グループ化 183">
            <a:extLst>
              <a:ext uri="{FF2B5EF4-FFF2-40B4-BE49-F238E27FC236}">
                <a16:creationId xmlns:a16="http://schemas.microsoft.com/office/drawing/2014/main" id="{B63B9F56-57F3-40DF-8FBE-8D55911F2290}"/>
              </a:ext>
            </a:extLst>
          </p:cNvPr>
          <p:cNvGrpSpPr/>
          <p:nvPr/>
        </p:nvGrpSpPr>
        <p:grpSpPr>
          <a:xfrm>
            <a:off x="2221117" y="2658277"/>
            <a:ext cx="914400" cy="914400"/>
            <a:chOff x="1416226" y="1938336"/>
            <a:chExt cx="914400" cy="914400"/>
          </a:xfrm>
        </p:grpSpPr>
        <p:pic>
          <p:nvPicPr>
            <p:cNvPr id="185" name="グラフィックス 184" descr="ブラウザー ウィンドウ">
              <a:extLst>
                <a:ext uri="{FF2B5EF4-FFF2-40B4-BE49-F238E27FC236}">
                  <a16:creationId xmlns:a16="http://schemas.microsoft.com/office/drawing/2014/main" id="{403B2E72-681C-43CA-8390-AB246793590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6226" y="1938336"/>
              <a:ext cx="914400" cy="914400"/>
            </a:xfrm>
            <a:prstGeom prst="rect">
              <a:avLst/>
            </a:prstGeom>
          </p:spPr>
        </p:pic>
        <p:sp>
          <p:nvSpPr>
            <p:cNvPr id="186" name="正方形/長方形 185">
              <a:extLst>
                <a:ext uri="{FF2B5EF4-FFF2-40B4-BE49-F238E27FC236}">
                  <a16:creationId xmlns:a16="http://schemas.microsoft.com/office/drawing/2014/main" id="{D796CFE0-80F7-4016-9B19-034EA0FB8CC2}"/>
                </a:ext>
              </a:extLst>
            </p:cNvPr>
            <p:cNvSpPr/>
            <p:nvPr/>
          </p:nvSpPr>
          <p:spPr>
            <a:xfrm>
              <a:off x="1529927" y="2219312"/>
              <a:ext cx="684406" cy="43384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B</a:t>
              </a: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ページ</a:t>
              </a:r>
            </a:p>
          </p:txBody>
        </p:sp>
      </p:grpSp>
      <p:grpSp>
        <p:nvGrpSpPr>
          <p:cNvPr id="190" name="グループ化 189">
            <a:extLst>
              <a:ext uri="{FF2B5EF4-FFF2-40B4-BE49-F238E27FC236}">
                <a16:creationId xmlns:a16="http://schemas.microsoft.com/office/drawing/2014/main" id="{A65984CF-0EA7-438A-9E47-31458A7F37F9}"/>
              </a:ext>
            </a:extLst>
          </p:cNvPr>
          <p:cNvGrpSpPr/>
          <p:nvPr/>
        </p:nvGrpSpPr>
        <p:grpSpPr>
          <a:xfrm>
            <a:off x="1904697" y="2038626"/>
            <a:ext cx="1243000" cy="914400"/>
            <a:chOff x="1416226" y="1938336"/>
            <a:chExt cx="914400" cy="914400"/>
          </a:xfrm>
        </p:grpSpPr>
        <p:pic>
          <p:nvPicPr>
            <p:cNvPr id="191" name="グラフィックス 190" descr="ブラウザー ウィンドウ">
              <a:extLst>
                <a:ext uri="{FF2B5EF4-FFF2-40B4-BE49-F238E27FC236}">
                  <a16:creationId xmlns:a16="http://schemas.microsoft.com/office/drawing/2014/main" id="{AF31A950-B073-4F87-82CF-7A946BE020F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6226" y="1938336"/>
              <a:ext cx="914400" cy="914400"/>
            </a:xfrm>
            <a:prstGeom prst="rect">
              <a:avLst/>
            </a:prstGeom>
          </p:spPr>
        </p:pic>
        <p:sp>
          <p:nvSpPr>
            <p:cNvPr id="192" name="正方形/長方形 191">
              <a:extLst>
                <a:ext uri="{FF2B5EF4-FFF2-40B4-BE49-F238E27FC236}">
                  <a16:creationId xmlns:a16="http://schemas.microsoft.com/office/drawing/2014/main" id="{77E600FB-64E5-4FFE-B54D-7BD8B11C1D25}"/>
                </a:ext>
              </a:extLst>
            </p:cNvPr>
            <p:cNvSpPr/>
            <p:nvPr/>
          </p:nvSpPr>
          <p:spPr>
            <a:xfrm>
              <a:off x="1529927" y="2219312"/>
              <a:ext cx="684406" cy="433845"/>
            </a:xfrm>
            <a:prstGeom prst="rect">
              <a:avLst/>
            </a:prstGeom>
            <a:solidFill>
              <a:schemeClr val="bg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全国統一</a:t>
              </a:r>
              <a:endParaRPr kumimoji="1" lang="en-US" altLang="ja-JP"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ページ</a:t>
              </a:r>
            </a:p>
          </p:txBody>
        </p:sp>
      </p:grpSp>
      <p:sp>
        <p:nvSpPr>
          <p:cNvPr id="194" name="テキスト ボックス 193">
            <a:extLst>
              <a:ext uri="{FF2B5EF4-FFF2-40B4-BE49-F238E27FC236}">
                <a16:creationId xmlns:a16="http://schemas.microsoft.com/office/drawing/2014/main" id="{5A65D995-82CA-413F-8764-683FD29146C7}"/>
              </a:ext>
            </a:extLst>
          </p:cNvPr>
          <p:cNvSpPr txBox="1"/>
          <p:nvPr/>
        </p:nvSpPr>
        <p:spPr>
          <a:xfrm>
            <a:off x="7482486" y="4132430"/>
            <a:ext cx="2317918" cy="184666"/>
          </a:xfrm>
          <a:prstGeom prst="rect">
            <a:avLst/>
          </a:prstGeom>
          <a:noFill/>
          <a:ln>
            <a:noFill/>
          </a:ln>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医療情報ネットから検索</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181" name="直線コネクタ 180">
            <a:extLst>
              <a:ext uri="{FF2B5EF4-FFF2-40B4-BE49-F238E27FC236}">
                <a16:creationId xmlns:a16="http://schemas.microsoft.com/office/drawing/2014/main" id="{D238F7AC-E958-44C6-804A-FCAEAD189975}"/>
              </a:ext>
            </a:extLst>
          </p:cNvPr>
          <p:cNvCxnSpPr>
            <a:cxnSpLocks/>
            <a:stCxn id="195" idx="3"/>
            <a:endCxn id="152" idx="2"/>
          </p:cNvCxnSpPr>
          <p:nvPr/>
        </p:nvCxnSpPr>
        <p:spPr>
          <a:xfrm flipV="1">
            <a:off x="4897964" y="3757591"/>
            <a:ext cx="19224" cy="327279"/>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6" name="正方形/長方形 395">
            <a:extLst>
              <a:ext uri="{FF2B5EF4-FFF2-40B4-BE49-F238E27FC236}">
                <a16:creationId xmlns:a16="http://schemas.microsoft.com/office/drawing/2014/main" id="{9BB7527D-A495-493E-976C-ECAB42C07ACF}"/>
              </a:ext>
            </a:extLst>
          </p:cNvPr>
          <p:cNvSpPr/>
          <p:nvPr/>
        </p:nvSpPr>
        <p:spPr>
          <a:xfrm>
            <a:off x="3857952" y="5238971"/>
            <a:ext cx="3742940" cy="1603846"/>
          </a:xfrm>
          <a:prstGeom prst="rect">
            <a:avLst/>
          </a:prstGeom>
          <a:solidFill>
            <a:srgbClr val="E9ED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51" name="正方形/長方形 450">
            <a:extLst>
              <a:ext uri="{FF2B5EF4-FFF2-40B4-BE49-F238E27FC236}">
                <a16:creationId xmlns:a16="http://schemas.microsoft.com/office/drawing/2014/main" id="{68C38BD1-6E29-49B2-85B9-CEF357143777}"/>
              </a:ext>
            </a:extLst>
          </p:cNvPr>
          <p:cNvSpPr/>
          <p:nvPr/>
        </p:nvSpPr>
        <p:spPr>
          <a:xfrm>
            <a:off x="5786120" y="5517225"/>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病院等及び薬局</a:t>
            </a:r>
            <a:endParaRPr kumimoji="1" lang="en-US" altLang="ja-JP"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452" name="Group 28">
            <a:extLst>
              <a:ext uri="{FF2B5EF4-FFF2-40B4-BE49-F238E27FC236}">
                <a16:creationId xmlns:a16="http://schemas.microsoft.com/office/drawing/2014/main" id="{B033C9A3-3CE0-452C-865E-D0349BD63040}"/>
              </a:ext>
            </a:extLst>
          </p:cNvPr>
          <p:cNvGrpSpPr>
            <a:grpSpLocks/>
          </p:cNvGrpSpPr>
          <p:nvPr/>
        </p:nvGrpSpPr>
        <p:grpSpPr bwMode="auto">
          <a:xfrm>
            <a:off x="6928044" y="6093171"/>
            <a:ext cx="389731" cy="380258"/>
            <a:chOff x="4027" y="3008"/>
            <a:chExt cx="576" cy="562"/>
          </a:xfrm>
        </p:grpSpPr>
        <p:sp>
          <p:nvSpPr>
            <p:cNvPr id="493" name="Freeform 29">
              <a:extLst>
                <a:ext uri="{FF2B5EF4-FFF2-40B4-BE49-F238E27FC236}">
                  <a16:creationId xmlns:a16="http://schemas.microsoft.com/office/drawing/2014/main" id="{EBB36D81-0DFB-46C1-8E2B-1D0F65E8FD82}"/>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4" name="Rectangle 30">
              <a:extLst>
                <a:ext uri="{FF2B5EF4-FFF2-40B4-BE49-F238E27FC236}">
                  <a16:creationId xmlns:a16="http://schemas.microsoft.com/office/drawing/2014/main" id="{0C750A67-70B1-47A2-97DE-D262DDF577A5}"/>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495" name="Group 31">
              <a:extLst>
                <a:ext uri="{FF2B5EF4-FFF2-40B4-BE49-F238E27FC236}">
                  <a16:creationId xmlns:a16="http://schemas.microsoft.com/office/drawing/2014/main" id="{16013786-CFD8-4B4B-B73A-04B980B565A1}"/>
                </a:ext>
              </a:extLst>
            </p:cNvPr>
            <p:cNvGrpSpPr>
              <a:grpSpLocks/>
            </p:cNvGrpSpPr>
            <p:nvPr/>
          </p:nvGrpSpPr>
          <p:grpSpPr bwMode="auto">
            <a:xfrm>
              <a:off x="4027" y="3008"/>
              <a:ext cx="399" cy="520"/>
              <a:chOff x="4027" y="3008"/>
              <a:chExt cx="399" cy="520"/>
            </a:xfrm>
          </p:grpSpPr>
          <p:sp>
            <p:nvSpPr>
              <p:cNvPr id="496" name="Oval 32">
                <a:extLst>
                  <a:ext uri="{FF2B5EF4-FFF2-40B4-BE49-F238E27FC236}">
                    <a16:creationId xmlns:a16="http://schemas.microsoft.com/office/drawing/2014/main" id="{3B5B75C6-62F6-49CB-BADE-752DAEC07CB8}"/>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7" name="Freeform 33">
                <a:extLst>
                  <a:ext uri="{FF2B5EF4-FFF2-40B4-BE49-F238E27FC236}">
                    <a16:creationId xmlns:a16="http://schemas.microsoft.com/office/drawing/2014/main" id="{32438E2E-9658-4139-A940-17365900C967}"/>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sp>
        <p:nvSpPr>
          <p:cNvPr id="453" name="四角形: 角を丸くする 452">
            <a:extLst>
              <a:ext uri="{FF2B5EF4-FFF2-40B4-BE49-F238E27FC236}">
                <a16:creationId xmlns:a16="http://schemas.microsoft.com/office/drawing/2014/main" id="{8246F7E3-791D-491D-B375-82DEEBCD47A0}"/>
              </a:ext>
            </a:extLst>
          </p:cNvPr>
          <p:cNvSpPr/>
          <p:nvPr/>
        </p:nvSpPr>
        <p:spPr>
          <a:xfrm>
            <a:off x="6855476" y="5828134"/>
            <a:ext cx="521844" cy="18000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報告</a:t>
            </a:r>
          </a:p>
        </p:txBody>
      </p:sp>
      <p:grpSp>
        <p:nvGrpSpPr>
          <p:cNvPr id="454" name="Group 2">
            <a:extLst>
              <a:ext uri="{FF2B5EF4-FFF2-40B4-BE49-F238E27FC236}">
                <a16:creationId xmlns:a16="http://schemas.microsoft.com/office/drawing/2014/main" id="{56E84469-FEF6-4258-8BBF-8D71BB840023}"/>
              </a:ext>
            </a:extLst>
          </p:cNvPr>
          <p:cNvGrpSpPr>
            <a:grpSpLocks/>
          </p:cNvGrpSpPr>
          <p:nvPr/>
        </p:nvGrpSpPr>
        <p:grpSpPr bwMode="auto">
          <a:xfrm>
            <a:off x="5807440" y="5901496"/>
            <a:ext cx="947252" cy="522793"/>
            <a:chOff x="4828" y="2296"/>
            <a:chExt cx="1339" cy="739"/>
          </a:xfrm>
        </p:grpSpPr>
        <p:grpSp>
          <p:nvGrpSpPr>
            <p:cNvPr id="455" name="Group 3">
              <a:extLst>
                <a:ext uri="{FF2B5EF4-FFF2-40B4-BE49-F238E27FC236}">
                  <a16:creationId xmlns:a16="http://schemas.microsoft.com/office/drawing/2014/main" id="{3D7E2802-1C29-40FC-8D23-33D5751D7898}"/>
                </a:ext>
              </a:extLst>
            </p:cNvPr>
            <p:cNvGrpSpPr>
              <a:grpSpLocks/>
            </p:cNvGrpSpPr>
            <p:nvPr/>
          </p:nvGrpSpPr>
          <p:grpSpPr bwMode="auto">
            <a:xfrm>
              <a:off x="4828" y="2296"/>
              <a:ext cx="1339" cy="739"/>
              <a:chOff x="2213" y="2568"/>
              <a:chExt cx="1339" cy="739"/>
            </a:xfrm>
          </p:grpSpPr>
          <p:sp>
            <p:nvSpPr>
              <p:cNvPr id="457" name="Rectangle 4">
                <a:extLst>
                  <a:ext uri="{FF2B5EF4-FFF2-40B4-BE49-F238E27FC236}">
                    <a16:creationId xmlns:a16="http://schemas.microsoft.com/office/drawing/2014/main" id="{515587A6-2121-402D-9C72-4857BE42E7A6}"/>
                  </a:ext>
                </a:extLst>
              </p:cNvPr>
              <p:cNvSpPr>
                <a:spLocks noChangeAspect="1" noChangeArrowheads="1"/>
              </p:cNvSpPr>
              <p:nvPr/>
            </p:nvSpPr>
            <p:spPr bwMode="gray">
              <a:xfrm>
                <a:off x="2213" y="2802"/>
                <a:ext cx="493"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8" name="Rectangle 5">
                <a:extLst>
                  <a:ext uri="{FF2B5EF4-FFF2-40B4-BE49-F238E27FC236}">
                    <a16:creationId xmlns:a16="http://schemas.microsoft.com/office/drawing/2014/main" id="{35026B67-2211-44EB-AA34-3F6EB55D7907}"/>
                  </a:ext>
                </a:extLst>
              </p:cNvPr>
              <p:cNvSpPr>
                <a:spLocks noChangeAspect="1" noChangeArrowheads="1"/>
              </p:cNvSpPr>
              <p:nvPr/>
            </p:nvSpPr>
            <p:spPr bwMode="gray">
              <a:xfrm>
                <a:off x="3058" y="2802"/>
                <a:ext cx="494" cy="50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9" name="Rectangle 6">
                <a:extLst>
                  <a:ext uri="{FF2B5EF4-FFF2-40B4-BE49-F238E27FC236}">
                    <a16:creationId xmlns:a16="http://schemas.microsoft.com/office/drawing/2014/main" id="{46EB9001-CBBA-460E-9731-E87C5082D43E}"/>
                  </a:ext>
                </a:extLst>
              </p:cNvPr>
              <p:cNvSpPr>
                <a:spLocks noChangeAspect="1" noChangeArrowheads="1"/>
              </p:cNvSpPr>
              <p:nvPr/>
            </p:nvSpPr>
            <p:spPr bwMode="gray">
              <a:xfrm>
                <a:off x="2725" y="2568"/>
                <a:ext cx="314" cy="739"/>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0" name="Rectangle 7">
                <a:extLst>
                  <a:ext uri="{FF2B5EF4-FFF2-40B4-BE49-F238E27FC236}">
                    <a16:creationId xmlns:a16="http://schemas.microsoft.com/office/drawing/2014/main" id="{C3C83674-F1C9-466A-A55C-7274C6048642}"/>
                  </a:ext>
                </a:extLst>
              </p:cNvPr>
              <p:cNvSpPr>
                <a:spLocks noChangeAspect="1" noChangeArrowheads="1"/>
              </p:cNvSpPr>
              <p:nvPr/>
            </p:nvSpPr>
            <p:spPr bwMode="gray">
              <a:xfrm>
                <a:off x="2272" y="2872"/>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1" name="Rectangle 8">
                <a:extLst>
                  <a:ext uri="{FF2B5EF4-FFF2-40B4-BE49-F238E27FC236}">
                    <a16:creationId xmlns:a16="http://schemas.microsoft.com/office/drawing/2014/main" id="{42C238DC-2C3F-4359-8968-40E8946A8D27}"/>
                  </a:ext>
                </a:extLst>
              </p:cNvPr>
              <p:cNvSpPr>
                <a:spLocks noChangeAspect="1" noChangeArrowheads="1"/>
              </p:cNvSpPr>
              <p:nvPr/>
            </p:nvSpPr>
            <p:spPr bwMode="gray">
              <a:xfrm>
                <a:off x="236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2" name="Rectangle 9">
                <a:extLst>
                  <a:ext uri="{FF2B5EF4-FFF2-40B4-BE49-F238E27FC236}">
                    <a16:creationId xmlns:a16="http://schemas.microsoft.com/office/drawing/2014/main" id="{2CA3ED11-62E6-4F83-8DFC-478DC565C920}"/>
                  </a:ext>
                </a:extLst>
              </p:cNvPr>
              <p:cNvSpPr>
                <a:spLocks noChangeAspect="1" noChangeArrowheads="1"/>
              </p:cNvSpPr>
              <p:nvPr/>
            </p:nvSpPr>
            <p:spPr bwMode="gray">
              <a:xfrm>
                <a:off x="2272" y="2955"/>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3" name="Rectangle 10">
                <a:extLst>
                  <a:ext uri="{FF2B5EF4-FFF2-40B4-BE49-F238E27FC236}">
                    <a16:creationId xmlns:a16="http://schemas.microsoft.com/office/drawing/2014/main" id="{A7E5B86C-90BD-4FB3-ACA0-3982DCC620CB}"/>
                  </a:ext>
                </a:extLst>
              </p:cNvPr>
              <p:cNvSpPr>
                <a:spLocks noChangeAspect="1" noChangeArrowheads="1"/>
              </p:cNvSpPr>
              <p:nvPr/>
            </p:nvSpPr>
            <p:spPr bwMode="gray">
              <a:xfrm>
                <a:off x="236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4" name="Rectangle 11">
                <a:extLst>
                  <a:ext uri="{FF2B5EF4-FFF2-40B4-BE49-F238E27FC236}">
                    <a16:creationId xmlns:a16="http://schemas.microsoft.com/office/drawing/2014/main" id="{E516F89E-901D-4840-A6AB-ABF9FB74A677}"/>
                  </a:ext>
                </a:extLst>
              </p:cNvPr>
              <p:cNvSpPr>
                <a:spLocks noChangeAspect="1" noChangeArrowheads="1"/>
              </p:cNvSpPr>
              <p:nvPr/>
            </p:nvSpPr>
            <p:spPr bwMode="gray">
              <a:xfrm>
                <a:off x="248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5" name="Rectangle 12">
                <a:extLst>
                  <a:ext uri="{FF2B5EF4-FFF2-40B4-BE49-F238E27FC236}">
                    <a16:creationId xmlns:a16="http://schemas.microsoft.com/office/drawing/2014/main" id="{6DB4A4C9-4279-4399-B5ED-F305A4D046CE}"/>
                  </a:ext>
                </a:extLst>
              </p:cNvPr>
              <p:cNvSpPr>
                <a:spLocks noChangeAspect="1" noChangeArrowheads="1"/>
              </p:cNvSpPr>
              <p:nvPr/>
            </p:nvSpPr>
            <p:spPr bwMode="gray">
              <a:xfrm>
                <a:off x="257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6" name="Rectangle 13">
                <a:extLst>
                  <a:ext uri="{FF2B5EF4-FFF2-40B4-BE49-F238E27FC236}">
                    <a16:creationId xmlns:a16="http://schemas.microsoft.com/office/drawing/2014/main" id="{5A5FFC0E-7937-42BF-9B1B-67EC1BB84ED3}"/>
                  </a:ext>
                </a:extLst>
              </p:cNvPr>
              <p:cNvSpPr>
                <a:spLocks noChangeAspect="1" noChangeArrowheads="1"/>
              </p:cNvSpPr>
              <p:nvPr/>
            </p:nvSpPr>
            <p:spPr bwMode="gray">
              <a:xfrm>
                <a:off x="248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7" name="Rectangle 14">
                <a:extLst>
                  <a:ext uri="{FF2B5EF4-FFF2-40B4-BE49-F238E27FC236}">
                    <a16:creationId xmlns:a16="http://schemas.microsoft.com/office/drawing/2014/main" id="{82371F57-0E8E-4FDA-914D-1957B44C3D2B}"/>
                  </a:ext>
                </a:extLst>
              </p:cNvPr>
              <p:cNvSpPr>
                <a:spLocks noChangeAspect="1" noChangeArrowheads="1"/>
              </p:cNvSpPr>
              <p:nvPr/>
            </p:nvSpPr>
            <p:spPr bwMode="gray">
              <a:xfrm>
                <a:off x="257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8" name="Rectangle 15">
                <a:extLst>
                  <a:ext uri="{FF2B5EF4-FFF2-40B4-BE49-F238E27FC236}">
                    <a16:creationId xmlns:a16="http://schemas.microsoft.com/office/drawing/2014/main" id="{7B3370C7-8A04-4F90-91CC-997327F35FE5}"/>
                  </a:ext>
                </a:extLst>
              </p:cNvPr>
              <p:cNvSpPr>
                <a:spLocks noChangeAspect="1" noChangeArrowheads="1"/>
              </p:cNvSpPr>
              <p:nvPr/>
            </p:nvSpPr>
            <p:spPr bwMode="gray">
              <a:xfrm>
                <a:off x="2272" y="309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69" name="Rectangle 16">
                <a:extLst>
                  <a:ext uri="{FF2B5EF4-FFF2-40B4-BE49-F238E27FC236}">
                    <a16:creationId xmlns:a16="http://schemas.microsoft.com/office/drawing/2014/main" id="{98CEADF5-9B2A-45C9-AEDE-2AD543C02D27}"/>
                  </a:ext>
                </a:extLst>
              </p:cNvPr>
              <p:cNvSpPr>
                <a:spLocks noChangeAspect="1" noChangeArrowheads="1"/>
              </p:cNvSpPr>
              <p:nvPr/>
            </p:nvSpPr>
            <p:spPr bwMode="gray">
              <a:xfrm>
                <a:off x="236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0" name="Rectangle 17">
                <a:extLst>
                  <a:ext uri="{FF2B5EF4-FFF2-40B4-BE49-F238E27FC236}">
                    <a16:creationId xmlns:a16="http://schemas.microsoft.com/office/drawing/2014/main" id="{7C0976C6-91CA-44B3-B351-2C480E9EC405}"/>
                  </a:ext>
                </a:extLst>
              </p:cNvPr>
              <p:cNvSpPr>
                <a:spLocks noChangeAspect="1" noChangeArrowheads="1"/>
              </p:cNvSpPr>
              <p:nvPr/>
            </p:nvSpPr>
            <p:spPr bwMode="gray">
              <a:xfrm>
                <a:off x="2272" y="3177"/>
                <a:ext cx="70"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1" name="Rectangle 18">
                <a:extLst>
                  <a:ext uri="{FF2B5EF4-FFF2-40B4-BE49-F238E27FC236}">
                    <a16:creationId xmlns:a16="http://schemas.microsoft.com/office/drawing/2014/main" id="{20ED9042-9114-4572-9536-993683CE9CA2}"/>
                  </a:ext>
                </a:extLst>
              </p:cNvPr>
              <p:cNvSpPr>
                <a:spLocks noChangeAspect="1" noChangeArrowheads="1"/>
              </p:cNvSpPr>
              <p:nvPr/>
            </p:nvSpPr>
            <p:spPr bwMode="gray">
              <a:xfrm>
                <a:off x="236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2" name="Rectangle 19">
                <a:extLst>
                  <a:ext uri="{FF2B5EF4-FFF2-40B4-BE49-F238E27FC236}">
                    <a16:creationId xmlns:a16="http://schemas.microsoft.com/office/drawing/2014/main" id="{D1A8A6BD-33AD-476E-98A2-524ECDDC8929}"/>
                  </a:ext>
                </a:extLst>
              </p:cNvPr>
              <p:cNvSpPr>
                <a:spLocks noChangeAspect="1" noChangeArrowheads="1"/>
              </p:cNvSpPr>
              <p:nvPr/>
            </p:nvSpPr>
            <p:spPr bwMode="gray">
              <a:xfrm>
                <a:off x="248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3" name="Rectangle 20">
                <a:extLst>
                  <a:ext uri="{FF2B5EF4-FFF2-40B4-BE49-F238E27FC236}">
                    <a16:creationId xmlns:a16="http://schemas.microsoft.com/office/drawing/2014/main" id="{0C09AB79-5506-4D55-BA59-C04B91DE62EC}"/>
                  </a:ext>
                </a:extLst>
              </p:cNvPr>
              <p:cNvSpPr>
                <a:spLocks noChangeAspect="1" noChangeArrowheads="1"/>
              </p:cNvSpPr>
              <p:nvPr/>
            </p:nvSpPr>
            <p:spPr bwMode="gray">
              <a:xfrm>
                <a:off x="257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4" name="Rectangle 21">
                <a:extLst>
                  <a:ext uri="{FF2B5EF4-FFF2-40B4-BE49-F238E27FC236}">
                    <a16:creationId xmlns:a16="http://schemas.microsoft.com/office/drawing/2014/main" id="{EC2402C0-240C-4671-AB7A-5007C6798B42}"/>
                  </a:ext>
                </a:extLst>
              </p:cNvPr>
              <p:cNvSpPr>
                <a:spLocks noChangeAspect="1" noChangeArrowheads="1"/>
              </p:cNvSpPr>
              <p:nvPr/>
            </p:nvSpPr>
            <p:spPr bwMode="gray">
              <a:xfrm>
                <a:off x="248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5" name="Rectangle 22">
                <a:extLst>
                  <a:ext uri="{FF2B5EF4-FFF2-40B4-BE49-F238E27FC236}">
                    <a16:creationId xmlns:a16="http://schemas.microsoft.com/office/drawing/2014/main" id="{A42E393B-1808-4AE1-B8F2-D1C1702CCFD9}"/>
                  </a:ext>
                </a:extLst>
              </p:cNvPr>
              <p:cNvSpPr>
                <a:spLocks noChangeAspect="1" noChangeArrowheads="1"/>
              </p:cNvSpPr>
              <p:nvPr/>
            </p:nvSpPr>
            <p:spPr bwMode="gray">
              <a:xfrm>
                <a:off x="257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6" name="Rectangle 23">
                <a:extLst>
                  <a:ext uri="{FF2B5EF4-FFF2-40B4-BE49-F238E27FC236}">
                    <a16:creationId xmlns:a16="http://schemas.microsoft.com/office/drawing/2014/main" id="{44B61C0D-F600-431B-A909-7C426AD651CB}"/>
                  </a:ext>
                </a:extLst>
              </p:cNvPr>
              <p:cNvSpPr>
                <a:spLocks noChangeAspect="1" noChangeArrowheads="1"/>
              </p:cNvSpPr>
              <p:nvPr/>
            </p:nvSpPr>
            <p:spPr bwMode="gray">
              <a:xfrm>
                <a:off x="3122"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7" name="Rectangle 24">
                <a:extLst>
                  <a:ext uri="{FF2B5EF4-FFF2-40B4-BE49-F238E27FC236}">
                    <a16:creationId xmlns:a16="http://schemas.microsoft.com/office/drawing/2014/main" id="{08D0CB36-4A77-40E4-98D7-64DBE73F2EC8}"/>
                  </a:ext>
                </a:extLst>
              </p:cNvPr>
              <p:cNvSpPr>
                <a:spLocks noChangeAspect="1" noChangeArrowheads="1"/>
              </p:cNvSpPr>
              <p:nvPr/>
            </p:nvSpPr>
            <p:spPr bwMode="gray">
              <a:xfrm>
                <a:off x="3214" y="2872"/>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8" name="Rectangle 25">
                <a:extLst>
                  <a:ext uri="{FF2B5EF4-FFF2-40B4-BE49-F238E27FC236}">
                    <a16:creationId xmlns:a16="http://schemas.microsoft.com/office/drawing/2014/main" id="{E5F24308-6CB3-4555-B511-347F5AE70A87}"/>
                  </a:ext>
                </a:extLst>
              </p:cNvPr>
              <p:cNvSpPr>
                <a:spLocks noChangeAspect="1" noChangeArrowheads="1"/>
              </p:cNvSpPr>
              <p:nvPr/>
            </p:nvSpPr>
            <p:spPr bwMode="gray">
              <a:xfrm>
                <a:off x="3122"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79" name="Rectangle 26">
                <a:extLst>
                  <a:ext uri="{FF2B5EF4-FFF2-40B4-BE49-F238E27FC236}">
                    <a16:creationId xmlns:a16="http://schemas.microsoft.com/office/drawing/2014/main" id="{1263515F-9E25-4642-9564-FCE19C4502DC}"/>
                  </a:ext>
                </a:extLst>
              </p:cNvPr>
              <p:cNvSpPr>
                <a:spLocks noChangeAspect="1" noChangeArrowheads="1"/>
              </p:cNvSpPr>
              <p:nvPr/>
            </p:nvSpPr>
            <p:spPr bwMode="gray">
              <a:xfrm>
                <a:off x="3214" y="295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0" name="Rectangle 27">
                <a:extLst>
                  <a:ext uri="{FF2B5EF4-FFF2-40B4-BE49-F238E27FC236}">
                    <a16:creationId xmlns:a16="http://schemas.microsoft.com/office/drawing/2014/main" id="{9A91B7E6-863D-4F72-A09B-4998F41749E9}"/>
                  </a:ext>
                </a:extLst>
              </p:cNvPr>
              <p:cNvSpPr>
                <a:spLocks noChangeAspect="1" noChangeArrowheads="1"/>
              </p:cNvSpPr>
              <p:nvPr/>
            </p:nvSpPr>
            <p:spPr bwMode="gray">
              <a:xfrm>
                <a:off x="3334"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1" name="Rectangle 28">
                <a:extLst>
                  <a:ext uri="{FF2B5EF4-FFF2-40B4-BE49-F238E27FC236}">
                    <a16:creationId xmlns:a16="http://schemas.microsoft.com/office/drawing/2014/main" id="{52F0C5FF-2799-461A-B85D-65A3F811B951}"/>
                  </a:ext>
                </a:extLst>
              </p:cNvPr>
              <p:cNvSpPr>
                <a:spLocks noChangeAspect="1" noChangeArrowheads="1"/>
              </p:cNvSpPr>
              <p:nvPr/>
            </p:nvSpPr>
            <p:spPr bwMode="gray">
              <a:xfrm>
                <a:off x="3426" y="2872"/>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2" name="Rectangle 29">
                <a:extLst>
                  <a:ext uri="{FF2B5EF4-FFF2-40B4-BE49-F238E27FC236}">
                    <a16:creationId xmlns:a16="http://schemas.microsoft.com/office/drawing/2014/main" id="{2745FD7F-39ED-4D32-997C-1038AD8FCE7C}"/>
                  </a:ext>
                </a:extLst>
              </p:cNvPr>
              <p:cNvSpPr>
                <a:spLocks noChangeAspect="1" noChangeArrowheads="1"/>
              </p:cNvSpPr>
              <p:nvPr/>
            </p:nvSpPr>
            <p:spPr bwMode="gray">
              <a:xfrm>
                <a:off x="3334"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3" name="Rectangle 30">
                <a:extLst>
                  <a:ext uri="{FF2B5EF4-FFF2-40B4-BE49-F238E27FC236}">
                    <a16:creationId xmlns:a16="http://schemas.microsoft.com/office/drawing/2014/main" id="{F5BB0E0F-DB92-453A-93EA-DFE7090CB3EF}"/>
                  </a:ext>
                </a:extLst>
              </p:cNvPr>
              <p:cNvSpPr>
                <a:spLocks noChangeAspect="1" noChangeArrowheads="1"/>
              </p:cNvSpPr>
              <p:nvPr/>
            </p:nvSpPr>
            <p:spPr bwMode="gray">
              <a:xfrm>
                <a:off x="3426" y="295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4" name="Rectangle 31">
                <a:extLst>
                  <a:ext uri="{FF2B5EF4-FFF2-40B4-BE49-F238E27FC236}">
                    <a16:creationId xmlns:a16="http://schemas.microsoft.com/office/drawing/2014/main" id="{00560ED8-A76B-4F81-B9A0-DBDE85C77C08}"/>
                  </a:ext>
                </a:extLst>
              </p:cNvPr>
              <p:cNvSpPr>
                <a:spLocks noChangeAspect="1" noChangeArrowheads="1"/>
              </p:cNvSpPr>
              <p:nvPr/>
            </p:nvSpPr>
            <p:spPr bwMode="gray">
              <a:xfrm>
                <a:off x="3122"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5" name="Rectangle 32">
                <a:extLst>
                  <a:ext uri="{FF2B5EF4-FFF2-40B4-BE49-F238E27FC236}">
                    <a16:creationId xmlns:a16="http://schemas.microsoft.com/office/drawing/2014/main" id="{C0A903D9-CA9F-4794-B014-7FE1B25482B0}"/>
                  </a:ext>
                </a:extLst>
              </p:cNvPr>
              <p:cNvSpPr>
                <a:spLocks noChangeAspect="1" noChangeArrowheads="1"/>
              </p:cNvSpPr>
              <p:nvPr/>
            </p:nvSpPr>
            <p:spPr bwMode="gray">
              <a:xfrm>
                <a:off x="3214" y="309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6" name="Rectangle 33">
                <a:extLst>
                  <a:ext uri="{FF2B5EF4-FFF2-40B4-BE49-F238E27FC236}">
                    <a16:creationId xmlns:a16="http://schemas.microsoft.com/office/drawing/2014/main" id="{E6DDED6A-3F8D-4531-B4FD-307D52B72BE2}"/>
                  </a:ext>
                </a:extLst>
              </p:cNvPr>
              <p:cNvSpPr>
                <a:spLocks noChangeAspect="1" noChangeArrowheads="1"/>
              </p:cNvSpPr>
              <p:nvPr/>
            </p:nvSpPr>
            <p:spPr bwMode="gray">
              <a:xfrm>
                <a:off x="3122"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7" name="Rectangle 34">
                <a:extLst>
                  <a:ext uri="{FF2B5EF4-FFF2-40B4-BE49-F238E27FC236}">
                    <a16:creationId xmlns:a16="http://schemas.microsoft.com/office/drawing/2014/main" id="{DEBBE741-66CE-4C1D-9318-5E5092381A39}"/>
                  </a:ext>
                </a:extLst>
              </p:cNvPr>
              <p:cNvSpPr>
                <a:spLocks noChangeAspect="1" noChangeArrowheads="1"/>
              </p:cNvSpPr>
              <p:nvPr/>
            </p:nvSpPr>
            <p:spPr bwMode="gray">
              <a:xfrm>
                <a:off x="3214" y="3177"/>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8" name="Rectangle 35">
                <a:extLst>
                  <a:ext uri="{FF2B5EF4-FFF2-40B4-BE49-F238E27FC236}">
                    <a16:creationId xmlns:a16="http://schemas.microsoft.com/office/drawing/2014/main" id="{5AB6F2B2-180C-410F-A247-5EB46849667F}"/>
                  </a:ext>
                </a:extLst>
              </p:cNvPr>
              <p:cNvSpPr>
                <a:spLocks noChangeAspect="1" noChangeArrowheads="1"/>
              </p:cNvSpPr>
              <p:nvPr/>
            </p:nvSpPr>
            <p:spPr bwMode="gray">
              <a:xfrm>
                <a:off x="3334"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89" name="Rectangle 36">
                <a:extLst>
                  <a:ext uri="{FF2B5EF4-FFF2-40B4-BE49-F238E27FC236}">
                    <a16:creationId xmlns:a16="http://schemas.microsoft.com/office/drawing/2014/main" id="{4A1CECA2-6998-4E77-9AA3-7A6C7BC504F6}"/>
                  </a:ext>
                </a:extLst>
              </p:cNvPr>
              <p:cNvSpPr>
                <a:spLocks noChangeAspect="1" noChangeArrowheads="1"/>
              </p:cNvSpPr>
              <p:nvPr/>
            </p:nvSpPr>
            <p:spPr bwMode="gray">
              <a:xfrm>
                <a:off x="3426" y="309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0" name="Rectangle 37">
                <a:extLst>
                  <a:ext uri="{FF2B5EF4-FFF2-40B4-BE49-F238E27FC236}">
                    <a16:creationId xmlns:a16="http://schemas.microsoft.com/office/drawing/2014/main" id="{E1D783C1-CFA8-4494-8E97-7F8EE4C70456}"/>
                  </a:ext>
                </a:extLst>
              </p:cNvPr>
              <p:cNvSpPr>
                <a:spLocks noChangeAspect="1" noChangeArrowheads="1"/>
              </p:cNvSpPr>
              <p:nvPr/>
            </p:nvSpPr>
            <p:spPr bwMode="gray">
              <a:xfrm>
                <a:off x="3334"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1" name="Rectangle 38">
                <a:extLst>
                  <a:ext uri="{FF2B5EF4-FFF2-40B4-BE49-F238E27FC236}">
                    <a16:creationId xmlns:a16="http://schemas.microsoft.com/office/drawing/2014/main" id="{EFC78A69-D104-426E-A8A5-1E378D749393}"/>
                  </a:ext>
                </a:extLst>
              </p:cNvPr>
              <p:cNvSpPr>
                <a:spLocks noChangeAspect="1" noChangeArrowheads="1"/>
              </p:cNvSpPr>
              <p:nvPr/>
            </p:nvSpPr>
            <p:spPr bwMode="gray">
              <a:xfrm>
                <a:off x="3426" y="3177"/>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92" name="Freeform 39">
                <a:extLst>
                  <a:ext uri="{FF2B5EF4-FFF2-40B4-BE49-F238E27FC236}">
                    <a16:creationId xmlns:a16="http://schemas.microsoft.com/office/drawing/2014/main" id="{5267DAD5-1599-47F0-93DA-2BB5986797BD}"/>
                  </a:ext>
                </a:extLst>
              </p:cNvPr>
              <p:cNvSpPr>
                <a:spLocks noChangeAspect="1"/>
              </p:cNvSpPr>
              <p:nvPr/>
            </p:nvSpPr>
            <p:spPr bwMode="gray">
              <a:xfrm>
                <a:off x="2777" y="3083"/>
                <a:ext cx="208" cy="224"/>
              </a:xfrm>
              <a:custGeom>
                <a:avLst/>
                <a:gdLst>
                  <a:gd name="T0" fmla="*/ 88 w 88"/>
                  <a:gd name="T1" fmla="*/ 95 h 95"/>
                  <a:gd name="T2" fmla="*/ 88 w 88"/>
                  <a:gd name="T3" fmla="*/ 26 h 95"/>
                  <a:gd name="T4" fmla="*/ 61 w 88"/>
                  <a:gd name="T5" fmla="*/ 0 h 95"/>
                  <a:gd name="T6" fmla="*/ 27 w 88"/>
                  <a:gd name="T7" fmla="*/ 0 h 95"/>
                  <a:gd name="T8" fmla="*/ 0 w 88"/>
                  <a:gd name="T9" fmla="*/ 26 h 95"/>
                  <a:gd name="T10" fmla="*/ 0 w 88"/>
                  <a:gd name="T11" fmla="*/ 95 h 95"/>
                  <a:gd name="T12" fmla="*/ 88 w 8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8" h="95">
                    <a:moveTo>
                      <a:pt x="88" y="95"/>
                    </a:moveTo>
                    <a:cubicBezTo>
                      <a:pt x="88" y="26"/>
                      <a:pt x="88" y="26"/>
                      <a:pt x="88" y="26"/>
                    </a:cubicBezTo>
                    <a:cubicBezTo>
                      <a:pt x="88" y="11"/>
                      <a:pt x="76" y="0"/>
                      <a:pt x="61" y="0"/>
                    </a:cubicBezTo>
                    <a:cubicBezTo>
                      <a:pt x="27" y="0"/>
                      <a:pt x="27" y="0"/>
                      <a:pt x="27" y="0"/>
                    </a:cubicBezTo>
                    <a:cubicBezTo>
                      <a:pt x="12" y="0"/>
                      <a:pt x="0" y="11"/>
                      <a:pt x="0" y="26"/>
                    </a:cubicBezTo>
                    <a:cubicBezTo>
                      <a:pt x="0" y="95"/>
                      <a:pt x="0" y="95"/>
                      <a:pt x="0" y="95"/>
                    </a:cubicBezTo>
                    <a:lnTo>
                      <a:pt x="88"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456" name="Freeform 40">
              <a:extLst>
                <a:ext uri="{FF2B5EF4-FFF2-40B4-BE49-F238E27FC236}">
                  <a16:creationId xmlns:a16="http://schemas.microsoft.com/office/drawing/2014/main" id="{AED51EEE-E39A-445E-892F-BAFCD6485A7A}"/>
                </a:ext>
              </a:extLst>
            </p:cNvPr>
            <p:cNvSpPr>
              <a:spLocks noChangeAspect="1"/>
            </p:cNvSpPr>
            <p:nvPr/>
          </p:nvSpPr>
          <p:spPr bwMode="gray">
            <a:xfrm>
              <a:off x="5409" y="2348"/>
              <a:ext cx="177" cy="17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E1E1E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404" name="正方形/長方形 403">
            <a:extLst>
              <a:ext uri="{FF2B5EF4-FFF2-40B4-BE49-F238E27FC236}">
                <a16:creationId xmlns:a16="http://schemas.microsoft.com/office/drawing/2014/main" id="{BE9AD4D0-0FD4-424A-94F5-34141882B1F4}"/>
              </a:ext>
            </a:extLst>
          </p:cNvPr>
          <p:cNvSpPr/>
          <p:nvPr/>
        </p:nvSpPr>
        <p:spPr>
          <a:xfrm>
            <a:off x="3938640" y="5513041"/>
            <a:ext cx="1742400" cy="111714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都道府県</a:t>
            </a:r>
          </a:p>
        </p:txBody>
      </p:sp>
      <p:sp>
        <p:nvSpPr>
          <p:cNvPr id="405" name="四角形: 角を丸くする 404">
            <a:extLst>
              <a:ext uri="{FF2B5EF4-FFF2-40B4-BE49-F238E27FC236}">
                <a16:creationId xmlns:a16="http://schemas.microsoft.com/office/drawing/2014/main" id="{27493204-A290-4B48-B1C0-6D678EA8C42A}"/>
              </a:ext>
            </a:extLst>
          </p:cNvPr>
          <p:cNvSpPr/>
          <p:nvPr/>
        </p:nvSpPr>
        <p:spPr>
          <a:xfrm>
            <a:off x="5145777" y="5732557"/>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確認</a:t>
            </a:r>
          </a:p>
        </p:txBody>
      </p:sp>
      <p:sp>
        <p:nvSpPr>
          <p:cNvPr id="406" name="四角形: 角を丸くする 405">
            <a:extLst>
              <a:ext uri="{FF2B5EF4-FFF2-40B4-BE49-F238E27FC236}">
                <a16:creationId xmlns:a16="http://schemas.microsoft.com/office/drawing/2014/main" id="{2B7BB0FD-B63F-4D15-A8ED-BC0179A52FAD}"/>
              </a:ext>
            </a:extLst>
          </p:cNvPr>
          <p:cNvSpPr/>
          <p:nvPr/>
        </p:nvSpPr>
        <p:spPr>
          <a:xfrm>
            <a:off x="5145777" y="5950476"/>
            <a:ext cx="521844" cy="1800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公表</a:t>
            </a:r>
          </a:p>
        </p:txBody>
      </p:sp>
      <p:grpSp>
        <p:nvGrpSpPr>
          <p:cNvPr id="407" name="Group 28">
            <a:extLst>
              <a:ext uri="{FF2B5EF4-FFF2-40B4-BE49-F238E27FC236}">
                <a16:creationId xmlns:a16="http://schemas.microsoft.com/office/drawing/2014/main" id="{23B1B756-A0B9-4E2A-953A-D9B86B5DFE11}"/>
              </a:ext>
            </a:extLst>
          </p:cNvPr>
          <p:cNvGrpSpPr>
            <a:grpSpLocks/>
          </p:cNvGrpSpPr>
          <p:nvPr/>
        </p:nvGrpSpPr>
        <p:grpSpPr bwMode="auto">
          <a:xfrm>
            <a:off x="5194038" y="6142152"/>
            <a:ext cx="389731" cy="380258"/>
            <a:chOff x="4027" y="3008"/>
            <a:chExt cx="576" cy="562"/>
          </a:xfrm>
        </p:grpSpPr>
        <p:sp>
          <p:nvSpPr>
            <p:cNvPr id="446" name="Freeform 29">
              <a:extLst>
                <a:ext uri="{FF2B5EF4-FFF2-40B4-BE49-F238E27FC236}">
                  <a16:creationId xmlns:a16="http://schemas.microsoft.com/office/drawing/2014/main" id="{47BD9DF6-C456-48E8-A878-9E72DCDA1184}"/>
                </a:ext>
              </a:extLst>
            </p:cNvPr>
            <p:cNvSpPr>
              <a:spLocks noChangeAspect="1" noEditPoints="1"/>
            </p:cNvSpPr>
            <p:nvPr/>
          </p:nvSpPr>
          <p:spPr bwMode="auto">
            <a:xfrm>
              <a:off x="4164" y="3157"/>
              <a:ext cx="435" cy="373"/>
            </a:xfrm>
            <a:custGeom>
              <a:avLst/>
              <a:gdLst>
                <a:gd name="T0" fmla="*/ 67 w 218"/>
                <a:gd name="T1" fmla="*/ 149 h 187"/>
                <a:gd name="T2" fmla="*/ 148 w 218"/>
                <a:gd name="T3" fmla="*/ 149 h 187"/>
                <a:gd name="T4" fmla="*/ 148 w 218"/>
                <a:gd name="T5" fmla="*/ 165 h 187"/>
                <a:gd name="T6" fmla="*/ 85 w 218"/>
                <a:gd name="T7" fmla="*/ 165 h 187"/>
                <a:gd name="T8" fmla="*/ 33 w 218"/>
                <a:gd name="T9" fmla="*/ 181 h 187"/>
                <a:gd name="T10" fmla="*/ 25 w 218"/>
                <a:gd name="T11" fmla="*/ 171 h 187"/>
                <a:gd name="T12" fmla="*/ 10 w 218"/>
                <a:gd name="T13" fmla="*/ 174 h 187"/>
                <a:gd name="T14" fmla="*/ 4 w 218"/>
                <a:gd name="T15" fmla="*/ 173 h 187"/>
                <a:gd name="T16" fmla="*/ 0 w 218"/>
                <a:gd name="T17" fmla="*/ 185 h 187"/>
                <a:gd name="T18" fmla="*/ 0 w 218"/>
                <a:gd name="T19" fmla="*/ 187 h 187"/>
                <a:gd name="T20" fmla="*/ 33 w 218"/>
                <a:gd name="T21" fmla="*/ 187 h 187"/>
                <a:gd name="T22" fmla="*/ 33 w 218"/>
                <a:gd name="T23" fmla="*/ 187 h 187"/>
                <a:gd name="T24" fmla="*/ 85 w 218"/>
                <a:gd name="T25" fmla="*/ 187 h 187"/>
                <a:gd name="T26" fmla="*/ 208 w 218"/>
                <a:gd name="T27" fmla="*/ 187 h 187"/>
                <a:gd name="T28" fmla="*/ 208 w 218"/>
                <a:gd name="T29" fmla="*/ 165 h 187"/>
                <a:gd name="T30" fmla="*/ 176 w 218"/>
                <a:gd name="T31" fmla="*/ 165 h 187"/>
                <a:gd name="T32" fmla="*/ 176 w 218"/>
                <a:gd name="T33" fmla="*/ 149 h 187"/>
                <a:gd name="T34" fmla="*/ 205 w 218"/>
                <a:gd name="T35" fmla="*/ 149 h 187"/>
                <a:gd name="T36" fmla="*/ 218 w 218"/>
                <a:gd name="T37" fmla="*/ 3 h 187"/>
                <a:gd name="T38" fmla="*/ 218 w 218"/>
                <a:gd name="T39" fmla="*/ 3 h 187"/>
                <a:gd name="T40" fmla="*/ 218 w 218"/>
                <a:gd name="T41" fmla="*/ 3 h 187"/>
                <a:gd name="T42" fmla="*/ 213 w 218"/>
                <a:gd name="T43" fmla="*/ 0 h 187"/>
                <a:gd name="T44" fmla="*/ 70 w 218"/>
                <a:gd name="T45" fmla="*/ 0 h 187"/>
                <a:gd name="T46" fmla="*/ 70 w 218"/>
                <a:gd name="T47" fmla="*/ 0 h 187"/>
                <a:gd name="T48" fmla="*/ 70 w 218"/>
                <a:gd name="T49" fmla="*/ 1 h 187"/>
                <a:gd name="T50" fmla="*/ 60 w 218"/>
                <a:gd name="T51" fmla="*/ 145 h 187"/>
                <a:gd name="T52" fmla="*/ 67 w 218"/>
                <a:gd name="T53" fmla="*/ 149 h 187"/>
                <a:gd name="T54" fmla="*/ 156 w 218"/>
                <a:gd name="T55" fmla="*/ 165 h 187"/>
                <a:gd name="T56" fmla="*/ 156 w 218"/>
                <a:gd name="T57" fmla="*/ 165 h 187"/>
                <a:gd name="T58" fmla="*/ 156 w 218"/>
                <a:gd name="T59" fmla="*/ 149 h 187"/>
                <a:gd name="T60" fmla="*/ 156 w 218"/>
                <a:gd name="T61" fmla="*/ 149 h 187"/>
                <a:gd name="T62" fmla="*/ 156 w 218"/>
                <a:gd name="T63" fmla="*/ 16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8" h="187">
                  <a:moveTo>
                    <a:pt x="67" y="149"/>
                  </a:moveTo>
                  <a:cubicBezTo>
                    <a:pt x="148" y="149"/>
                    <a:pt x="148" y="149"/>
                    <a:pt x="148" y="149"/>
                  </a:cubicBezTo>
                  <a:cubicBezTo>
                    <a:pt x="148" y="165"/>
                    <a:pt x="148" y="165"/>
                    <a:pt x="148" y="165"/>
                  </a:cubicBezTo>
                  <a:cubicBezTo>
                    <a:pt x="85" y="165"/>
                    <a:pt x="85" y="165"/>
                    <a:pt x="85" y="165"/>
                  </a:cubicBezTo>
                  <a:cubicBezTo>
                    <a:pt x="33" y="181"/>
                    <a:pt x="33" y="181"/>
                    <a:pt x="33" y="181"/>
                  </a:cubicBezTo>
                  <a:cubicBezTo>
                    <a:pt x="32" y="177"/>
                    <a:pt x="29" y="173"/>
                    <a:pt x="25" y="171"/>
                  </a:cubicBezTo>
                  <a:cubicBezTo>
                    <a:pt x="21" y="172"/>
                    <a:pt x="16" y="174"/>
                    <a:pt x="10" y="174"/>
                  </a:cubicBezTo>
                  <a:cubicBezTo>
                    <a:pt x="8" y="174"/>
                    <a:pt x="6" y="174"/>
                    <a:pt x="4" y="173"/>
                  </a:cubicBezTo>
                  <a:cubicBezTo>
                    <a:pt x="1" y="176"/>
                    <a:pt x="0" y="180"/>
                    <a:pt x="0" y="185"/>
                  </a:cubicBezTo>
                  <a:cubicBezTo>
                    <a:pt x="0" y="186"/>
                    <a:pt x="0" y="186"/>
                    <a:pt x="0" y="187"/>
                  </a:cubicBezTo>
                  <a:cubicBezTo>
                    <a:pt x="26" y="187"/>
                    <a:pt x="31" y="187"/>
                    <a:pt x="33" y="187"/>
                  </a:cubicBezTo>
                  <a:cubicBezTo>
                    <a:pt x="33" y="187"/>
                    <a:pt x="33" y="187"/>
                    <a:pt x="33" y="187"/>
                  </a:cubicBezTo>
                  <a:cubicBezTo>
                    <a:pt x="85" y="187"/>
                    <a:pt x="85" y="187"/>
                    <a:pt x="85" y="187"/>
                  </a:cubicBezTo>
                  <a:cubicBezTo>
                    <a:pt x="208" y="187"/>
                    <a:pt x="208" y="187"/>
                    <a:pt x="208" y="187"/>
                  </a:cubicBezTo>
                  <a:cubicBezTo>
                    <a:pt x="208" y="165"/>
                    <a:pt x="208" y="165"/>
                    <a:pt x="208" y="165"/>
                  </a:cubicBezTo>
                  <a:cubicBezTo>
                    <a:pt x="176" y="165"/>
                    <a:pt x="176" y="165"/>
                    <a:pt x="176" y="165"/>
                  </a:cubicBezTo>
                  <a:cubicBezTo>
                    <a:pt x="176" y="149"/>
                    <a:pt x="176" y="149"/>
                    <a:pt x="176" y="149"/>
                  </a:cubicBezTo>
                  <a:cubicBezTo>
                    <a:pt x="205" y="149"/>
                    <a:pt x="205" y="149"/>
                    <a:pt x="205" y="149"/>
                  </a:cubicBezTo>
                  <a:cubicBezTo>
                    <a:pt x="218" y="3"/>
                    <a:pt x="218" y="3"/>
                    <a:pt x="218" y="3"/>
                  </a:cubicBezTo>
                  <a:cubicBezTo>
                    <a:pt x="218" y="3"/>
                    <a:pt x="218" y="3"/>
                    <a:pt x="218" y="3"/>
                  </a:cubicBezTo>
                  <a:cubicBezTo>
                    <a:pt x="218" y="3"/>
                    <a:pt x="218" y="3"/>
                    <a:pt x="218" y="3"/>
                  </a:cubicBezTo>
                  <a:cubicBezTo>
                    <a:pt x="213" y="0"/>
                    <a:pt x="213" y="0"/>
                    <a:pt x="213" y="0"/>
                  </a:cubicBezTo>
                  <a:cubicBezTo>
                    <a:pt x="70" y="0"/>
                    <a:pt x="70" y="0"/>
                    <a:pt x="70" y="0"/>
                  </a:cubicBezTo>
                  <a:cubicBezTo>
                    <a:pt x="70" y="0"/>
                    <a:pt x="70" y="0"/>
                    <a:pt x="70" y="0"/>
                  </a:cubicBezTo>
                  <a:cubicBezTo>
                    <a:pt x="70" y="1"/>
                    <a:pt x="70" y="1"/>
                    <a:pt x="70" y="1"/>
                  </a:cubicBezTo>
                  <a:cubicBezTo>
                    <a:pt x="60" y="145"/>
                    <a:pt x="60" y="145"/>
                    <a:pt x="60" y="145"/>
                  </a:cubicBezTo>
                  <a:lnTo>
                    <a:pt x="67" y="149"/>
                  </a:lnTo>
                  <a:close/>
                  <a:moveTo>
                    <a:pt x="156" y="165"/>
                  </a:moveTo>
                  <a:cubicBezTo>
                    <a:pt x="156" y="165"/>
                    <a:pt x="156" y="165"/>
                    <a:pt x="156" y="165"/>
                  </a:cubicBezTo>
                  <a:cubicBezTo>
                    <a:pt x="156" y="149"/>
                    <a:pt x="156" y="149"/>
                    <a:pt x="156" y="149"/>
                  </a:cubicBezTo>
                  <a:cubicBezTo>
                    <a:pt x="156" y="149"/>
                    <a:pt x="156" y="149"/>
                    <a:pt x="156" y="149"/>
                  </a:cubicBezTo>
                  <a:lnTo>
                    <a:pt x="156" y="165"/>
                  </a:lnTo>
                  <a:close/>
                </a:path>
              </a:pathLst>
            </a:custGeom>
            <a:solidFill>
              <a:srgbClr val="5C5C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7" name="Rectangle 30">
              <a:extLst>
                <a:ext uri="{FF2B5EF4-FFF2-40B4-BE49-F238E27FC236}">
                  <a16:creationId xmlns:a16="http://schemas.microsoft.com/office/drawing/2014/main" id="{AA0001E5-9215-47DA-83B2-4A7F5FD1E065}"/>
                </a:ext>
              </a:extLst>
            </p:cNvPr>
            <p:cNvSpPr>
              <a:spLocks noChangeAspect="1" noChangeArrowheads="1"/>
            </p:cNvSpPr>
            <p:nvPr/>
          </p:nvSpPr>
          <p:spPr bwMode="auto">
            <a:xfrm>
              <a:off x="4027" y="3540"/>
              <a:ext cx="576" cy="30"/>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ja-JP" sz="18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grpSp>
          <p:nvGrpSpPr>
            <p:cNvPr id="448" name="Group 31">
              <a:extLst>
                <a:ext uri="{FF2B5EF4-FFF2-40B4-BE49-F238E27FC236}">
                  <a16:creationId xmlns:a16="http://schemas.microsoft.com/office/drawing/2014/main" id="{8C64499D-5EA0-4BD6-A69A-7124E1BFF7AB}"/>
                </a:ext>
              </a:extLst>
            </p:cNvPr>
            <p:cNvGrpSpPr>
              <a:grpSpLocks/>
            </p:cNvGrpSpPr>
            <p:nvPr/>
          </p:nvGrpSpPr>
          <p:grpSpPr bwMode="auto">
            <a:xfrm>
              <a:off x="4027" y="3008"/>
              <a:ext cx="399" cy="520"/>
              <a:chOff x="4027" y="3008"/>
              <a:chExt cx="399" cy="520"/>
            </a:xfrm>
          </p:grpSpPr>
          <p:sp>
            <p:nvSpPr>
              <p:cNvPr id="449" name="Oval 32">
                <a:extLst>
                  <a:ext uri="{FF2B5EF4-FFF2-40B4-BE49-F238E27FC236}">
                    <a16:creationId xmlns:a16="http://schemas.microsoft.com/office/drawing/2014/main" id="{95DACCDA-5DF8-4BC7-8AFB-A53D3C6D0BB3}"/>
                  </a:ext>
                </a:extLst>
              </p:cNvPr>
              <p:cNvSpPr>
                <a:spLocks noChangeAspect="1" noChangeArrowheads="1"/>
              </p:cNvSpPr>
              <p:nvPr/>
            </p:nvSpPr>
            <p:spPr bwMode="auto">
              <a:xfrm>
                <a:off x="4103" y="3008"/>
                <a:ext cx="167" cy="167"/>
              </a:xfrm>
              <a:prstGeom prst="ellipse">
                <a:avLst/>
              </a:pr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50" name="Freeform 33">
                <a:extLst>
                  <a:ext uri="{FF2B5EF4-FFF2-40B4-BE49-F238E27FC236}">
                    <a16:creationId xmlns:a16="http://schemas.microsoft.com/office/drawing/2014/main" id="{E24EF97D-DC5F-4091-ACAA-7B19362A7DFB}"/>
                  </a:ext>
                </a:extLst>
              </p:cNvPr>
              <p:cNvSpPr>
                <a:spLocks noChangeAspect="1"/>
              </p:cNvSpPr>
              <p:nvPr/>
            </p:nvSpPr>
            <p:spPr bwMode="auto">
              <a:xfrm>
                <a:off x="4027" y="3194"/>
                <a:ext cx="399" cy="334"/>
              </a:xfrm>
              <a:custGeom>
                <a:avLst/>
                <a:gdLst>
                  <a:gd name="T0" fmla="*/ 9 w 200"/>
                  <a:gd name="T1" fmla="*/ 164 h 168"/>
                  <a:gd name="T2" fmla="*/ 27 w 200"/>
                  <a:gd name="T3" fmla="*/ 168 h 168"/>
                  <a:gd name="T4" fmla="*/ 65 w 200"/>
                  <a:gd name="T5" fmla="*/ 168 h 168"/>
                  <a:gd name="T6" fmla="*/ 65 w 200"/>
                  <a:gd name="T7" fmla="*/ 166 h 168"/>
                  <a:gd name="T8" fmla="*/ 70 w 200"/>
                  <a:gd name="T9" fmla="*/ 152 h 168"/>
                  <a:gd name="T10" fmla="*/ 72 w 200"/>
                  <a:gd name="T11" fmla="*/ 151 h 168"/>
                  <a:gd name="T12" fmla="*/ 74 w 200"/>
                  <a:gd name="T13" fmla="*/ 151 h 168"/>
                  <a:gd name="T14" fmla="*/ 79 w 200"/>
                  <a:gd name="T15" fmla="*/ 152 h 168"/>
                  <a:gd name="T16" fmla="*/ 92 w 200"/>
                  <a:gd name="T17" fmla="*/ 149 h 168"/>
                  <a:gd name="T18" fmla="*/ 94 w 200"/>
                  <a:gd name="T19" fmla="*/ 148 h 168"/>
                  <a:gd name="T20" fmla="*/ 96 w 200"/>
                  <a:gd name="T21" fmla="*/ 149 h 168"/>
                  <a:gd name="T22" fmla="*/ 97 w 200"/>
                  <a:gd name="T23" fmla="*/ 150 h 168"/>
                  <a:gd name="T24" fmla="*/ 80 w 200"/>
                  <a:gd name="T25" fmla="*/ 133 h 168"/>
                  <a:gd name="T26" fmla="*/ 27 w 200"/>
                  <a:gd name="T27" fmla="*/ 133 h 168"/>
                  <a:gd name="T28" fmla="*/ 27 w 200"/>
                  <a:gd name="T29" fmla="*/ 45 h 168"/>
                  <a:gd name="T30" fmla="*/ 31 w 200"/>
                  <a:gd name="T31" fmla="*/ 45 h 168"/>
                  <a:gd name="T32" fmla="*/ 31 w 200"/>
                  <a:gd name="T33" fmla="*/ 129 h 168"/>
                  <a:gd name="T34" fmla="*/ 80 w 200"/>
                  <a:gd name="T35" fmla="*/ 129 h 168"/>
                  <a:gd name="T36" fmla="*/ 102 w 200"/>
                  <a:gd name="T37" fmla="*/ 150 h 168"/>
                  <a:gd name="T38" fmla="*/ 101 w 200"/>
                  <a:gd name="T39" fmla="*/ 153 h 168"/>
                  <a:gd name="T40" fmla="*/ 104 w 200"/>
                  <a:gd name="T41" fmla="*/ 158 h 168"/>
                  <a:gd name="T42" fmla="*/ 118 w 200"/>
                  <a:gd name="T43" fmla="*/ 153 h 168"/>
                  <a:gd name="T44" fmla="*/ 118 w 200"/>
                  <a:gd name="T45" fmla="*/ 44 h 168"/>
                  <a:gd name="T46" fmla="*/ 122 w 200"/>
                  <a:gd name="T47" fmla="*/ 44 h 168"/>
                  <a:gd name="T48" fmla="*/ 122 w 200"/>
                  <a:gd name="T49" fmla="*/ 152 h 168"/>
                  <a:gd name="T50" fmla="*/ 153 w 200"/>
                  <a:gd name="T51" fmla="*/ 142 h 168"/>
                  <a:gd name="T52" fmla="*/ 170 w 200"/>
                  <a:gd name="T53" fmla="*/ 142 h 168"/>
                  <a:gd name="T54" fmla="*/ 195 w 200"/>
                  <a:gd name="T55" fmla="*/ 142 h 168"/>
                  <a:gd name="T56" fmla="*/ 200 w 200"/>
                  <a:gd name="T57" fmla="*/ 142 h 168"/>
                  <a:gd name="T58" fmla="*/ 193 w 200"/>
                  <a:gd name="T59" fmla="*/ 134 h 168"/>
                  <a:gd name="T60" fmla="*/ 134 w 200"/>
                  <a:gd name="T61" fmla="*/ 134 h 168"/>
                  <a:gd name="T62" fmla="*/ 124 w 200"/>
                  <a:gd name="T63" fmla="*/ 129 h 168"/>
                  <a:gd name="T64" fmla="*/ 133 w 200"/>
                  <a:gd name="T65" fmla="*/ 15 h 168"/>
                  <a:gd name="T66" fmla="*/ 108 w 200"/>
                  <a:gd name="T67" fmla="*/ 0 h 168"/>
                  <a:gd name="T68" fmla="*/ 101 w 200"/>
                  <a:gd name="T69" fmla="*/ 0 h 168"/>
                  <a:gd name="T70" fmla="*/ 88 w 200"/>
                  <a:gd name="T71" fmla="*/ 0 h 168"/>
                  <a:gd name="T72" fmla="*/ 73 w 200"/>
                  <a:gd name="T73" fmla="*/ 0 h 168"/>
                  <a:gd name="T74" fmla="*/ 54 w 200"/>
                  <a:gd name="T75" fmla="*/ 0 h 168"/>
                  <a:gd name="T76" fmla="*/ 34 w 200"/>
                  <a:gd name="T77" fmla="*/ 0 h 168"/>
                  <a:gd name="T78" fmla="*/ 0 w 200"/>
                  <a:gd name="T79" fmla="*/ 35 h 168"/>
                  <a:gd name="T80" fmla="*/ 0 w 200"/>
                  <a:gd name="T81" fmla="*/ 147 h 168"/>
                  <a:gd name="T82" fmla="*/ 9 w 200"/>
                  <a:gd name="T83" fmla="*/ 1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68">
                    <a:moveTo>
                      <a:pt x="9" y="164"/>
                    </a:moveTo>
                    <a:cubicBezTo>
                      <a:pt x="15" y="167"/>
                      <a:pt x="24" y="168"/>
                      <a:pt x="27" y="168"/>
                    </a:cubicBezTo>
                    <a:cubicBezTo>
                      <a:pt x="29" y="168"/>
                      <a:pt x="50" y="168"/>
                      <a:pt x="65" y="168"/>
                    </a:cubicBezTo>
                    <a:cubicBezTo>
                      <a:pt x="65" y="168"/>
                      <a:pt x="65" y="167"/>
                      <a:pt x="65" y="166"/>
                    </a:cubicBezTo>
                    <a:cubicBezTo>
                      <a:pt x="65" y="161"/>
                      <a:pt x="67" y="156"/>
                      <a:pt x="70" y="152"/>
                    </a:cubicBezTo>
                    <a:cubicBezTo>
                      <a:pt x="72" y="151"/>
                      <a:pt x="72" y="151"/>
                      <a:pt x="72" y="151"/>
                    </a:cubicBezTo>
                    <a:cubicBezTo>
                      <a:pt x="74" y="151"/>
                      <a:pt x="74" y="151"/>
                      <a:pt x="74" y="151"/>
                    </a:cubicBezTo>
                    <a:cubicBezTo>
                      <a:pt x="76" y="151"/>
                      <a:pt x="77" y="152"/>
                      <a:pt x="79" y="152"/>
                    </a:cubicBezTo>
                    <a:cubicBezTo>
                      <a:pt x="84" y="152"/>
                      <a:pt x="89" y="150"/>
                      <a:pt x="92" y="149"/>
                    </a:cubicBezTo>
                    <a:cubicBezTo>
                      <a:pt x="94" y="148"/>
                      <a:pt x="94" y="148"/>
                      <a:pt x="94" y="148"/>
                    </a:cubicBezTo>
                    <a:cubicBezTo>
                      <a:pt x="96" y="149"/>
                      <a:pt x="96" y="149"/>
                      <a:pt x="96" y="149"/>
                    </a:cubicBezTo>
                    <a:cubicBezTo>
                      <a:pt x="96" y="149"/>
                      <a:pt x="97" y="150"/>
                      <a:pt x="97" y="150"/>
                    </a:cubicBezTo>
                    <a:cubicBezTo>
                      <a:pt x="97" y="140"/>
                      <a:pt x="89" y="133"/>
                      <a:pt x="80" y="133"/>
                    </a:cubicBezTo>
                    <a:cubicBezTo>
                      <a:pt x="27" y="133"/>
                      <a:pt x="27" y="133"/>
                      <a:pt x="27" y="133"/>
                    </a:cubicBezTo>
                    <a:cubicBezTo>
                      <a:pt x="27" y="90"/>
                      <a:pt x="27" y="45"/>
                      <a:pt x="27" y="45"/>
                    </a:cubicBezTo>
                    <a:cubicBezTo>
                      <a:pt x="31" y="45"/>
                      <a:pt x="31" y="45"/>
                      <a:pt x="31" y="45"/>
                    </a:cubicBezTo>
                    <a:cubicBezTo>
                      <a:pt x="31" y="45"/>
                      <a:pt x="31" y="87"/>
                      <a:pt x="31" y="129"/>
                    </a:cubicBezTo>
                    <a:cubicBezTo>
                      <a:pt x="80" y="129"/>
                      <a:pt x="80" y="129"/>
                      <a:pt x="80" y="129"/>
                    </a:cubicBezTo>
                    <a:cubicBezTo>
                      <a:pt x="92" y="129"/>
                      <a:pt x="102" y="138"/>
                      <a:pt x="102" y="150"/>
                    </a:cubicBezTo>
                    <a:cubicBezTo>
                      <a:pt x="102" y="151"/>
                      <a:pt x="101" y="152"/>
                      <a:pt x="101" y="153"/>
                    </a:cubicBezTo>
                    <a:cubicBezTo>
                      <a:pt x="102" y="155"/>
                      <a:pt x="103" y="156"/>
                      <a:pt x="104" y="158"/>
                    </a:cubicBezTo>
                    <a:cubicBezTo>
                      <a:pt x="118" y="153"/>
                      <a:pt x="118" y="153"/>
                      <a:pt x="118" y="153"/>
                    </a:cubicBezTo>
                    <a:cubicBezTo>
                      <a:pt x="118" y="44"/>
                      <a:pt x="118" y="44"/>
                      <a:pt x="118" y="44"/>
                    </a:cubicBezTo>
                    <a:cubicBezTo>
                      <a:pt x="122" y="44"/>
                      <a:pt x="122" y="44"/>
                      <a:pt x="122" y="44"/>
                    </a:cubicBezTo>
                    <a:cubicBezTo>
                      <a:pt x="122" y="152"/>
                      <a:pt x="122" y="152"/>
                      <a:pt x="122" y="152"/>
                    </a:cubicBezTo>
                    <a:cubicBezTo>
                      <a:pt x="153" y="142"/>
                      <a:pt x="153" y="142"/>
                      <a:pt x="153" y="142"/>
                    </a:cubicBezTo>
                    <a:cubicBezTo>
                      <a:pt x="160" y="142"/>
                      <a:pt x="165" y="142"/>
                      <a:pt x="170" y="142"/>
                    </a:cubicBezTo>
                    <a:cubicBezTo>
                      <a:pt x="184" y="142"/>
                      <a:pt x="191" y="142"/>
                      <a:pt x="195" y="142"/>
                    </a:cubicBezTo>
                    <a:cubicBezTo>
                      <a:pt x="200" y="142"/>
                      <a:pt x="200" y="142"/>
                      <a:pt x="200" y="142"/>
                    </a:cubicBezTo>
                    <a:cubicBezTo>
                      <a:pt x="199" y="138"/>
                      <a:pt x="196" y="135"/>
                      <a:pt x="193" y="134"/>
                    </a:cubicBezTo>
                    <a:cubicBezTo>
                      <a:pt x="134" y="134"/>
                      <a:pt x="134" y="134"/>
                      <a:pt x="134" y="134"/>
                    </a:cubicBezTo>
                    <a:cubicBezTo>
                      <a:pt x="124" y="129"/>
                      <a:pt x="124" y="129"/>
                      <a:pt x="124" y="129"/>
                    </a:cubicBezTo>
                    <a:cubicBezTo>
                      <a:pt x="133" y="15"/>
                      <a:pt x="133" y="15"/>
                      <a:pt x="133" y="15"/>
                    </a:cubicBezTo>
                    <a:cubicBezTo>
                      <a:pt x="128" y="5"/>
                      <a:pt x="119" y="0"/>
                      <a:pt x="108" y="0"/>
                    </a:cubicBezTo>
                    <a:cubicBezTo>
                      <a:pt x="106" y="0"/>
                      <a:pt x="103" y="0"/>
                      <a:pt x="101" y="0"/>
                    </a:cubicBezTo>
                    <a:cubicBezTo>
                      <a:pt x="97" y="0"/>
                      <a:pt x="93" y="0"/>
                      <a:pt x="88" y="0"/>
                    </a:cubicBezTo>
                    <a:cubicBezTo>
                      <a:pt x="84" y="0"/>
                      <a:pt x="78" y="0"/>
                      <a:pt x="73" y="0"/>
                    </a:cubicBezTo>
                    <a:cubicBezTo>
                      <a:pt x="67" y="0"/>
                      <a:pt x="60" y="0"/>
                      <a:pt x="54" y="0"/>
                    </a:cubicBezTo>
                    <a:cubicBezTo>
                      <a:pt x="46" y="0"/>
                      <a:pt x="39" y="0"/>
                      <a:pt x="34" y="0"/>
                    </a:cubicBezTo>
                    <a:cubicBezTo>
                      <a:pt x="15" y="0"/>
                      <a:pt x="0" y="13"/>
                      <a:pt x="0" y="35"/>
                    </a:cubicBezTo>
                    <a:cubicBezTo>
                      <a:pt x="0" y="36"/>
                      <a:pt x="0" y="147"/>
                      <a:pt x="0" y="147"/>
                    </a:cubicBezTo>
                    <a:cubicBezTo>
                      <a:pt x="0" y="155"/>
                      <a:pt x="4" y="160"/>
                      <a:pt x="9" y="164"/>
                    </a:cubicBez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grpSp>
      <p:grpSp>
        <p:nvGrpSpPr>
          <p:cNvPr id="408" name="Group 80">
            <a:extLst>
              <a:ext uri="{FF2B5EF4-FFF2-40B4-BE49-F238E27FC236}">
                <a16:creationId xmlns:a16="http://schemas.microsoft.com/office/drawing/2014/main" id="{7A3B7BD5-15BC-4869-B91F-A5A8AFBE483F}"/>
              </a:ext>
            </a:extLst>
          </p:cNvPr>
          <p:cNvGrpSpPr>
            <a:grpSpLocks noChangeAspect="1"/>
          </p:cNvGrpSpPr>
          <p:nvPr/>
        </p:nvGrpSpPr>
        <p:grpSpPr bwMode="auto">
          <a:xfrm>
            <a:off x="4019250" y="5865713"/>
            <a:ext cx="893812" cy="586752"/>
            <a:chOff x="3927" y="4296"/>
            <a:chExt cx="1339" cy="879"/>
          </a:xfrm>
        </p:grpSpPr>
        <p:sp>
          <p:nvSpPr>
            <p:cNvPr id="409" name="Rectangle 81">
              <a:extLst>
                <a:ext uri="{FF2B5EF4-FFF2-40B4-BE49-F238E27FC236}">
                  <a16:creationId xmlns:a16="http://schemas.microsoft.com/office/drawing/2014/main" id="{BC00BBFC-CB4B-4C57-BC10-1BA5A1CAC92B}"/>
                </a:ext>
              </a:extLst>
            </p:cNvPr>
            <p:cNvSpPr>
              <a:spLocks noChangeAspect="1" noChangeArrowheads="1"/>
            </p:cNvSpPr>
            <p:nvPr/>
          </p:nvSpPr>
          <p:spPr bwMode="gray">
            <a:xfrm>
              <a:off x="3927" y="4669"/>
              <a:ext cx="493"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0" name="Rectangle 82">
              <a:extLst>
                <a:ext uri="{FF2B5EF4-FFF2-40B4-BE49-F238E27FC236}">
                  <a16:creationId xmlns:a16="http://schemas.microsoft.com/office/drawing/2014/main" id="{5500E229-DC96-4851-BA2F-072E512CC382}"/>
                </a:ext>
              </a:extLst>
            </p:cNvPr>
            <p:cNvSpPr>
              <a:spLocks noChangeAspect="1" noChangeArrowheads="1"/>
            </p:cNvSpPr>
            <p:nvPr/>
          </p:nvSpPr>
          <p:spPr bwMode="gray">
            <a:xfrm>
              <a:off x="4772" y="4669"/>
              <a:ext cx="494" cy="506"/>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1" name="Freeform 83">
              <a:extLst>
                <a:ext uri="{FF2B5EF4-FFF2-40B4-BE49-F238E27FC236}">
                  <a16:creationId xmlns:a16="http://schemas.microsoft.com/office/drawing/2014/main" id="{582ABF2F-C053-4591-8E54-5704CA453A28}"/>
                </a:ext>
              </a:extLst>
            </p:cNvPr>
            <p:cNvSpPr>
              <a:spLocks noChangeAspect="1"/>
            </p:cNvSpPr>
            <p:nvPr/>
          </p:nvSpPr>
          <p:spPr bwMode="gray">
            <a:xfrm>
              <a:off x="4439" y="4296"/>
              <a:ext cx="314" cy="879"/>
            </a:xfrm>
            <a:custGeom>
              <a:avLst/>
              <a:gdLst>
                <a:gd name="T0" fmla="*/ 168 w 314"/>
                <a:gd name="T1" fmla="*/ 140 h 879"/>
                <a:gd name="T2" fmla="*/ 168 w 314"/>
                <a:gd name="T3" fmla="*/ 83 h 879"/>
                <a:gd name="T4" fmla="*/ 269 w 314"/>
                <a:gd name="T5" fmla="*/ 83 h 879"/>
                <a:gd name="T6" fmla="*/ 269 w 314"/>
                <a:gd name="T7" fmla="*/ 0 h 879"/>
                <a:gd name="T8" fmla="*/ 147 w 314"/>
                <a:gd name="T9" fmla="*/ 0 h 879"/>
                <a:gd name="T10" fmla="*/ 147 w 314"/>
                <a:gd name="T11" fmla="*/ 140 h 879"/>
                <a:gd name="T12" fmla="*/ 0 w 314"/>
                <a:gd name="T13" fmla="*/ 140 h 879"/>
                <a:gd name="T14" fmla="*/ 0 w 314"/>
                <a:gd name="T15" fmla="*/ 879 h 879"/>
                <a:gd name="T16" fmla="*/ 314 w 314"/>
                <a:gd name="T17" fmla="*/ 879 h 879"/>
                <a:gd name="T18" fmla="*/ 314 w 314"/>
                <a:gd name="T19" fmla="*/ 140 h 879"/>
                <a:gd name="T20" fmla="*/ 168 w 314"/>
                <a:gd name="T21" fmla="*/ 14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4" h="879">
                  <a:moveTo>
                    <a:pt x="168" y="140"/>
                  </a:moveTo>
                  <a:lnTo>
                    <a:pt x="168" y="83"/>
                  </a:lnTo>
                  <a:lnTo>
                    <a:pt x="269" y="83"/>
                  </a:lnTo>
                  <a:lnTo>
                    <a:pt x="269" y="0"/>
                  </a:lnTo>
                  <a:lnTo>
                    <a:pt x="147" y="0"/>
                  </a:lnTo>
                  <a:lnTo>
                    <a:pt x="147" y="140"/>
                  </a:lnTo>
                  <a:lnTo>
                    <a:pt x="0" y="140"/>
                  </a:lnTo>
                  <a:lnTo>
                    <a:pt x="0" y="879"/>
                  </a:lnTo>
                  <a:lnTo>
                    <a:pt x="314" y="879"/>
                  </a:lnTo>
                  <a:lnTo>
                    <a:pt x="314" y="140"/>
                  </a:lnTo>
                  <a:lnTo>
                    <a:pt x="168" y="140"/>
                  </a:lnTo>
                  <a:close/>
                </a:path>
              </a:pathLst>
            </a:custGeom>
            <a:solidFill>
              <a:srgbClr val="ACA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2" name="Rectangle 84">
              <a:extLst>
                <a:ext uri="{FF2B5EF4-FFF2-40B4-BE49-F238E27FC236}">
                  <a16:creationId xmlns:a16="http://schemas.microsoft.com/office/drawing/2014/main" id="{2405EC7A-F00D-4F60-BD10-A88C531FF7CB}"/>
                </a:ext>
              </a:extLst>
            </p:cNvPr>
            <p:cNvSpPr>
              <a:spLocks noChangeAspect="1" noChangeArrowheads="1"/>
            </p:cNvSpPr>
            <p:nvPr/>
          </p:nvSpPr>
          <p:spPr bwMode="gray">
            <a:xfrm>
              <a:off x="3986"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3" name="Rectangle 85">
              <a:extLst>
                <a:ext uri="{FF2B5EF4-FFF2-40B4-BE49-F238E27FC236}">
                  <a16:creationId xmlns:a16="http://schemas.microsoft.com/office/drawing/2014/main" id="{38E2A1DF-0ECD-43A2-B343-99B54A8BEFFE}"/>
                </a:ext>
              </a:extLst>
            </p:cNvPr>
            <p:cNvSpPr>
              <a:spLocks noChangeAspect="1" noChangeArrowheads="1"/>
            </p:cNvSpPr>
            <p:nvPr/>
          </p:nvSpPr>
          <p:spPr bwMode="gray">
            <a:xfrm>
              <a:off x="407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4" name="Rectangle 86">
              <a:extLst>
                <a:ext uri="{FF2B5EF4-FFF2-40B4-BE49-F238E27FC236}">
                  <a16:creationId xmlns:a16="http://schemas.microsoft.com/office/drawing/2014/main" id="{88875409-A07F-45D3-9370-3EE17EAE116C}"/>
                </a:ext>
              </a:extLst>
            </p:cNvPr>
            <p:cNvSpPr>
              <a:spLocks noChangeAspect="1" noChangeArrowheads="1"/>
            </p:cNvSpPr>
            <p:nvPr/>
          </p:nvSpPr>
          <p:spPr bwMode="gray">
            <a:xfrm>
              <a:off x="3986"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5" name="Rectangle 87">
              <a:extLst>
                <a:ext uri="{FF2B5EF4-FFF2-40B4-BE49-F238E27FC236}">
                  <a16:creationId xmlns:a16="http://schemas.microsoft.com/office/drawing/2014/main" id="{30885646-D580-4E96-B94E-3C54C41E7A94}"/>
                </a:ext>
              </a:extLst>
            </p:cNvPr>
            <p:cNvSpPr>
              <a:spLocks noChangeAspect="1" noChangeArrowheads="1"/>
            </p:cNvSpPr>
            <p:nvPr/>
          </p:nvSpPr>
          <p:spPr bwMode="gray">
            <a:xfrm>
              <a:off x="407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6" name="Rectangle 88">
              <a:extLst>
                <a:ext uri="{FF2B5EF4-FFF2-40B4-BE49-F238E27FC236}">
                  <a16:creationId xmlns:a16="http://schemas.microsoft.com/office/drawing/2014/main" id="{6B003422-C11A-4411-82C6-FEAB2C142FDD}"/>
                </a:ext>
              </a:extLst>
            </p:cNvPr>
            <p:cNvSpPr>
              <a:spLocks noChangeAspect="1" noChangeArrowheads="1"/>
            </p:cNvSpPr>
            <p:nvPr/>
          </p:nvSpPr>
          <p:spPr bwMode="gray">
            <a:xfrm>
              <a:off x="4198" y="4740"/>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7" name="Rectangle 89">
              <a:extLst>
                <a:ext uri="{FF2B5EF4-FFF2-40B4-BE49-F238E27FC236}">
                  <a16:creationId xmlns:a16="http://schemas.microsoft.com/office/drawing/2014/main" id="{0119CFA8-F63D-4C23-B524-30FBD51E7A07}"/>
                </a:ext>
              </a:extLst>
            </p:cNvPr>
            <p:cNvSpPr>
              <a:spLocks noChangeAspect="1" noChangeArrowheads="1"/>
            </p:cNvSpPr>
            <p:nvPr/>
          </p:nvSpPr>
          <p:spPr bwMode="gray">
            <a:xfrm>
              <a:off x="4290" y="4740"/>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8" name="Rectangle 90">
              <a:extLst>
                <a:ext uri="{FF2B5EF4-FFF2-40B4-BE49-F238E27FC236}">
                  <a16:creationId xmlns:a16="http://schemas.microsoft.com/office/drawing/2014/main" id="{836273B6-1E4E-448A-97E3-013F085FF910}"/>
                </a:ext>
              </a:extLst>
            </p:cNvPr>
            <p:cNvSpPr>
              <a:spLocks noChangeAspect="1" noChangeArrowheads="1"/>
            </p:cNvSpPr>
            <p:nvPr/>
          </p:nvSpPr>
          <p:spPr bwMode="gray">
            <a:xfrm>
              <a:off x="4198" y="4823"/>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19" name="Rectangle 91">
              <a:extLst>
                <a:ext uri="{FF2B5EF4-FFF2-40B4-BE49-F238E27FC236}">
                  <a16:creationId xmlns:a16="http://schemas.microsoft.com/office/drawing/2014/main" id="{A2F313FC-CB9F-45DF-AA63-4F5EB6B5E588}"/>
                </a:ext>
              </a:extLst>
            </p:cNvPr>
            <p:cNvSpPr>
              <a:spLocks noChangeAspect="1" noChangeArrowheads="1"/>
            </p:cNvSpPr>
            <p:nvPr/>
          </p:nvSpPr>
          <p:spPr bwMode="gray">
            <a:xfrm>
              <a:off x="4290" y="4823"/>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0" name="Rectangle 92">
              <a:extLst>
                <a:ext uri="{FF2B5EF4-FFF2-40B4-BE49-F238E27FC236}">
                  <a16:creationId xmlns:a16="http://schemas.microsoft.com/office/drawing/2014/main" id="{E9FAAC76-4814-4503-AE15-4FE55F511F6E}"/>
                </a:ext>
              </a:extLst>
            </p:cNvPr>
            <p:cNvSpPr>
              <a:spLocks noChangeAspect="1" noChangeArrowheads="1"/>
            </p:cNvSpPr>
            <p:nvPr/>
          </p:nvSpPr>
          <p:spPr bwMode="gray">
            <a:xfrm>
              <a:off x="3986"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1" name="Rectangle 93">
              <a:extLst>
                <a:ext uri="{FF2B5EF4-FFF2-40B4-BE49-F238E27FC236}">
                  <a16:creationId xmlns:a16="http://schemas.microsoft.com/office/drawing/2014/main" id="{8697A503-ADF2-4569-BE76-467C0A2D8890}"/>
                </a:ext>
              </a:extLst>
            </p:cNvPr>
            <p:cNvSpPr>
              <a:spLocks noChangeAspect="1" noChangeArrowheads="1"/>
            </p:cNvSpPr>
            <p:nvPr/>
          </p:nvSpPr>
          <p:spPr bwMode="gray">
            <a:xfrm>
              <a:off x="407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2" name="Rectangle 94">
              <a:extLst>
                <a:ext uri="{FF2B5EF4-FFF2-40B4-BE49-F238E27FC236}">
                  <a16:creationId xmlns:a16="http://schemas.microsoft.com/office/drawing/2014/main" id="{24A7C816-E68E-4FA3-9957-77AD45D76E4F}"/>
                </a:ext>
              </a:extLst>
            </p:cNvPr>
            <p:cNvSpPr>
              <a:spLocks noChangeAspect="1" noChangeArrowheads="1"/>
            </p:cNvSpPr>
            <p:nvPr/>
          </p:nvSpPr>
          <p:spPr bwMode="gray">
            <a:xfrm>
              <a:off x="3986"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3" name="Rectangle 95">
              <a:extLst>
                <a:ext uri="{FF2B5EF4-FFF2-40B4-BE49-F238E27FC236}">
                  <a16:creationId xmlns:a16="http://schemas.microsoft.com/office/drawing/2014/main" id="{89B67F49-E99C-457A-8004-5BB7FDB714EE}"/>
                </a:ext>
              </a:extLst>
            </p:cNvPr>
            <p:cNvSpPr>
              <a:spLocks noChangeAspect="1" noChangeArrowheads="1"/>
            </p:cNvSpPr>
            <p:nvPr/>
          </p:nvSpPr>
          <p:spPr bwMode="gray">
            <a:xfrm>
              <a:off x="407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4" name="Rectangle 96">
              <a:extLst>
                <a:ext uri="{FF2B5EF4-FFF2-40B4-BE49-F238E27FC236}">
                  <a16:creationId xmlns:a16="http://schemas.microsoft.com/office/drawing/2014/main" id="{49262733-1E9C-4CCA-8B54-ABEB36DCAFC5}"/>
                </a:ext>
              </a:extLst>
            </p:cNvPr>
            <p:cNvSpPr>
              <a:spLocks noChangeAspect="1" noChangeArrowheads="1"/>
            </p:cNvSpPr>
            <p:nvPr/>
          </p:nvSpPr>
          <p:spPr bwMode="gray">
            <a:xfrm>
              <a:off x="4198" y="4965"/>
              <a:ext cx="73"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5" name="Rectangle 97">
              <a:extLst>
                <a:ext uri="{FF2B5EF4-FFF2-40B4-BE49-F238E27FC236}">
                  <a16:creationId xmlns:a16="http://schemas.microsoft.com/office/drawing/2014/main" id="{32A05464-789F-43C3-8EB2-4570A1D387EC}"/>
                </a:ext>
              </a:extLst>
            </p:cNvPr>
            <p:cNvSpPr>
              <a:spLocks noChangeAspect="1" noChangeArrowheads="1"/>
            </p:cNvSpPr>
            <p:nvPr/>
          </p:nvSpPr>
          <p:spPr bwMode="gray">
            <a:xfrm>
              <a:off x="4290" y="4965"/>
              <a:ext cx="74"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6" name="Rectangle 98">
              <a:extLst>
                <a:ext uri="{FF2B5EF4-FFF2-40B4-BE49-F238E27FC236}">
                  <a16:creationId xmlns:a16="http://schemas.microsoft.com/office/drawing/2014/main" id="{E598EDAC-565A-4F7A-84E2-CFA759386734}"/>
                </a:ext>
              </a:extLst>
            </p:cNvPr>
            <p:cNvSpPr>
              <a:spLocks noChangeAspect="1" noChangeArrowheads="1"/>
            </p:cNvSpPr>
            <p:nvPr/>
          </p:nvSpPr>
          <p:spPr bwMode="gray">
            <a:xfrm>
              <a:off x="4198" y="5047"/>
              <a:ext cx="73"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7" name="Rectangle 99">
              <a:extLst>
                <a:ext uri="{FF2B5EF4-FFF2-40B4-BE49-F238E27FC236}">
                  <a16:creationId xmlns:a16="http://schemas.microsoft.com/office/drawing/2014/main" id="{D3A4D891-DBF3-4C2B-966A-80D0E0FA0A9B}"/>
                </a:ext>
              </a:extLst>
            </p:cNvPr>
            <p:cNvSpPr>
              <a:spLocks noChangeAspect="1" noChangeArrowheads="1"/>
            </p:cNvSpPr>
            <p:nvPr/>
          </p:nvSpPr>
          <p:spPr bwMode="gray">
            <a:xfrm>
              <a:off x="4290" y="5047"/>
              <a:ext cx="74"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8" name="Rectangle 100">
              <a:extLst>
                <a:ext uri="{FF2B5EF4-FFF2-40B4-BE49-F238E27FC236}">
                  <a16:creationId xmlns:a16="http://schemas.microsoft.com/office/drawing/2014/main" id="{373F5A96-B831-48EE-9E57-B7A4857F44F2}"/>
                </a:ext>
              </a:extLst>
            </p:cNvPr>
            <p:cNvSpPr>
              <a:spLocks noChangeAspect="1" noChangeArrowheads="1"/>
            </p:cNvSpPr>
            <p:nvPr/>
          </p:nvSpPr>
          <p:spPr bwMode="gray">
            <a:xfrm>
              <a:off x="4838"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29" name="Rectangle 101">
              <a:extLst>
                <a:ext uri="{FF2B5EF4-FFF2-40B4-BE49-F238E27FC236}">
                  <a16:creationId xmlns:a16="http://schemas.microsoft.com/office/drawing/2014/main" id="{316701D8-518A-44F9-801E-A79D6870DE08}"/>
                </a:ext>
              </a:extLst>
            </p:cNvPr>
            <p:cNvSpPr>
              <a:spLocks noChangeAspect="1" noChangeArrowheads="1"/>
            </p:cNvSpPr>
            <p:nvPr/>
          </p:nvSpPr>
          <p:spPr bwMode="gray">
            <a:xfrm>
              <a:off x="4930"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0" name="Rectangle 102">
              <a:extLst>
                <a:ext uri="{FF2B5EF4-FFF2-40B4-BE49-F238E27FC236}">
                  <a16:creationId xmlns:a16="http://schemas.microsoft.com/office/drawing/2014/main" id="{A2D4F4CF-8FFB-48EE-A407-FB6CFA54C052}"/>
                </a:ext>
              </a:extLst>
            </p:cNvPr>
            <p:cNvSpPr>
              <a:spLocks noChangeAspect="1" noChangeArrowheads="1"/>
            </p:cNvSpPr>
            <p:nvPr/>
          </p:nvSpPr>
          <p:spPr bwMode="gray">
            <a:xfrm>
              <a:off x="4838"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1" name="Rectangle 103">
              <a:extLst>
                <a:ext uri="{FF2B5EF4-FFF2-40B4-BE49-F238E27FC236}">
                  <a16:creationId xmlns:a16="http://schemas.microsoft.com/office/drawing/2014/main" id="{D3089F1A-F875-48C8-8693-4E1085E55489}"/>
                </a:ext>
              </a:extLst>
            </p:cNvPr>
            <p:cNvSpPr>
              <a:spLocks noChangeAspect="1" noChangeArrowheads="1"/>
            </p:cNvSpPr>
            <p:nvPr/>
          </p:nvSpPr>
          <p:spPr bwMode="gray">
            <a:xfrm>
              <a:off x="4930"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2" name="Rectangle 104">
              <a:extLst>
                <a:ext uri="{FF2B5EF4-FFF2-40B4-BE49-F238E27FC236}">
                  <a16:creationId xmlns:a16="http://schemas.microsoft.com/office/drawing/2014/main" id="{1CD0CDA6-5BF7-4F5C-B20D-8CD72354DBCE}"/>
                </a:ext>
              </a:extLst>
            </p:cNvPr>
            <p:cNvSpPr>
              <a:spLocks noChangeAspect="1" noChangeArrowheads="1"/>
            </p:cNvSpPr>
            <p:nvPr/>
          </p:nvSpPr>
          <p:spPr bwMode="gray">
            <a:xfrm>
              <a:off x="5051"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3" name="Rectangle 105">
              <a:extLst>
                <a:ext uri="{FF2B5EF4-FFF2-40B4-BE49-F238E27FC236}">
                  <a16:creationId xmlns:a16="http://schemas.microsoft.com/office/drawing/2014/main" id="{20E2B194-6A6B-42D0-B561-4AC6A5861215}"/>
                </a:ext>
              </a:extLst>
            </p:cNvPr>
            <p:cNvSpPr>
              <a:spLocks noChangeAspect="1" noChangeArrowheads="1"/>
            </p:cNvSpPr>
            <p:nvPr/>
          </p:nvSpPr>
          <p:spPr bwMode="gray">
            <a:xfrm>
              <a:off x="5143" y="4740"/>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4" name="Rectangle 106">
              <a:extLst>
                <a:ext uri="{FF2B5EF4-FFF2-40B4-BE49-F238E27FC236}">
                  <a16:creationId xmlns:a16="http://schemas.microsoft.com/office/drawing/2014/main" id="{5279FF7C-A737-4A86-8653-39402EC19C60}"/>
                </a:ext>
              </a:extLst>
            </p:cNvPr>
            <p:cNvSpPr>
              <a:spLocks noChangeAspect="1" noChangeArrowheads="1"/>
            </p:cNvSpPr>
            <p:nvPr/>
          </p:nvSpPr>
          <p:spPr bwMode="gray">
            <a:xfrm>
              <a:off x="5051"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5" name="Rectangle 107">
              <a:extLst>
                <a:ext uri="{FF2B5EF4-FFF2-40B4-BE49-F238E27FC236}">
                  <a16:creationId xmlns:a16="http://schemas.microsoft.com/office/drawing/2014/main" id="{D02B260F-1307-4C05-96DC-9FB01E9472C9}"/>
                </a:ext>
              </a:extLst>
            </p:cNvPr>
            <p:cNvSpPr>
              <a:spLocks noChangeAspect="1" noChangeArrowheads="1"/>
            </p:cNvSpPr>
            <p:nvPr/>
          </p:nvSpPr>
          <p:spPr bwMode="gray">
            <a:xfrm>
              <a:off x="5143" y="4823"/>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6" name="Rectangle 108">
              <a:extLst>
                <a:ext uri="{FF2B5EF4-FFF2-40B4-BE49-F238E27FC236}">
                  <a16:creationId xmlns:a16="http://schemas.microsoft.com/office/drawing/2014/main" id="{A071C5B7-29C3-4559-88DF-47F9C8BDCAC4}"/>
                </a:ext>
              </a:extLst>
            </p:cNvPr>
            <p:cNvSpPr>
              <a:spLocks noChangeAspect="1" noChangeArrowheads="1"/>
            </p:cNvSpPr>
            <p:nvPr/>
          </p:nvSpPr>
          <p:spPr bwMode="gray">
            <a:xfrm>
              <a:off x="4838"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7" name="Rectangle 109">
              <a:extLst>
                <a:ext uri="{FF2B5EF4-FFF2-40B4-BE49-F238E27FC236}">
                  <a16:creationId xmlns:a16="http://schemas.microsoft.com/office/drawing/2014/main" id="{B5B92E21-8EBF-4B31-BBC6-90B573416CEE}"/>
                </a:ext>
              </a:extLst>
            </p:cNvPr>
            <p:cNvSpPr>
              <a:spLocks noChangeAspect="1" noChangeArrowheads="1"/>
            </p:cNvSpPr>
            <p:nvPr/>
          </p:nvSpPr>
          <p:spPr bwMode="gray">
            <a:xfrm>
              <a:off x="4930"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8" name="Rectangle 110">
              <a:extLst>
                <a:ext uri="{FF2B5EF4-FFF2-40B4-BE49-F238E27FC236}">
                  <a16:creationId xmlns:a16="http://schemas.microsoft.com/office/drawing/2014/main" id="{5E3E76AA-F401-4E3A-AF5B-CA6261FA7163}"/>
                </a:ext>
              </a:extLst>
            </p:cNvPr>
            <p:cNvSpPr>
              <a:spLocks noChangeAspect="1" noChangeArrowheads="1"/>
            </p:cNvSpPr>
            <p:nvPr/>
          </p:nvSpPr>
          <p:spPr bwMode="gray">
            <a:xfrm>
              <a:off x="4838"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39" name="Rectangle 111">
              <a:extLst>
                <a:ext uri="{FF2B5EF4-FFF2-40B4-BE49-F238E27FC236}">
                  <a16:creationId xmlns:a16="http://schemas.microsoft.com/office/drawing/2014/main" id="{B9F63508-F9E3-4063-82AC-087A9D0FF1EB}"/>
                </a:ext>
              </a:extLst>
            </p:cNvPr>
            <p:cNvSpPr>
              <a:spLocks noChangeAspect="1" noChangeArrowheads="1"/>
            </p:cNvSpPr>
            <p:nvPr/>
          </p:nvSpPr>
          <p:spPr bwMode="gray">
            <a:xfrm>
              <a:off x="4930"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0" name="Rectangle 112">
              <a:extLst>
                <a:ext uri="{FF2B5EF4-FFF2-40B4-BE49-F238E27FC236}">
                  <a16:creationId xmlns:a16="http://schemas.microsoft.com/office/drawing/2014/main" id="{DA7B6266-B238-41E4-A0BA-136A584180F5}"/>
                </a:ext>
              </a:extLst>
            </p:cNvPr>
            <p:cNvSpPr>
              <a:spLocks noChangeAspect="1" noChangeArrowheads="1"/>
            </p:cNvSpPr>
            <p:nvPr/>
          </p:nvSpPr>
          <p:spPr bwMode="gray">
            <a:xfrm>
              <a:off x="5051"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1" name="Rectangle 113">
              <a:extLst>
                <a:ext uri="{FF2B5EF4-FFF2-40B4-BE49-F238E27FC236}">
                  <a16:creationId xmlns:a16="http://schemas.microsoft.com/office/drawing/2014/main" id="{0901B020-1EA7-48EC-AE62-F85E3C35E9F6}"/>
                </a:ext>
              </a:extLst>
            </p:cNvPr>
            <p:cNvSpPr>
              <a:spLocks noChangeAspect="1" noChangeArrowheads="1"/>
            </p:cNvSpPr>
            <p:nvPr/>
          </p:nvSpPr>
          <p:spPr bwMode="gray">
            <a:xfrm>
              <a:off x="5143" y="4965"/>
              <a:ext cx="71" cy="59"/>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2" name="Rectangle 114">
              <a:extLst>
                <a:ext uri="{FF2B5EF4-FFF2-40B4-BE49-F238E27FC236}">
                  <a16:creationId xmlns:a16="http://schemas.microsoft.com/office/drawing/2014/main" id="{37020393-C6F6-4E5F-AE5B-D7563E01D5CF}"/>
                </a:ext>
              </a:extLst>
            </p:cNvPr>
            <p:cNvSpPr>
              <a:spLocks noChangeAspect="1" noChangeArrowheads="1"/>
            </p:cNvSpPr>
            <p:nvPr/>
          </p:nvSpPr>
          <p:spPr bwMode="gray">
            <a:xfrm>
              <a:off x="5051"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3" name="Rectangle 115">
              <a:extLst>
                <a:ext uri="{FF2B5EF4-FFF2-40B4-BE49-F238E27FC236}">
                  <a16:creationId xmlns:a16="http://schemas.microsoft.com/office/drawing/2014/main" id="{B6F5D1DE-B998-4AE7-8D18-903E85A9C2B5}"/>
                </a:ext>
              </a:extLst>
            </p:cNvPr>
            <p:cNvSpPr>
              <a:spLocks noChangeAspect="1" noChangeArrowheads="1"/>
            </p:cNvSpPr>
            <p:nvPr/>
          </p:nvSpPr>
          <p:spPr bwMode="gray">
            <a:xfrm>
              <a:off x="5143" y="5047"/>
              <a:ext cx="71" cy="57"/>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4" name="Rectangle 116">
              <a:extLst>
                <a:ext uri="{FF2B5EF4-FFF2-40B4-BE49-F238E27FC236}">
                  <a16:creationId xmlns:a16="http://schemas.microsoft.com/office/drawing/2014/main" id="{FD5DA3AB-0498-4A7D-A82D-7F71A5D4C4F6}"/>
                </a:ext>
              </a:extLst>
            </p:cNvPr>
            <p:cNvSpPr>
              <a:spLocks noChangeAspect="1" noChangeArrowheads="1"/>
            </p:cNvSpPr>
            <p:nvPr/>
          </p:nvSpPr>
          <p:spPr bwMode="gray">
            <a:xfrm>
              <a:off x="4543" y="4523"/>
              <a:ext cx="106" cy="71"/>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445" name="Freeform 117">
              <a:extLst>
                <a:ext uri="{FF2B5EF4-FFF2-40B4-BE49-F238E27FC236}">
                  <a16:creationId xmlns:a16="http://schemas.microsoft.com/office/drawing/2014/main" id="{88D8D6B7-F20C-4BE1-BEFF-6B5283548EE5}"/>
                </a:ext>
              </a:extLst>
            </p:cNvPr>
            <p:cNvSpPr>
              <a:spLocks noChangeAspect="1"/>
            </p:cNvSpPr>
            <p:nvPr/>
          </p:nvSpPr>
          <p:spPr bwMode="gray">
            <a:xfrm>
              <a:off x="4493" y="4951"/>
              <a:ext cx="206" cy="224"/>
            </a:xfrm>
            <a:custGeom>
              <a:avLst/>
              <a:gdLst>
                <a:gd name="T0" fmla="*/ 87 w 87"/>
                <a:gd name="T1" fmla="*/ 95 h 95"/>
                <a:gd name="T2" fmla="*/ 87 w 87"/>
                <a:gd name="T3" fmla="*/ 26 h 95"/>
                <a:gd name="T4" fmla="*/ 61 w 87"/>
                <a:gd name="T5" fmla="*/ 0 h 95"/>
                <a:gd name="T6" fmla="*/ 26 w 87"/>
                <a:gd name="T7" fmla="*/ 0 h 95"/>
                <a:gd name="T8" fmla="*/ 0 w 87"/>
                <a:gd name="T9" fmla="*/ 26 h 95"/>
                <a:gd name="T10" fmla="*/ 0 w 87"/>
                <a:gd name="T11" fmla="*/ 95 h 95"/>
                <a:gd name="T12" fmla="*/ 87 w 87"/>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87" h="95">
                  <a:moveTo>
                    <a:pt x="87" y="95"/>
                  </a:moveTo>
                  <a:cubicBezTo>
                    <a:pt x="87" y="26"/>
                    <a:pt x="87" y="26"/>
                    <a:pt x="87" y="26"/>
                  </a:cubicBezTo>
                  <a:cubicBezTo>
                    <a:pt x="87" y="11"/>
                    <a:pt x="76" y="0"/>
                    <a:pt x="61" y="0"/>
                  </a:cubicBezTo>
                  <a:cubicBezTo>
                    <a:pt x="26" y="0"/>
                    <a:pt x="26" y="0"/>
                    <a:pt x="26" y="0"/>
                  </a:cubicBezTo>
                  <a:cubicBezTo>
                    <a:pt x="12" y="0"/>
                    <a:pt x="0" y="11"/>
                    <a:pt x="0" y="26"/>
                  </a:cubicBezTo>
                  <a:cubicBezTo>
                    <a:pt x="0" y="95"/>
                    <a:pt x="0" y="95"/>
                    <a:pt x="0" y="95"/>
                  </a:cubicBezTo>
                  <a:lnTo>
                    <a:pt x="87"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grpSp>
      <p:sp>
        <p:nvSpPr>
          <p:cNvPr id="403" name="四角形: 角を丸くする 402">
            <a:extLst>
              <a:ext uri="{FF2B5EF4-FFF2-40B4-BE49-F238E27FC236}">
                <a16:creationId xmlns:a16="http://schemas.microsoft.com/office/drawing/2014/main" id="{8DE1B831-6E60-4F9B-92B1-53C56DF48E15}"/>
              </a:ext>
            </a:extLst>
          </p:cNvPr>
          <p:cNvSpPr/>
          <p:nvPr/>
        </p:nvSpPr>
        <p:spPr>
          <a:xfrm>
            <a:off x="6908467" y="5201899"/>
            <a:ext cx="832738" cy="341694"/>
          </a:xfrm>
          <a:prstGeom prst="roundRect">
            <a:avLst/>
          </a:prstGeom>
          <a:noFill/>
          <a:ln w="9525"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B</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県</a:t>
            </a:r>
          </a:p>
        </p:txBody>
      </p:sp>
      <p:cxnSp>
        <p:nvCxnSpPr>
          <p:cNvPr id="270" name="コネクタ: カギ線 269">
            <a:extLst>
              <a:ext uri="{FF2B5EF4-FFF2-40B4-BE49-F238E27FC236}">
                <a16:creationId xmlns:a16="http://schemas.microsoft.com/office/drawing/2014/main" id="{34B40B68-C0FC-4A84-AD1B-994DBCC39E78}"/>
              </a:ext>
            </a:extLst>
          </p:cNvPr>
          <p:cNvCxnSpPr>
            <a:cxnSpLocks/>
            <a:stCxn id="404" idx="0"/>
            <a:endCxn id="451" idx="0"/>
          </p:cNvCxnSpPr>
          <p:nvPr/>
        </p:nvCxnSpPr>
        <p:spPr>
          <a:xfrm rot="16200000" flipH="1">
            <a:off x="5731488" y="4591393"/>
            <a:ext cx="4184" cy="1847480"/>
          </a:xfrm>
          <a:prstGeom prst="bentConnector3">
            <a:avLst>
              <a:gd name="adj1" fmla="val -6374283"/>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5" name="雲 194">
            <a:extLst>
              <a:ext uri="{FF2B5EF4-FFF2-40B4-BE49-F238E27FC236}">
                <a16:creationId xmlns:a16="http://schemas.microsoft.com/office/drawing/2014/main" id="{CF786713-9707-4A7B-B48E-F3E20E62E03C}"/>
              </a:ext>
            </a:extLst>
          </p:cNvPr>
          <p:cNvSpPr/>
          <p:nvPr/>
        </p:nvSpPr>
        <p:spPr>
          <a:xfrm>
            <a:off x="3969984" y="4047152"/>
            <a:ext cx="1855960" cy="659678"/>
          </a:xfrm>
          <a:prstGeom prst="cloud">
            <a:avLst/>
          </a:prstGeom>
          <a:solidFill>
            <a:srgbClr val="F0F0F0"/>
          </a:solidFill>
          <a:ln w="9525" cap="flat" cmpd="sng" algn="ctr">
            <a:solidFill>
              <a:srgbClr val="5C5C5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インターネット</a:t>
            </a:r>
          </a:p>
        </p:txBody>
      </p:sp>
      <p:cxnSp>
        <p:nvCxnSpPr>
          <p:cNvPr id="498" name="コネクタ: カギ線 497">
            <a:extLst>
              <a:ext uri="{FF2B5EF4-FFF2-40B4-BE49-F238E27FC236}">
                <a16:creationId xmlns:a16="http://schemas.microsoft.com/office/drawing/2014/main" id="{0DD7E08D-0CA2-4B50-9174-6FA450FC1619}"/>
              </a:ext>
            </a:extLst>
          </p:cNvPr>
          <p:cNvCxnSpPr>
            <a:cxnSpLocks/>
            <a:stCxn id="183" idx="0"/>
            <a:endCxn id="195" idx="1"/>
          </p:cNvCxnSpPr>
          <p:nvPr/>
        </p:nvCxnSpPr>
        <p:spPr>
          <a:xfrm rot="5400000" flipH="1" flipV="1">
            <a:off x="3137331" y="3507676"/>
            <a:ext cx="562180" cy="2959085"/>
          </a:xfrm>
          <a:prstGeom prst="bentConnector3">
            <a:avLst>
              <a:gd name="adj1" fmla="val 36929"/>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65" name="四角形: 角を丸くする 264">
            <a:extLst>
              <a:ext uri="{FF2B5EF4-FFF2-40B4-BE49-F238E27FC236}">
                <a16:creationId xmlns:a16="http://schemas.microsoft.com/office/drawing/2014/main" id="{F9EBA7CF-CD1B-4C4B-8160-00D9511A6719}"/>
              </a:ext>
            </a:extLst>
          </p:cNvPr>
          <p:cNvSpPr/>
          <p:nvPr/>
        </p:nvSpPr>
        <p:spPr>
          <a:xfrm>
            <a:off x="7795001" y="5814968"/>
            <a:ext cx="789645" cy="199688"/>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rPr>
              <a:t>検索・閲覧</a:t>
            </a:r>
          </a:p>
        </p:txBody>
      </p:sp>
      <p:cxnSp>
        <p:nvCxnSpPr>
          <p:cNvPr id="266" name="コネクタ: カギ線 265">
            <a:extLst>
              <a:ext uri="{FF2B5EF4-FFF2-40B4-BE49-F238E27FC236}">
                <a16:creationId xmlns:a16="http://schemas.microsoft.com/office/drawing/2014/main" id="{36C6DA88-9F04-4EA8-A495-564F0B52F55C}"/>
              </a:ext>
            </a:extLst>
          </p:cNvPr>
          <p:cNvCxnSpPr>
            <a:cxnSpLocks/>
            <a:stCxn id="396" idx="0"/>
            <a:endCxn id="195" idx="1"/>
          </p:cNvCxnSpPr>
          <p:nvPr/>
        </p:nvCxnSpPr>
        <p:spPr>
          <a:xfrm rot="16200000" flipV="1">
            <a:off x="5047272" y="4556821"/>
            <a:ext cx="532843" cy="831458"/>
          </a:xfrm>
          <a:prstGeom prst="bentConnector3">
            <a:avLst>
              <a:gd name="adj1" fmla="val 31613"/>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5" name="正方形/長方形 254">
            <a:extLst>
              <a:ext uri="{FF2B5EF4-FFF2-40B4-BE49-F238E27FC236}">
                <a16:creationId xmlns:a16="http://schemas.microsoft.com/office/drawing/2014/main" id="{946722D1-6124-4E28-A014-943D62F02405}"/>
              </a:ext>
            </a:extLst>
          </p:cNvPr>
          <p:cNvSpPr/>
          <p:nvPr/>
        </p:nvSpPr>
        <p:spPr>
          <a:xfrm>
            <a:off x="3849669" y="2092679"/>
            <a:ext cx="2096591" cy="33855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G-MIS</a:t>
            </a:r>
          </a:p>
        </p:txBody>
      </p:sp>
      <p:sp>
        <p:nvSpPr>
          <p:cNvPr id="267" name="四角形: 角を丸くする 266">
            <a:extLst>
              <a:ext uri="{FF2B5EF4-FFF2-40B4-BE49-F238E27FC236}">
                <a16:creationId xmlns:a16="http://schemas.microsoft.com/office/drawing/2014/main" id="{94AF01C7-DD60-49A7-9D4B-173F6929F1AB}"/>
              </a:ext>
            </a:extLst>
          </p:cNvPr>
          <p:cNvSpPr/>
          <p:nvPr/>
        </p:nvSpPr>
        <p:spPr>
          <a:xfrm>
            <a:off x="5959935" y="2120623"/>
            <a:ext cx="882841" cy="25907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報告機能</a:t>
            </a:r>
          </a:p>
        </p:txBody>
      </p:sp>
      <p:sp>
        <p:nvSpPr>
          <p:cNvPr id="271" name="四角形: 角を丸くする 270">
            <a:extLst>
              <a:ext uri="{FF2B5EF4-FFF2-40B4-BE49-F238E27FC236}">
                <a16:creationId xmlns:a16="http://schemas.microsoft.com/office/drawing/2014/main" id="{DA6ED1FC-5698-494D-B026-A122AF0617F7}"/>
              </a:ext>
            </a:extLst>
          </p:cNvPr>
          <p:cNvSpPr/>
          <p:nvPr/>
        </p:nvSpPr>
        <p:spPr>
          <a:xfrm>
            <a:off x="5950565" y="3434462"/>
            <a:ext cx="882841" cy="25907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検索機能</a:t>
            </a:r>
          </a:p>
        </p:txBody>
      </p:sp>
      <p:sp>
        <p:nvSpPr>
          <p:cNvPr id="272" name="四角形: 角を丸くする 271">
            <a:extLst>
              <a:ext uri="{FF2B5EF4-FFF2-40B4-BE49-F238E27FC236}">
                <a16:creationId xmlns:a16="http://schemas.microsoft.com/office/drawing/2014/main" id="{645EA64E-ADC2-46E4-B24A-D04A9AD12F66}"/>
              </a:ext>
            </a:extLst>
          </p:cNvPr>
          <p:cNvSpPr/>
          <p:nvPr/>
        </p:nvSpPr>
        <p:spPr>
          <a:xfrm>
            <a:off x="7413797" y="3833378"/>
            <a:ext cx="882841" cy="25907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検索機能</a:t>
            </a:r>
          </a:p>
        </p:txBody>
      </p:sp>
      <p:sp>
        <p:nvSpPr>
          <p:cNvPr id="276" name="四角形: 角を丸くする 275">
            <a:extLst>
              <a:ext uri="{FF2B5EF4-FFF2-40B4-BE49-F238E27FC236}">
                <a16:creationId xmlns:a16="http://schemas.microsoft.com/office/drawing/2014/main" id="{C2AD4D1C-CB7F-45A6-B7F6-C4781EBEBBE5}"/>
              </a:ext>
            </a:extLst>
          </p:cNvPr>
          <p:cNvSpPr/>
          <p:nvPr/>
        </p:nvSpPr>
        <p:spPr>
          <a:xfrm>
            <a:off x="132930" y="3747672"/>
            <a:ext cx="882841" cy="25907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報告機能</a:t>
            </a:r>
          </a:p>
        </p:txBody>
      </p:sp>
      <p:sp>
        <p:nvSpPr>
          <p:cNvPr id="278" name="スライド番号プレースホルダー 3">
            <a:extLst>
              <a:ext uri="{FF2B5EF4-FFF2-40B4-BE49-F238E27FC236}">
                <a16:creationId xmlns:a16="http://schemas.microsoft.com/office/drawing/2014/main" id="{A8B62B5D-FF7E-4724-B7A6-1F682E8ED8BC}"/>
              </a:ext>
            </a:extLst>
          </p:cNvPr>
          <p:cNvSpPr txBox="1">
            <a:spLocks/>
          </p:cNvSpPr>
          <p:nvPr/>
        </p:nvSpPr>
        <p:spPr>
          <a:xfrm>
            <a:off x="7672905" y="6576656"/>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10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スライド番号プレースホルダー 8">
            <a:extLst>
              <a:ext uri="{FF2B5EF4-FFF2-40B4-BE49-F238E27FC236}">
                <a16:creationId xmlns:a16="http://schemas.microsoft.com/office/drawing/2014/main" id="{2F147AA3-A4EB-FB9C-CD6F-D56BACF309FA}"/>
              </a:ext>
            </a:extLst>
          </p:cNvPr>
          <p:cNvSpPr>
            <a:spLocks noGrp="1"/>
          </p:cNvSpPr>
          <p:nvPr>
            <p:ph type="sldNum" sz="quarter" idx="12"/>
          </p:nvPr>
        </p:nvSpPr>
        <p:spPr/>
        <p:txBody>
          <a:bodyPr/>
          <a:lstStyle/>
          <a:p>
            <a:fld id="{D678D6E8-61F4-42B4-8ED0-44B1436A966E}" type="slidenum">
              <a:rPr lang="ja-JP" altLang="en-US" smtClean="0"/>
              <a:pPr/>
              <a:t>1</a:t>
            </a:fld>
            <a:endParaRPr lang="ja-JP" altLang="en-US"/>
          </a:p>
        </p:txBody>
      </p:sp>
    </p:spTree>
    <p:extLst>
      <p:ext uri="{BB962C8B-B14F-4D97-AF65-F5344CB8AC3E}">
        <p14:creationId xmlns:p14="http://schemas.microsoft.com/office/powerpoint/2010/main" val="293060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08E3B4EF-1893-118D-9A5C-89A045A6E950}"/>
              </a:ext>
            </a:extLst>
          </p:cNvPr>
          <p:cNvSpPr/>
          <p:nvPr/>
        </p:nvSpPr>
        <p:spPr>
          <a:xfrm>
            <a:off x="150983" y="1521049"/>
            <a:ext cx="9605488" cy="5251226"/>
          </a:xfrm>
          <a:prstGeom prst="rect">
            <a:avLst/>
          </a:prstGeom>
          <a:solidFill>
            <a:schemeClr val="accent1">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 name="タイトル 1">
            <a:extLst>
              <a:ext uri="{FF2B5EF4-FFF2-40B4-BE49-F238E27FC236}">
                <a16:creationId xmlns:a16="http://schemas.microsoft.com/office/drawing/2014/main" id="{D5DE9416-31BC-4FBB-8365-8D828C3750E8}"/>
              </a:ext>
            </a:extLst>
          </p:cNvPr>
          <p:cNvSpPr txBox="1">
            <a:spLocks/>
          </p:cNvSpPr>
          <p:nvPr/>
        </p:nvSpPr>
        <p:spPr>
          <a:xfrm>
            <a:off x="0" y="-1"/>
            <a:ext cx="9906000" cy="700505"/>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algn="ctr" defTabSz="779154"/>
            <a:r>
              <a:rPr lang="ja-JP" altLang="en-US" sz="2000">
                <a:solidFill>
                  <a:srgbClr val="FFFFFF"/>
                </a:solidFill>
                <a:latin typeface="Meiryo UI" panose="020B0604030504040204" pitchFamily="50" charset="-128"/>
                <a:ea typeface="Meiryo UI" panose="020B0604030504040204" pitchFamily="50" charset="-128"/>
              </a:rPr>
              <a:t>医療機能情報提供制度・薬局機能情報提供制度の</a:t>
            </a:r>
            <a:r>
              <a:rPr lang="ja-JP" altLang="en-US" sz="2000">
                <a:solidFill>
                  <a:srgbClr val="92D050"/>
                </a:solidFill>
                <a:latin typeface="Meiryo UI" panose="020B0604030504040204" pitchFamily="50" charset="-128"/>
                <a:ea typeface="Meiryo UI" panose="020B0604030504040204" pitchFamily="50" charset="-128"/>
              </a:rPr>
              <a:t>報告・公表方法</a:t>
            </a:r>
            <a:r>
              <a:rPr lang="ja-JP" altLang="en-US" sz="2000">
                <a:solidFill>
                  <a:srgbClr val="FFFFFF"/>
                </a:solidFill>
                <a:latin typeface="Meiryo UI" panose="020B0604030504040204" pitchFamily="50" charset="-128"/>
                <a:ea typeface="Meiryo UI" panose="020B0604030504040204" pitchFamily="50" charset="-128"/>
              </a:rPr>
              <a:t>が変わります</a:t>
            </a:r>
          </a:p>
        </p:txBody>
      </p:sp>
      <p:sp>
        <p:nvSpPr>
          <p:cNvPr id="37" name="テキスト プレースホルダー 2">
            <a:extLst>
              <a:ext uri="{FF2B5EF4-FFF2-40B4-BE49-F238E27FC236}">
                <a16:creationId xmlns:a16="http://schemas.microsoft.com/office/drawing/2014/main" id="{140F6845-C2D9-CCFD-3429-FB1547F6C7ED}"/>
              </a:ext>
            </a:extLst>
          </p:cNvPr>
          <p:cNvSpPr txBox="1">
            <a:spLocks/>
          </p:cNvSpPr>
          <p:nvPr/>
        </p:nvSpPr>
        <p:spPr>
          <a:xfrm>
            <a:off x="104738" y="709620"/>
            <a:ext cx="9597868" cy="811429"/>
          </a:xfrm>
          <a:prstGeom prst="rect">
            <a:avLst/>
          </a:prstGeom>
          <a:ln>
            <a:noFill/>
          </a:ln>
        </p:spPr>
        <p:txBody>
          <a:bodyPr vert="horz" lIns="91440" tIns="45720" rIns="91440" bIns="45720" rtlCol="0" anchor="t"/>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ct val="110000"/>
              </a:lnSpc>
              <a:buClr>
                <a:schemeClr val="tx1"/>
              </a:buClr>
            </a:pPr>
            <a:endParaRPr lang="en-US" altLang="ja-JP" sz="1600">
              <a:solidFill>
                <a:schemeClr val="tx1"/>
              </a:solidFill>
              <a:latin typeface="Meiryo UI" panose="020B0604030504040204" pitchFamily="50" charset="-128"/>
              <a:ea typeface="Meiryo UI" panose="020B0604030504040204" pitchFamily="50" charset="-128"/>
            </a:endParaRPr>
          </a:p>
        </p:txBody>
      </p:sp>
      <p:sp>
        <p:nvSpPr>
          <p:cNvPr id="38" name="テキスト プレースホルダー 2">
            <a:extLst>
              <a:ext uri="{FF2B5EF4-FFF2-40B4-BE49-F238E27FC236}">
                <a16:creationId xmlns:a16="http://schemas.microsoft.com/office/drawing/2014/main" id="{51EAA781-6F6A-9B43-4677-1AE25BDF6158}"/>
              </a:ext>
            </a:extLst>
          </p:cNvPr>
          <p:cNvSpPr txBox="1">
            <a:spLocks/>
          </p:cNvSpPr>
          <p:nvPr/>
        </p:nvSpPr>
        <p:spPr>
          <a:xfrm>
            <a:off x="203395" y="1267001"/>
            <a:ext cx="9597868" cy="2428842"/>
          </a:xfrm>
          <a:prstGeom prst="rect">
            <a:avLst/>
          </a:prstGeom>
          <a:ln>
            <a:noFill/>
          </a:ln>
        </p:spPr>
        <p:txBody>
          <a:bodyPr vert="horz" lIns="91440" tIns="45720" rIns="91440" bIns="45720" rtlCol="0" anchor="t"/>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85750" indent="-285750" fontAlgn="base">
              <a:lnSpc>
                <a:spcPct val="110000"/>
              </a:lnSpc>
              <a:buClr>
                <a:schemeClr val="tx1"/>
              </a:buClr>
              <a:buFont typeface="Meiryo UI" panose="020B0604030504040204" pitchFamily="50" charset="-128"/>
              <a:buChar char="○"/>
            </a:pPr>
            <a:r>
              <a:rPr lang="ja-JP" altLang="en-US" sz="1600" u="sng" dirty="0">
                <a:solidFill>
                  <a:schemeClr val="tx1"/>
                </a:solidFill>
                <a:latin typeface="Meiryo UI" panose="020B0604030504040204" pitchFamily="50" charset="-128"/>
                <a:ea typeface="Meiryo UI" panose="020B0604030504040204" pitchFamily="50" charset="-128"/>
              </a:rPr>
              <a:t>本番稼働に向けて下記スケジュールを予定しております。</a:t>
            </a:r>
            <a:endParaRPr lang="en-US" altLang="ja-JP" sz="1600" u="sng" dirty="0">
              <a:solidFill>
                <a:schemeClr val="tx1"/>
              </a:solidFill>
              <a:latin typeface="Meiryo UI" panose="020B0604030504040204" pitchFamily="50" charset="-128"/>
              <a:ea typeface="Meiryo UI" panose="020B0604030504040204" pitchFamily="50" charset="-128"/>
            </a:endParaRPr>
          </a:p>
          <a:p>
            <a:pPr marL="171450" indent="-171450" fontAlgn="base">
              <a:lnSpc>
                <a:spcPct val="110000"/>
              </a:lnSpc>
              <a:buClr>
                <a:schemeClr val="tx1"/>
              </a:buClr>
              <a:buFont typeface="Meiryo UI" panose="020B0604030504040204" pitchFamily="50" charset="-128"/>
              <a:buChar char="☆"/>
            </a:pPr>
            <a:r>
              <a:rPr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本年</a:t>
            </a:r>
            <a:r>
              <a:rPr lang="en-US" altLang="ja-JP"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ja-JP" altLang="en-US"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月までに新規アカウント申請済、または、都道府県システムからのデータ移行によりアカウント申請を実施済の病院等及び薬局のスケジュール</a:t>
            </a:r>
            <a:br>
              <a:rPr lang="en-US" altLang="ja-JP" dirty="0">
                <a:solidFill>
                  <a:schemeClr val="tx1"/>
                </a:solidFill>
                <a:latin typeface="Meiryo UI" panose="020B0604030504040204" pitchFamily="50" charset="-128"/>
                <a:ea typeface="Meiryo UI" panose="020B0604030504040204" pitchFamily="50" charset="-128"/>
              </a:rPr>
            </a:b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アカウント発行未申請の病院等・薬局については次頁を参照してください。</a:t>
            </a:r>
            <a:endParaRPr lang="en-US" altLang="ja-JP" sz="1000" dirty="0">
              <a:solidFill>
                <a:schemeClr val="tx1"/>
              </a:solidFill>
              <a:latin typeface="Meiryo UI" panose="020B0604030504040204" pitchFamily="50" charset="-128"/>
              <a:ea typeface="Meiryo UI" panose="020B0604030504040204" pitchFamily="50" charset="-128"/>
            </a:endParaRPr>
          </a:p>
          <a:p>
            <a:pPr marL="1611313" indent="-1525588" fontAlgn="base">
              <a:lnSpc>
                <a:spcPct val="110000"/>
              </a:lnSpc>
              <a:buClr>
                <a:schemeClr val="tx1"/>
              </a:buClr>
            </a:pPr>
            <a:r>
              <a:rPr lang="ja-JP" altLang="en-US" dirty="0">
                <a:solidFill>
                  <a:schemeClr val="tx1"/>
                </a:solidFill>
                <a:latin typeface="Meiryo UI" panose="020B0604030504040204" pitchFamily="50" charset="-128"/>
                <a:ea typeface="Meiryo UI" panose="020B0604030504040204" pitchFamily="50" charset="-128"/>
              </a:rPr>
              <a:t>■アカウント発行：</a:t>
            </a:r>
            <a:r>
              <a:rPr lang="en-US" altLang="ja-JP" dirty="0">
                <a:solidFill>
                  <a:srgbClr val="FF0000"/>
                </a:solidFill>
                <a:latin typeface="Meiryo UI" panose="020B0604030504040204" pitchFamily="50" charset="-128"/>
                <a:ea typeface="Meiryo UI" panose="020B0604030504040204" pitchFamily="50" charset="-128"/>
              </a:rPr>
              <a:t>10/23 </a:t>
            </a:r>
            <a:r>
              <a:rPr lang="ja-JP" altLang="en-US" dirty="0">
                <a:solidFill>
                  <a:schemeClr val="tx1"/>
                </a:solidFill>
                <a:latin typeface="Meiryo UI" panose="020B0604030504040204" pitchFamily="50" charset="-128"/>
                <a:ea typeface="Meiryo UI" panose="020B0604030504040204" pitchFamily="50" charset="-128"/>
              </a:rPr>
              <a:t>に「</a:t>
            </a:r>
            <a:r>
              <a:rPr lang="en-US" altLang="ja-JP" dirty="0">
                <a:solidFill>
                  <a:schemeClr val="tx1"/>
                </a:solidFill>
                <a:latin typeface="Meiryo UI" panose="020B0604030504040204" pitchFamily="50" charset="-128"/>
                <a:ea typeface="Meiryo UI" panose="020B0604030504040204" pitchFamily="50" charset="-128"/>
              </a:rPr>
              <a:t>G-MIS</a:t>
            </a:r>
            <a:r>
              <a:rPr lang="ja-JP" altLang="en-US" dirty="0">
                <a:solidFill>
                  <a:schemeClr val="tx1"/>
                </a:solidFill>
                <a:latin typeface="Meiryo UI" panose="020B0604030504040204" pitchFamily="50" charset="-128"/>
                <a:ea typeface="Meiryo UI" panose="020B0604030504040204" pitchFamily="50" charset="-128"/>
              </a:rPr>
              <a:t>事務局</a:t>
            </a:r>
            <a:r>
              <a:rPr lang="en-US" altLang="ja-JP"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hlinkClick r:id="" action="ppaction://noaction">
                  <a:extLst>
                    <a:ext uri="{A12FA001-AC4F-418D-AE19-62706E023703}">
                      <ahyp:hlinkClr xmlns:ahyp="http://schemas.microsoft.com/office/drawing/2018/hyperlinkcolor" val="tx"/>
                    </a:ext>
                  </a:extLst>
                </a:hlinkClick>
              </a:rPr>
              <a:t> </a:t>
            </a:r>
            <a:r>
              <a:rPr kumimoji="1" lang="en-US" altLang="ja-JP" sz="1200" dirty="0">
                <a:solidFill>
                  <a:schemeClr val="tx2"/>
                </a:solidFill>
                <a:latin typeface="Meiryo UI" panose="020B0604030504040204" pitchFamily="50" charset="-128"/>
                <a:ea typeface="Meiryo UI" panose="020B0604030504040204" pitchFamily="50" charset="-128"/>
                <a:hlinkClick r:id="" action="ppaction://noaction">
                  <a:extLst>
                    <a:ext uri="{A12FA001-AC4F-418D-AE19-62706E023703}">
                      <ahyp:hlinkClr xmlns:ahyp="http://schemas.microsoft.com/office/drawing/2018/hyperlinkcolor" val="tx"/>
                    </a:ext>
                  </a:extLst>
                </a:hlinkClick>
              </a:rPr>
              <a:t>info@g-mis.net</a:t>
            </a:r>
            <a:r>
              <a:rPr kumimoji="1" lang="en-US" altLang="ja-JP" sz="1200"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」より新規アカウント発行予定の病院等・薬局に向け疎通確認メールを送信いたしました。</a:t>
            </a:r>
            <a:endParaRPr lang="en-US" altLang="ja-JP" dirty="0">
              <a:solidFill>
                <a:schemeClr val="tx1"/>
              </a:solidFill>
              <a:latin typeface="Meiryo UI" panose="020B0604030504040204" pitchFamily="50" charset="-128"/>
              <a:ea typeface="Meiryo UI" panose="020B0604030504040204" pitchFamily="50" charset="-128"/>
            </a:endParaRPr>
          </a:p>
          <a:p>
            <a:pPr marL="1168400" fontAlgn="base">
              <a:lnSpc>
                <a:spcPct val="110000"/>
              </a:lnSpc>
              <a:buClr>
                <a:schemeClr val="tx1"/>
              </a:buClr>
            </a:pPr>
            <a:r>
              <a:rPr lang="en-US" altLang="ja-JP" dirty="0">
                <a:solidFill>
                  <a:srgbClr val="FF0000"/>
                </a:solidFill>
                <a:latin typeface="Meiryo UI" panose="020B0604030504040204" pitchFamily="50" charset="-128"/>
                <a:ea typeface="Meiryo UI" panose="020B0604030504040204" pitchFamily="50" charset="-128"/>
              </a:rPr>
              <a:t>11/6  </a:t>
            </a:r>
            <a:r>
              <a:rPr lang="ja-JP" altLang="en-US" dirty="0">
                <a:solidFill>
                  <a:schemeClr val="tx1"/>
                </a:solidFill>
                <a:latin typeface="Meiryo UI" panose="020B0604030504040204" pitchFamily="50" charset="-128"/>
                <a:ea typeface="Meiryo UI" panose="020B0604030504040204" pitchFamily="50" charset="-128"/>
              </a:rPr>
              <a:t>に「</a:t>
            </a:r>
            <a:r>
              <a:rPr lang="en-US" altLang="ja-JP" dirty="0">
                <a:solidFill>
                  <a:schemeClr val="tx1"/>
                </a:solidFill>
                <a:latin typeface="Meiryo UI" panose="020B0604030504040204" pitchFamily="50" charset="-128"/>
                <a:ea typeface="Meiryo UI" panose="020B0604030504040204" pitchFamily="50" charset="-128"/>
              </a:rPr>
              <a:t>G-MIS</a:t>
            </a:r>
            <a:r>
              <a:rPr lang="ja-JP" altLang="en-US" dirty="0">
                <a:solidFill>
                  <a:schemeClr val="tx1"/>
                </a:solidFill>
                <a:latin typeface="Meiryo UI" panose="020B0604030504040204" pitchFamily="50" charset="-128"/>
                <a:ea typeface="Meiryo UI" panose="020B0604030504040204" pitchFamily="50" charset="-128"/>
              </a:rPr>
              <a:t>事務局</a:t>
            </a:r>
            <a:r>
              <a:rPr lang="en-US" altLang="ja-JP"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hlinkClick r:id="" action="ppaction://noaction">
                  <a:extLst>
                    <a:ext uri="{A12FA001-AC4F-418D-AE19-62706E023703}">
                      <ahyp:hlinkClr xmlns:ahyp="http://schemas.microsoft.com/office/drawing/2018/hyperlinkcolor" val="tx"/>
                    </a:ext>
                  </a:extLst>
                </a:hlinkClick>
              </a:rPr>
              <a:t> </a:t>
            </a:r>
            <a:r>
              <a:rPr kumimoji="1" lang="en-US" altLang="ja-JP" sz="1200" dirty="0">
                <a:solidFill>
                  <a:schemeClr val="tx2"/>
                </a:solidFill>
                <a:latin typeface="Meiryo UI" panose="020B0604030504040204" pitchFamily="50" charset="-128"/>
                <a:ea typeface="Meiryo UI" panose="020B0604030504040204" pitchFamily="50" charset="-128"/>
                <a:hlinkClick r:id="" action="ppaction://noaction">
                  <a:extLst>
                    <a:ext uri="{A12FA001-AC4F-418D-AE19-62706E023703}">
                      <ahyp:hlinkClr xmlns:ahyp="http://schemas.microsoft.com/office/drawing/2018/hyperlinkcolor" val="tx"/>
                    </a:ext>
                  </a:extLst>
                </a:hlinkClick>
              </a:rPr>
              <a:t>info@g-mis.net</a:t>
            </a:r>
            <a:r>
              <a:rPr kumimoji="1" lang="en-US" altLang="ja-JP" sz="1200"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」よりアカウント発行通知メールを送信いたします。</a:t>
            </a:r>
            <a:endParaRPr lang="en-US" altLang="ja-JP" dirty="0">
              <a:solidFill>
                <a:schemeClr val="tx1"/>
              </a:solidFill>
              <a:latin typeface="Meiryo UI" panose="020B0604030504040204" pitchFamily="50" charset="-128"/>
              <a:ea typeface="Meiryo UI" panose="020B0604030504040204" pitchFamily="50" charset="-128"/>
            </a:endParaRPr>
          </a:p>
          <a:p>
            <a:pPr marL="1168400" algn="l"/>
            <a:r>
              <a:rPr lang="en-US" altLang="ja-JP" dirty="0">
                <a:solidFill>
                  <a:srgbClr val="FF0000"/>
                </a:solidFill>
                <a:latin typeface="Meiryo UI" panose="020B0604030504040204" pitchFamily="50" charset="-128"/>
                <a:ea typeface="Meiryo UI" panose="020B0604030504040204" pitchFamily="50" charset="-128"/>
              </a:rPr>
              <a:t>11/13</a:t>
            </a:r>
            <a:r>
              <a:rPr lang="ja-JP" altLang="en-US" dirty="0">
                <a:solidFill>
                  <a:srgbClr val="FF0000"/>
                </a:solidFill>
                <a:latin typeface="Meiryo UI" panose="020B0604030504040204" pitchFamily="50" charset="-128"/>
                <a:ea typeface="Meiryo UI" panose="020B0604030504040204" pitchFamily="50" charset="-128"/>
              </a:rPr>
              <a:t>　</a:t>
            </a:r>
            <a:r>
              <a:rPr lang="en-US" altLang="ja-JP" dirty="0">
                <a:solidFill>
                  <a:srgbClr val="FF0000"/>
                </a:solidFill>
                <a:latin typeface="Meiryo UI" panose="020B0604030504040204" pitchFamily="50" charset="-128"/>
                <a:ea typeface="Meiryo UI" panose="020B0604030504040204" pitchFamily="50" charset="-128"/>
              </a:rPr>
              <a:t>9:00</a:t>
            </a:r>
            <a:r>
              <a:rPr lang="ja-JP" altLang="en-US" dirty="0">
                <a:solidFill>
                  <a:schemeClr val="tx1"/>
                </a:solidFill>
                <a:latin typeface="Meiryo UI" panose="020B0604030504040204" pitchFamily="50" charset="-128"/>
                <a:ea typeface="Meiryo UI" panose="020B0604030504040204" pitchFamily="50" charset="-128"/>
              </a:rPr>
              <a:t>より「新規ユーザ登録申請機能」を再解放いたします。</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a:t>
            </a:r>
            <a:r>
              <a:rPr lang="en-US" altLang="ja-JP" dirty="0">
                <a:solidFill>
                  <a:schemeClr val="tx1"/>
                </a:solidFill>
                <a:latin typeface="Meiryo UI" panose="020B0604030504040204" pitchFamily="50" charset="-128"/>
                <a:ea typeface="Meiryo UI" panose="020B0604030504040204" pitchFamily="50" charset="-128"/>
              </a:rPr>
              <a:t>URL:</a:t>
            </a:r>
            <a:r>
              <a:rPr lang="en-US" altLang="ja-JP" b="0" i="0" u="none" strike="noStrike" baseline="0" dirty="0">
                <a:solidFill>
                  <a:srgbClr val="000000"/>
                </a:solidFill>
                <a:latin typeface="Meiryo UI" panose="020B0604030504040204" pitchFamily="50" charset="-128"/>
                <a:ea typeface="Meiryo UI" panose="020B0604030504040204" pitchFamily="50" charset="-128"/>
              </a:rPr>
              <a:t> </a:t>
            </a:r>
            <a:r>
              <a:rPr lang="en-US" altLang="ja-JP" b="1" i="0" u="none" strike="noStrike" baseline="0" dirty="0">
                <a:solidFill>
                  <a:srgbClr val="0000FF"/>
                </a:solidFill>
                <a:latin typeface="Meiryo UI" panose="020B0604030504040204" pitchFamily="50" charset="-128"/>
                <a:ea typeface="Meiryo UI" panose="020B0604030504040204" pitchFamily="50" charset="-128"/>
                <a:hlinkClick r:id="" action="ppaction://noaction"/>
              </a:rPr>
              <a:t>https://www.g-mis.mhlw.go.jp/user-Registration-Form</a:t>
            </a:r>
            <a:r>
              <a:rPr lang="ja-JP" altLang="en-US" b="1" i="0" u="none" strike="noStrike" baseline="0" dirty="0">
                <a:solidFill>
                  <a:srgbClr val="0000FF"/>
                </a:solidFill>
                <a:latin typeface="Meiryo UI" panose="020B0604030504040204" pitchFamily="50" charset="-128"/>
                <a:ea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endParaRPr>
          </a:p>
          <a:p>
            <a:pPr marL="1168400" fontAlgn="base">
              <a:lnSpc>
                <a:spcPct val="110000"/>
              </a:lnSpc>
              <a:buClr>
                <a:schemeClr val="tx1"/>
              </a:buClr>
            </a:pPr>
            <a:r>
              <a:rPr lang="en-US" altLang="ja-JP" dirty="0">
                <a:solidFill>
                  <a:schemeClr val="tx1"/>
                </a:solidFill>
                <a:latin typeface="Meiryo UI" panose="020B0604030504040204" pitchFamily="50" charset="-128"/>
                <a:ea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rPr>
              <a:t>申請内容の不備等により新規アカウントが発行されなかった場合、</a:t>
            </a:r>
            <a:r>
              <a:rPr lang="en-US" altLang="ja-JP" dirty="0">
                <a:solidFill>
                  <a:srgbClr val="FF0000"/>
                </a:solidFill>
                <a:latin typeface="Meiryo UI" panose="020B0604030504040204" pitchFamily="50" charset="-128"/>
                <a:ea typeface="Meiryo UI" panose="020B0604030504040204" pitchFamily="50" charset="-128"/>
              </a:rPr>
              <a:t>11/13</a:t>
            </a:r>
            <a:r>
              <a:rPr lang="ja-JP" altLang="en-US" dirty="0">
                <a:solidFill>
                  <a:schemeClr val="tx1"/>
                </a:solidFill>
                <a:latin typeface="Meiryo UI" panose="020B0604030504040204" pitchFamily="50" charset="-128"/>
                <a:ea typeface="Meiryo UI" panose="020B0604030504040204" pitchFamily="50" charset="-128"/>
              </a:rPr>
              <a:t>以降、再申請をお願いする場合があります。</a:t>
            </a:r>
            <a:endParaRPr lang="en-US" altLang="ja-JP" dirty="0">
              <a:solidFill>
                <a:schemeClr val="tx1"/>
              </a:solidFill>
              <a:latin typeface="Meiryo UI" panose="020B0604030504040204" pitchFamily="50" charset="-128"/>
              <a:ea typeface="Meiryo UI" panose="020B0604030504040204" pitchFamily="50" charset="-128"/>
            </a:endParaRPr>
          </a:p>
          <a:p>
            <a:pPr marL="1168400" fontAlgn="base">
              <a:lnSpc>
                <a:spcPct val="110000"/>
              </a:lnSpc>
              <a:buClr>
                <a:schemeClr val="tx1"/>
              </a:buClr>
            </a:pPr>
            <a:r>
              <a:rPr lang="ja-JP" altLang="en-US" dirty="0">
                <a:solidFill>
                  <a:schemeClr val="tx1"/>
                </a:solidFill>
                <a:latin typeface="Meiryo UI" panose="020B0604030504040204" pitchFamily="50" charset="-128"/>
                <a:ea typeface="Meiryo UI" panose="020B0604030504040204" pitchFamily="50" charset="-128"/>
              </a:rPr>
              <a:t>なお、</a:t>
            </a:r>
            <a:r>
              <a:rPr lang="ja-JP" altLang="en-US" dirty="0">
                <a:solidFill>
                  <a:srgbClr val="FF0000"/>
                </a:solidFill>
                <a:latin typeface="Meiryo UI" panose="020B0604030504040204" pitchFamily="50" charset="-128"/>
                <a:ea typeface="Meiryo UI" panose="020B0604030504040204" pitchFamily="50" charset="-128"/>
              </a:rPr>
              <a:t>アカウント発行には、通常１</a:t>
            </a:r>
            <a:r>
              <a:rPr lang="en-US" altLang="ja-JP" dirty="0">
                <a:solidFill>
                  <a:srgbClr val="FF0000"/>
                </a:solidFill>
                <a:latin typeface="Meiryo UI" panose="020B0604030504040204" pitchFamily="50" charset="-128"/>
                <a:ea typeface="Meiryo UI" panose="020B0604030504040204" pitchFamily="50" charset="-128"/>
              </a:rPr>
              <a:t>~</a:t>
            </a:r>
            <a:r>
              <a:rPr lang="ja-JP" altLang="en-US" dirty="0">
                <a:solidFill>
                  <a:srgbClr val="FF0000"/>
                </a:solidFill>
                <a:latin typeface="Meiryo UI" panose="020B0604030504040204" pitchFamily="50" charset="-128"/>
                <a:ea typeface="Meiryo UI" panose="020B0604030504040204" pitchFamily="50" charset="-128"/>
              </a:rPr>
              <a:t>２週間程度かかります。申請が集中した場合には、発行までの期間が大幅に延びる可能性がありますのでご注意ください。</a:t>
            </a:r>
            <a:endParaRPr lang="en-US" altLang="ja-JP" dirty="0">
              <a:solidFill>
                <a:srgbClr val="FF0000"/>
              </a:solidFill>
              <a:latin typeface="Meiryo UI" panose="020B0604030504040204" pitchFamily="50" charset="-128"/>
              <a:ea typeface="Meiryo UI" panose="020B0604030504040204" pitchFamily="50" charset="-128"/>
            </a:endParaRPr>
          </a:p>
          <a:p>
            <a:pPr marL="85725" fontAlgn="base">
              <a:lnSpc>
                <a:spcPct val="110000"/>
              </a:lnSpc>
              <a:buClr>
                <a:schemeClr val="tx1"/>
              </a:buClr>
            </a:pPr>
            <a:r>
              <a:rPr lang="ja-JP" altLang="en-US" dirty="0">
                <a:solidFill>
                  <a:schemeClr val="tx1"/>
                </a:solidFill>
                <a:latin typeface="Meiryo UI" panose="020B0604030504040204" pitchFamily="50" charset="-128"/>
                <a:ea typeface="Meiryo UI" panose="020B0604030504040204" pitchFamily="50" charset="-128"/>
              </a:rPr>
              <a:t>■令和</a:t>
            </a:r>
            <a:r>
              <a:rPr lang="en-US" altLang="ja-JP" dirty="0">
                <a:solidFill>
                  <a:schemeClr val="tx1"/>
                </a:solidFill>
                <a:latin typeface="Meiryo UI" panose="020B0604030504040204" pitchFamily="50" charset="-128"/>
                <a:ea typeface="Meiryo UI" panose="020B0604030504040204" pitchFamily="50" charset="-128"/>
              </a:rPr>
              <a:t>5</a:t>
            </a:r>
            <a:r>
              <a:rPr lang="ja-JP" altLang="en-US" dirty="0">
                <a:solidFill>
                  <a:schemeClr val="tx1"/>
                </a:solidFill>
                <a:latin typeface="Meiryo UI" panose="020B0604030504040204" pitchFamily="50" charset="-128"/>
                <a:ea typeface="Meiryo UI" panose="020B0604030504040204" pitchFamily="50" charset="-128"/>
              </a:rPr>
              <a:t>年度定期報告：令和</a:t>
            </a:r>
            <a:r>
              <a:rPr lang="en-US" altLang="ja-JP" dirty="0">
                <a:solidFill>
                  <a:schemeClr val="tx1"/>
                </a:solidFill>
                <a:latin typeface="Meiryo UI" panose="020B0604030504040204" pitchFamily="50" charset="-128"/>
                <a:ea typeface="Meiryo UI" panose="020B0604030504040204" pitchFamily="50" charset="-128"/>
              </a:rPr>
              <a:t>6</a:t>
            </a:r>
            <a:r>
              <a:rPr lang="ja-JP" altLang="en-US" dirty="0">
                <a:solidFill>
                  <a:schemeClr val="tx1"/>
                </a:solidFill>
                <a:latin typeface="Meiryo UI" panose="020B0604030504040204" pitchFamily="50" charset="-128"/>
                <a:ea typeface="Meiryo UI" panose="020B0604030504040204" pitchFamily="50" charset="-128"/>
              </a:rPr>
              <a:t>年１月頃から</a:t>
            </a:r>
            <a:r>
              <a:rPr lang="en-US" altLang="ja-JP" dirty="0">
                <a:solidFill>
                  <a:schemeClr val="tx1"/>
                </a:solidFill>
                <a:latin typeface="Meiryo UI" panose="020B0604030504040204" pitchFamily="50" charset="-128"/>
                <a:ea typeface="Meiryo UI" panose="020B0604030504040204" pitchFamily="50" charset="-128"/>
              </a:rPr>
              <a:t>G-MIS</a:t>
            </a:r>
            <a:r>
              <a:rPr lang="ja-JP" altLang="en-US" dirty="0">
                <a:solidFill>
                  <a:schemeClr val="tx1"/>
                </a:solidFill>
                <a:latin typeface="Meiryo UI" panose="020B0604030504040204" pitchFamily="50" charset="-128"/>
                <a:ea typeface="Meiryo UI" panose="020B0604030504040204" pitchFamily="50" charset="-128"/>
              </a:rPr>
              <a:t>を利用した定期報告の開始</a:t>
            </a:r>
            <a:endParaRPr lang="en-US" altLang="ja-JP" dirty="0">
              <a:solidFill>
                <a:schemeClr val="tx1"/>
              </a:solidFill>
              <a:latin typeface="Meiryo UI" panose="020B0604030504040204" pitchFamily="50" charset="-128"/>
              <a:ea typeface="Meiryo UI" panose="020B0604030504040204" pitchFamily="50" charset="-128"/>
            </a:endParaRPr>
          </a:p>
          <a:p>
            <a:pPr fontAlgn="base">
              <a:lnSpc>
                <a:spcPct val="110000"/>
              </a:lnSpc>
              <a:buClr>
                <a:schemeClr val="tx1"/>
              </a:buClr>
            </a:pPr>
            <a:endParaRPr lang="en-US" altLang="ja-JP" dirty="0">
              <a:latin typeface="Meiryo UI" panose="020B0604030504040204" pitchFamily="50" charset="-128"/>
              <a:ea typeface="Meiryo UI" panose="020B0604030504040204" pitchFamily="50" charset="-128"/>
            </a:endParaRPr>
          </a:p>
        </p:txBody>
      </p:sp>
      <p:sp>
        <p:nvSpPr>
          <p:cNvPr id="40" name="スライド番号プレースホルダー 28">
            <a:extLst>
              <a:ext uri="{FF2B5EF4-FFF2-40B4-BE49-F238E27FC236}">
                <a16:creationId xmlns:a16="http://schemas.microsoft.com/office/drawing/2014/main" id="{700D2811-64CE-21A7-1D52-80B433181A1A}"/>
              </a:ext>
            </a:extLst>
          </p:cNvPr>
          <p:cNvSpPr txBox="1">
            <a:spLocks/>
          </p:cNvSpPr>
          <p:nvPr/>
        </p:nvSpPr>
        <p:spPr>
          <a:xfrm>
            <a:off x="0" y="6242181"/>
            <a:ext cx="9906000" cy="600664"/>
          </a:xfrm>
          <a:prstGeom prst="rect">
            <a:avLst/>
          </a:prstGeom>
        </p:spPr>
        <p:txBody>
          <a:bodyPr vert="horz" lIns="91440" tIns="45720" rIns="91440" bIns="45720" rtlCol="0" anchor="ctr"/>
          <a:lstStyle>
            <a:defPPr>
              <a:defRPr lang="ja-JP"/>
            </a:defPPr>
            <a:lvl1pPr marL="0" algn="r" defTabSz="914400" rtl="0" eaLnBrk="1" latinLnBrk="0" hangingPunct="1">
              <a:defRPr kumimoji="1" sz="110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4" name="テキスト ボックス 3">
            <a:extLst>
              <a:ext uri="{FF2B5EF4-FFF2-40B4-BE49-F238E27FC236}">
                <a16:creationId xmlns:a16="http://schemas.microsoft.com/office/drawing/2014/main" id="{AE0E31BE-7817-4B0C-EFD3-35597DC3EB97}"/>
              </a:ext>
            </a:extLst>
          </p:cNvPr>
          <p:cNvSpPr txBox="1"/>
          <p:nvPr/>
        </p:nvSpPr>
        <p:spPr>
          <a:xfrm>
            <a:off x="203394" y="721406"/>
            <a:ext cx="9672694" cy="584775"/>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令和５年度（令和６年１月）から</a:t>
            </a:r>
            <a:r>
              <a:rPr lang="en-US" altLang="ja-JP" sz="1600" dirty="0">
                <a:latin typeface="Meiryo UI" panose="020B0604030504040204" pitchFamily="50" charset="-128"/>
                <a:ea typeface="Meiryo UI" panose="020B0604030504040204" pitchFamily="50" charset="-128"/>
              </a:rPr>
              <a:t>G-MIS</a:t>
            </a:r>
            <a:r>
              <a:rPr lang="ja-JP" altLang="en-US" sz="1600" dirty="0">
                <a:latin typeface="Meiryo UI" panose="020B0604030504040204" pitchFamily="50" charset="-128"/>
                <a:ea typeface="Meiryo UI" panose="020B0604030504040204" pitchFamily="50" charset="-128"/>
              </a:rPr>
              <a:t>を利用した定期報告を開始し、報告された情報を基に令和６年度（令和６年４月</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日）から医療情報ネットを利用した情報の公表を開始します。</a:t>
            </a:r>
          </a:p>
        </p:txBody>
      </p:sp>
      <p:graphicFrame>
        <p:nvGraphicFramePr>
          <p:cNvPr id="6" name="表 5">
            <a:extLst>
              <a:ext uri="{FF2B5EF4-FFF2-40B4-BE49-F238E27FC236}">
                <a16:creationId xmlns:a16="http://schemas.microsoft.com/office/drawing/2014/main" id="{B3021757-AB4B-67BA-B87B-7FC2C9C6A8D0}"/>
              </a:ext>
            </a:extLst>
          </p:cNvPr>
          <p:cNvGraphicFramePr>
            <a:graphicFrameLocks noGrp="1"/>
          </p:cNvGraphicFramePr>
          <p:nvPr>
            <p:extLst>
              <p:ext uri="{D42A27DB-BD31-4B8C-83A1-F6EECF244321}">
                <p14:modId xmlns:p14="http://schemas.microsoft.com/office/powerpoint/2010/main" val="1695417678"/>
              </p:ext>
            </p:extLst>
          </p:nvPr>
        </p:nvGraphicFramePr>
        <p:xfrm>
          <a:off x="203395" y="3513282"/>
          <a:ext cx="9493936" cy="1550966"/>
        </p:xfrm>
        <a:graphic>
          <a:graphicData uri="http://schemas.openxmlformats.org/drawingml/2006/table">
            <a:tbl>
              <a:tblPr firstRow="1" bandRow="1"/>
              <a:tblGrid>
                <a:gridCol w="746176">
                  <a:extLst>
                    <a:ext uri="{9D8B030D-6E8A-4147-A177-3AD203B41FA5}">
                      <a16:colId xmlns:a16="http://schemas.microsoft.com/office/drawing/2014/main" val="1230744417"/>
                    </a:ext>
                  </a:extLst>
                </a:gridCol>
                <a:gridCol w="208280">
                  <a:extLst>
                    <a:ext uri="{9D8B030D-6E8A-4147-A177-3AD203B41FA5}">
                      <a16:colId xmlns:a16="http://schemas.microsoft.com/office/drawing/2014/main" val="397308551"/>
                    </a:ext>
                  </a:extLst>
                </a:gridCol>
                <a:gridCol w="208280">
                  <a:extLst>
                    <a:ext uri="{9D8B030D-6E8A-4147-A177-3AD203B41FA5}">
                      <a16:colId xmlns:a16="http://schemas.microsoft.com/office/drawing/2014/main" val="390436216"/>
                    </a:ext>
                  </a:extLst>
                </a:gridCol>
                <a:gridCol w="208280">
                  <a:extLst>
                    <a:ext uri="{9D8B030D-6E8A-4147-A177-3AD203B41FA5}">
                      <a16:colId xmlns:a16="http://schemas.microsoft.com/office/drawing/2014/main" val="1625714766"/>
                    </a:ext>
                  </a:extLst>
                </a:gridCol>
                <a:gridCol w="208280">
                  <a:extLst>
                    <a:ext uri="{9D8B030D-6E8A-4147-A177-3AD203B41FA5}">
                      <a16:colId xmlns:a16="http://schemas.microsoft.com/office/drawing/2014/main" val="2059700352"/>
                    </a:ext>
                  </a:extLst>
                </a:gridCol>
                <a:gridCol w="208280">
                  <a:extLst>
                    <a:ext uri="{9D8B030D-6E8A-4147-A177-3AD203B41FA5}">
                      <a16:colId xmlns:a16="http://schemas.microsoft.com/office/drawing/2014/main" val="930314893"/>
                    </a:ext>
                  </a:extLst>
                </a:gridCol>
                <a:gridCol w="208280">
                  <a:extLst>
                    <a:ext uri="{9D8B030D-6E8A-4147-A177-3AD203B41FA5}">
                      <a16:colId xmlns:a16="http://schemas.microsoft.com/office/drawing/2014/main" val="2662601808"/>
                    </a:ext>
                  </a:extLst>
                </a:gridCol>
                <a:gridCol w="208280">
                  <a:extLst>
                    <a:ext uri="{9D8B030D-6E8A-4147-A177-3AD203B41FA5}">
                      <a16:colId xmlns:a16="http://schemas.microsoft.com/office/drawing/2014/main" val="3434607536"/>
                    </a:ext>
                  </a:extLst>
                </a:gridCol>
                <a:gridCol w="208280">
                  <a:extLst>
                    <a:ext uri="{9D8B030D-6E8A-4147-A177-3AD203B41FA5}">
                      <a16:colId xmlns:a16="http://schemas.microsoft.com/office/drawing/2014/main" val="2140950435"/>
                    </a:ext>
                  </a:extLst>
                </a:gridCol>
                <a:gridCol w="208280">
                  <a:extLst>
                    <a:ext uri="{9D8B030D-6E8A-4147-A177-3AD203B41FA5}">
                      <a16:colId xmlns:a16="http://schemas.microsoft.com/office/drawing/2014/main" val="3434815163"/>
                    </a:ext>
                  </a:extLst>
                </a:gridCol>
                <a:gridCol w="208280">
                  <a:extLst>
                    <a:ext uri="{9D8B030D-6E8A-4147-A177-3AD203B41FA5}">
                      <a16:colId xmlns:a16="http://schemas.microsoft.com/office/drawing/2014/main" val="3255884125"/>
                    </a:ext>
                  </a:extLst>
                </a:gridCol>
                <a:gridCol w="208280">
                  <a:extLst>
                    <a:ext uri="{9D8B030D-6E8A-4147-A177-3AD203B41FA5}">
                      <a16:colId xmlns:a16="http://schemas.microsoft.com/office/drawing/2014/main" val="263747608"/>
                    </a:ext>
                  </a:extLst>
                </a:gridCol>
                <a:gridCol w="208280">
                  <a:extLst>
                    <a:ext uri="{9D8B030D-6E8A-4147-A177-3AD203B41FA5}">
                      <a16:colId xmlns:a16="http://schemas.microsoft.com/office/drawing/2014/main" val="354964870"/>
                    </a:ext>
                  </a:extLst>
                </a:gridCol>
                <a:gridCol w="208280">
                  <a:extLst>
                    <a:ext uri="{9D8B030D-6E8A-4147-A177-3AD203B41FA5}">
                      <a16:colId xmlns:a16="http://schemas.microsoft.com/office/drawing/2014/main" val="1522222714"/>
                    </a:ext>
                  </a:extLst>
                </a:gridCol>
                <a:gridCol w="208280">
                  <a:extLst>
                    <a:ext uri="{9D8B030D-6E8A-4147-A177-3AD203B41FA5}">
                      <a16:colId xmlns:a16="http://schemas.microsoft.com/office/drawing/2014/main" val="1688897821"/>
                    </a:ext>
                  </a:extLst>
                </a:gridCol>
                <a:gridCol w="208280">
                  <a:extLst>
                    <a:ext uri="{9D8B030D-6E8A-4147-A177-3AD203B41FA5}">
                      <a16:colId xmlns:a16="http://schemas.microsoft.com/office/drawing/2014/main" val="1560000997"/>
                    </a:ext>
                  </a:extLst>
                </a:gridCol>
                <a:gridCol w="208280">
                  <a:extLst>
                    <a:ext uri="{9D8B030D-6E8A-4147-A177-3AD203B41FA5}">
                      <a16:colId xmlns:a16="http://schemas.microsoft.com/office/drawing/2014/main" val="3709239604"/>
                    </a:ext>
                  </a:extLst>
                </a:gridCol>
                <a:gridCol w="208280">
                  <a:extLst>
                    <a:ext uri="{9D8B030D-6E8A-4147-A177-3AD203B41FA5}">
                      <a16:colId xmlns:a16="http://schemas.microsoft.com/office/drawing/2014/main" val="2297810213"/>
                    </a:ext>
                  </a:extLst>
                </a:gridCol>
                <a:gridCol w="208280">
                  <a:extLst>
                    <a:ext uri="{9D8B030D-6E8A-4147-A177-3AD203B41FA5}">
                      <a16:colId xmlns:a16="http://schemas.microsoft.com/office/drawing/2014/main" val="3627498187"/>
                    </a:ext>
                  </a:extLst>
                </a:gridCol>
                <a:gridCol w="208280">
                  <a:extLst>
                    <a:ext uri="{9D8B030D-6E8A-4147-A177-3AD203B41FA5}">
                      <a16:colId xmlns:a16="http://schemas.microsoft.com/office/drawing/2014/main" val="3093507935"/>
                    </a:ext>
                  </a:extLst>
                </a:gridCol>
                <a:gridCol w="208280">
                  <a:extLst>
                    <a:ext uri="{9D8B030D-6E8A-4147-A177-3AD203B41FA5}">
                      <a16:colId xmlns:a16="http://schemas.microsoft.com/office/drawing/2014/main" val="52295739"/>
                    </a:ext>
                  </a:extLst>
                </a:gridCol>
                <a:gridCol w="208280">
                  <a:extLst>
                    <a:ext uri="{9D8B030D-6E8A-4147-A177-3AD203B41FA5}">
                      <a16:colId xmlns:a16="http://schemas.microsoft.com/office/drawing/2014/main" val="180397374"/>
                    </a:ext>
                  </a:extLst>
                </a:gridCol>
                <a:gridCol w="208280">
                  <a:extLst>
                    <a:ext uri="{9D8B030D-6E8A-4147-A177-3AD203B41FA5}">
                      <a16:colId xmlns:a16="http://schemas.microsoft.com/office/drawing/2014/main" val="2478461460"/>
                    </a:ext>
                  </a:extLst>
                </a:gridCol>
                <a:gridCol w="208280">
                  <a:extLst>
                    <a:ext uri="{9D8B030D-6E8A-4147-A177-3AD203B41FA5}">
                      <a16:colId xmlns:a16="http://schemas.microsoft.com/office/drawing/2014/main" val="2281201518"/>
                    </a:ext>
                  </a:extLst>
                </a:gridCol>
                <a:gridCol w="208280">
                  <a:extLst>
                    <a:ext uri="{9D8B030D-6E8A-4147-A177-3AD203B41FA5}">
                      <a16:colId xmlns:a16="http://schemas.microsoft.com/office/drawing/2014/main" val="3931169497"/>
                    </a:ext>
                  </a:extLst>
                </a:gridCol>
                <a:gridCol w="208280">
                  <a:extLst>
                    <a:ext uri="{9D8B030D-6E8A-4147-A177-3AD203B41FA5}">
                      <a16:colId xmlns:a16="http://schemas.microsoft.com/office/drawing/2014/main" val="1136962359"/>
                    </a:ext>
                  </a:extLst>
                </a:gridCol>
                <a:gridCol w="208280">
                  <a:extLst>
                    <a:ext uri="{9D8B030D-6E8A-4147-A177-3AD203B41FA5}">
                      <a16:colId xmlns:a16="http://schemas.microsoft.com/office/drawing/2014/main" val="2958056460"/>
                    </a:ext>
                  </a:extLst>
                </a:gridCol>
                <a:gridCol w="208280">
                  <a:extLst>
                    <a:ext uri="{9D8B030D-6E8A-4147-A177-3AD203B41FA5}">
                      <a16:colId xmlns:a16="http://schemas.microsoft.com/office/drawing/2014/main" val="1817790729"/>
                    </a:ext>
                  </a:extLst>
                </a:gridCol>
                <a:gridCol w="208280">
                  <a:extLst>
                    <a:ext uri="{9D8B030D-6E8A-4147-A177-3AD203B41FA5}">
                      <a16:colId xmlns:a16="http://schemas.microsoft.com/office/drawing/2014/main" val="1831492832"/>
                    </a:ext>
                  </a:extLst>
                </a:gridCol>
                <a:gridCol w="208280">
                  <a:extLst>
                    <a:ext uri="{9D8B030D-6E8A-4147-A177-3AD203B41FA5}">
                      <a16:colId xmlns:a16="http://schemas.microsoft.com/office/drawing/2014/main" val="1962732398"/>
                    </a:ext>
                  </a:extLst>
                </a:gridCol>
                <a:gridCol w="208280">
                  <a:extLst>
                    <a:ext uri="{9D8B030D-6E8A-4147-A177-3AD203B41FA5}">
                      <a16:colId xmlns:a16="http://schemas.microsoft.com/office/drawing/2014/main" val="2151052286"/>
                    </a:ext>
                  </a:extLst>
                </a:gridCol>
                <a:gridCol w="208280">
                  <a:extLst>
                    <a:ext uri="{9D8B030D-6E8A-4147-A177-3AD203B41FA5}">
                      <a16:colId xmlns:a16="http://schemas.microsoft.com/office/drawing/2014/main" val="2038761364"/>
                    </a:ext>
                  </a:extLst>
                </a:gridCol>
                <a:gridCol w="208280">
                  <a:extLst>
                    <a:ext uri="{9D8B030D-6E8A-4147-A177-3AD203B41FA5}">
                      <a16:colId xmlns:a16="http://schemas.microsoft.com/office/drawing/2014/main" val="2447746243"/>
                    </a:ext>
                  </a:extLst>
                </a:gridCol>
                <a:gridCol w="208280">
                  <a:extLst>
                    <a:ext uri="{9D8B030D-6E8A-4147-A177-3AD203B41FA5}">
                      <a16:colId xmlns:a16="http://schemas.microsoft.com/office/drawing/2014/main" val="3284422894"/>
                    </a:ext>
                  </a:extLst>
                </a:gridCol>
                <a:gridCol w="208280">
                  <a:extLst>
                    <a:ext uri="{9D8B030D-6E8A-4147-A177-3AD203B41FA5}">
                      <a16:colId xmlns:a16="http://schemas.microsoft.com/office/drawing/2014/main" val="171970537"/>
                    </a:ext>
                  </a:extLst>
                </a:gridCol>
                <a:gridCol w="208280">
                  <a:extLst>
                    <a:ext uri="{9D8B030D-6E8A-4147-A177-3AD203B41FA5}">
                      <a16:colId xmlns:a16="http://schemas.microsoft.com/office/drawing/2014/main" val="2192178941"/>
                    </a:ext>
                  </a:extLst>
                </a:gridCol>
                <a:gridCol w="208280">
                  <a:extLst>
                    <a:ext uri="{9D8B030D-6E8A-4147-A177-3AD203B41FA5}">
                      <a16:colId xmlns:a16="http://schemas.microsoft.com/office/drawing/2014/main" val="430116037"/>
                    </a:ext>
                  </a:extLst>
                </a:gridCol>
                <a:gridCol w="208280">
                  <a:extLst>
                    <a:ext uri="{9D8B030D-6E8A-4147-A177-3AD203B41FA5}">
                      <a16:colId xmlns:a16="http://schemas.microsoft.com/office/drawing/2014/main" val="4151206740"/>
                    </a:ext>
                  </a:extLst>
                </a:gridCol>
                <a:gridCol w="208280">
                  <a:extLst>
                    <a:ext uri="{9D8B030D-6E8A-4147-A177-3AD203B41FA5}">
                      <a16:colId xmlns:a16="http://schemas.microsoft.com/office/drawing/2014/main" val="2254427303"/>
                    </a:ext>
                  </a:extLst>
                </a:gridCol>
                <a:gridCol w="208280">
                  <a:extLst>
                    <a:ext uri="{9D8B030D-6E8A-4147-A177-3AD203B41FA5}">
                      <a16:colId xmlns:a16="http://schemas.microsoft.com/office/drawing/2014/main" val="1374725488"/>
                    </a:ext>
                  </a:extLst>
                </a:gridCol>
                <a:gridCol w="208280">
                  <a:extLst>
                    <a:ext uri="{9D8B030D-6E8A-4147-A177-3AD203B41FA5}">
                      <a16:colId xmlns:a16="http://schemas.microsoft.com/office/drawing/2014/main" val="2955638711"/>
                    </a:ext>
                  </a:extLst>
                </a:gridCol>
                <a:gridCol w="208280">
                  <a:extLst>
                    <a:ext uri="{9D8B030D-6E8A-4147-A177-3AD203B41FA5}">
                      <a16:colId xmlns:a16="http://schemas.microsoft.com/office/drawing/2014/main" val="2362291852"/>
                    </a:ext>
                  </a:extLst>
                </a:gridCol>
                <a:gridCol w="208280">
                  <a:extLst>
                    <a:ext uri="{9D8B030D-6E8A-4147-A177-3AD203B41FA5}">
                      <a16:colId xmlns:a16="http://schemas.microsoft.com/office/drawing/2014/main" val="4247226338"/>
                    </a:ext>
                  </a:extLst>
                </a:gridCol>
              </a:tblGrid>
              <a:tr h="175108">
                <a:tc rowSpan="3">
                  <a:txBody>
                    <a:bodyPr/>
                    <a:lstStyle/>
                    <a:p>
                      <a:pPr algn="ct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gridSpan="36">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5</a:t>
                      </a:r>
                      <a:r>
                        <a:rPr kumimoji="1" lang="ja-JP" altLang="en-US" sz="1200" b="1">
                          <a:solidFill>
                            <a:schemeClr val="bg1"/>
                          </a:solidFill>
                          <a:latin typeface="Meiryo UI" panose="020B0604030504040204" pitchFamily="50" charset="-128"/>
                          <a:ea typeface="Meiryo UI" panose="020B0604030504040204" pitchFamily="50" charset="-128"/>
                        </a:rPr>
                        <a:t>年度</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6</a:t>
                      </a:r>
                      <a:r>
                        <a:rPr kumimoji="1" lang="ja-JP" altLang="en-US" sz="1200" b="1">
                          <a:solidFill>
                            <a:schemeClr val="bg1"/>
                          </a:solidFill>
                          <a:latin typeface="Meiryo UI" panose="020B0604030504040204" pitchFamily="50" charset="-128"/>
                          <a:ea typeface="Meiryo UI" panose="020B0604030504040204" pitchFamily="50" charset="-128"/>
                        </a:rPr>
                        <a:t>年度</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92148336"/>
                  </a:ext>
                </a:extLst>
              </a:tr>
              <a:tr h="175108">
                <a:tc vMerge="1">
                  <a:txBody>
                    <a:bodyPr/>
                    <a:lstStyle/>
                    <a:p>
                      <a:endParaRPr kumimoji="1" lang="ja-JP" altLang="en-US"/>
                    </a:p>
                  </a:txBody>
                  <a:tcPr/>
                </a:tc>
                <a:tc gridSpan="27">
                  <a:txBody>
                    <a:bodyPr/>
                    <a:lstStyle>
                      <a:lvl1pPr marL="0" algn="l" defTabSz="914400" rtl="0" eaLnBrk="1" latinLnBrk="0" hangingPunct="1">
                        <a:defRPr kumimoji="1" sz="1800" b="1" kern="1200">
                          <a:solidFill>
                            <a:schemeClr val="bg1"/>
                          </a:solidFill>
                          <a:latin typeface="Arial"/>
                          <a:ea typeface="ＭＳ Ｐゴシック"/>
                        </a:defRPr>
                      </a:lvl1pPr>
                      <a:lvl2pPr marL="457200" algn="l" defTabSz="914400" rtl="0" eaLnBrk="1" latinLnBrk="0" hangingPunct="1">
                        <a:defRPr kumimoji="1" sz="1800" b="1" kern="1200">
                          <a:solidFill>
                            <a:schemeClr val="bg1"/>
                          </a:solidFill>
                          <a:latin typeface="Arial"/>
                          <a:ea typeface="ＭＳ Ｐゴシック"/>
                        </a:defRPr>
                      </a:lvl2pPr>
                      <a:lvl3pPr marL="914400" algn="l" defTabSz="914400" rtl="0" eaLnBrk="1" latinLnBrk="0" hangingPunct="1">
                        <a:defRPr kumimoji="1" sz="1800" b="1" kern="1200">
                          <a:solidFill>
                            <a:schemeClr val="bg1"/>
                          </a:solidFill>
                          <a:latin typeface="Arial"/>
                          <a:ea typeface="ＭＳ Ｐゴシック"/>
                        </a:defRPr>
                      </a:lvl3pPr>
                      <a:lvl4pPr marL="1371600" algn="l" defTabSz="914400" rtl="0" eaLnBrk="1" latinLnBrk="0" hangingPunct="1">
                        <a:defRPr kumimoji="1" sz="1800" b="1" kern="1200">
                          <a:solidFill>
                            <a:schemeClr val="bg1"/>
                          </a:solidFill>
                          <a:latin typeface="Arial"/>
                          <a:ea typeface="ＭＳ Ｐゴシック"/>
                        </a:defRPr>
                      </a:lvl4pPr>
                      <a:lvl5pPr marL="1828800" algn="l" defTabSz="914400" rtl="0" eaLnBrk="1" latinLnBrk="0" hangingPunct="1">
                        <a:defRPr kumimoji="1" sz="1800" b="1" kern="1200">
                          <a:solidFill>
                            <a:schemeClr val="bg1"/>
                          </a:solidFill>
                          <a:latin typeface="Arial"/>
                          <a:ea typeface="ＭＳ Ｐゴシック"/>
                        </a:defRPr>
                      </a:lvl5pPr>
                      <a:lvl6pPr marL="2286000" algn="l" defTabSz="914400" rtl="0" eaLnBrk="1" latinLnBrk="0" hangingPunct="1">
                        <a:defRPr kumimoji="1" sz="1800" b="1" kern="1200">
                          <a:solidFill>
                            <a:schemeClr val="bg1"/>
                          </a:solidFill>
                          <a:latin typeface="Arial"/>
                          <a:ea typeface="ＭＳ Ｐゴシック"/>
                        </a:defRPr>
                      </a:lvl6pPr>
                      <a:lvl7pPr marL="2743200" algn="l" defTabSz="914400" rtl="0" eaLnBrk="1" latinLnBrk="0" hangingPunct="1">
                        <a:defRPr kumimoji="1" sz="1800" b="1" kern="1200">
                          <a:solidFill>
                            <a:schemeClr val="bg1"/>
                          </a:solidFill>
                          <a:latin typeface="Arial"/>
                          <a:ea typeface="ＭＳ Ｐゴシック"/>
                        </a:defRPr>
                      </a:lvl7pPr>
                      <a:lvl8pPr marL="3200400" algn="l" defTabSz="914400" rtl="0" eaLnBrk="1" latinLnBrk="0" hangingPunct="1">
                        <a:defRPr kumimoji="1" sz="1800" b="1" kern="1200">
                          <a:solidFill>
                            <a:schemeClr val="bg1"/>
                          </a:solidFill>
                          <a:latin typeface="Arial"/>
                          <a:ea typeface="ＭＳ Ｐゴシック"/>
                        </a:defRPr>
                      </a:lvl8pPr>
                      <a:lvl9pPr marL="3657600" algn="l" defTabSz="914400" rtl="0" eaLnBrk="1" latinLnBrk="0" hangingPunct="1">
                        <a:defRPr kumimoji="1" sz="1800" b="1" kern="1200">
                          <a:solidFill>
                            <a:schemeClr val="bg1"/>
                          </a:solidFill>
                          <a:latin typeface="Arial"/>
                          <a:ea typeface="ＭＳ Ｐゴシック"/>
                        </a:defRPr>
                      </a:lvl9p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令和</a:t>
                      </a:r>
                      <a:r>
                        <a:rPr kumimoji="1" lang="en-US" altLang="ja-JP" sz="1200" b="1" dirty="0">
                          <a:solidFill>
                            <a:schemeClr val="bg1"/>
                          </a:solidFill>
                          <a:latin typeface="Meiryo UI" panose="020B0604030504040204" pitchFamily="50" charset="-128"/>
                          <a:ea typeface="Meiryo UI" panose="020B0604030504040204" pitchFamily="50" charset="-128"/>
                        </a:rPr>
                        <a:t>5</a:t>
                      </a:r>
                      <a:r>
                        <a:rPr kumimoji="1" lang="ja-JP" altLang="en-US" sz="1200" b="1" dirty="0">
                          <a:solidFill>
                            <a:schemeClr val="bg1"/>
                          </a:solidFill>
                          <a:latin typeface="Meiryo UI" panose="020B0604030504040204" pitchFamily="50" charset="-128"/>
                          <a:ea typeface="Meiryo UI" panose="020B0604030504040204" pitchFamily="50" charset="-128"/>
                        </a:rPr>
                        <a:t>年</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lvl1pPr marL="0" algn="l" defTabSz="914400" rtl="0" eaLnBrk="1" latinLnBrk="0" hangingPunct="1">
                        <a:defRPr kumimoji="1" sz="1800" b="1" kern="1200">
                          <a:solidFill>
                            <a:schemeClr val="bg1"/>
                          </a:solidFill>
                          <a:latin typeface="Arial"/>
                          <a:ea typeface="ＭＳ Ｐゴシック"/>
                        </a:defRPr>
                      </a:lvl1pPr>
                      <a:lvl2pPr marL="457200" algn="l" defTabSz="914400" rtl="0" eaLnBrk="1" latinLnBrk="0" hangingPunct="1">
                        <a:defRPr kumimoji="1" sz="1800" b="1" kern="1200">
                          <a:solidFill>
                            <a:schemeClr val="bg1"/>
                          </a:solidFill>
                          <a:latin typeface="Arial"/>
                          <a:ea typeface="ＭＳ Ｐゴシック"/>
                        </a:defRPr>
                      </a:lvl2pPr>
                      <a:lvl3pPr marL="914400" algn="l" defTabSz="914400" rtl="0" eaLnBrk="1" latinLnBrk="0" hangingPunct="1">
                        <a:defRPr kumimoji="1" sz="1800" b="1" kern="1200">
                          <a:solidFill>
                            <a:schemeClr val="bg1"/>
                          </a:solidFill>
                          <a:latin typeface="Arial"/>
                          <a:ea typeface="ＭＳ Ｐゴシック"/>
                        </a:defRPr>
                      </a:lvl3pPr>
                      <a:lvl4pPr marL="1371600" algn="l" defTabSz="914400" rtl="0" eaLnBrk="1" latinLnBrk="0" hangingPunct="1">
                        <a:defRPr kumimoji="1" sz="1800" b="1" kern="1200">
                          <a:solidFill>
                            <a:schemeClr val="bg1"/>
                          </a:solidFill>
                          <a:latin typeface="Arial"/>
                          <a:ea typeface="ＭＳ Ｐゴシック"/>
                        </a:defRPr>
                      </a:lvl4pPr>
                      <a:lvl5pPr marL="1828800" algn="l" defTabSz="914400" rtl="0" eaLnBrk="1" latinLnBrk="0" hangingPunct="1">
                        <a:defRPr kumimoji="1" sz="1800" b="1" kern="1200">
                          <a:solidFill>
                            <a:schemeClr val="bg1"/>
                          </a:solidFill>
                          <a:latin typeface="Arial"/>
                          <a:ea typeface="ＭＳ Ｐゴシック"/>
                        </a:defRPr>
                      </a:lvl5pPr>
                      <a:lvl6pPr marL="2286000" algn="l" defTabSz="914400" rtl="0" eaLnBrk="1" latinLnBrk="0" hangingPunct="1">
                        <a:defRPr kumimoji="1" sz="1800" b="1" kern="1200">
                          <a:solidFill>
                            <a:schemeClr val="bg1"/>
                          </a:solidFill>
                          <a:latin typeface="Arial"/>
                          <a:ea typeface="ＭＳ Ｐゴシック"/>
                        </a:defRPr>
                      </a:lvl6pPr>
                      <a:lvl7pPr marL="2743200" algn="l" defTabSz="914400" rtl="0" eaLnBrk="1" latinLnBrk="0" hangingPunct="1">
                        <a:defRPr kumimoji="1" sz="1800" b="1" kern="1200">
                          <a:solidFill>
                            <a:schemeClr val="bg1"/>
                          </a:solidFill>
                          <a:latin typeface="Arial"/>
                          <a:ea typeface="ＭＳ Ｐゴシック"/>
                        </a:defRPr>
                      </a:lvl7pPr>
                      <a:lvl8pPr marL="3200400" algn="l" defTabSz="914400" rtl="0" eaLnBrk="1" latinLnBrk="0" hangingPunct="1">
                        <a:defRPr kumimoji="1" sz="1800" b="1" kern="1200">
                          <a:solidFill>
                            <a:schemeClr val="bg1"/>
                          </a:solidFill>
                          <a:latin typeface="Arial"/>
                          <a:ea typeface="ＭＳ Ｐゴシック"/>
                        </a:defRPr>
                      </a:lvl8pPr>
                      <a:lvl9pPr marL="3657600" algn="l" defTabSz="914400" rtl="0" eaLnBrk="1" latinLnBrk="0" hangingPunct="1">
                        <a:defRPr kumimoji="1" sz="1800" b="1" kern="1200">
                          <a:solidFill>
                            <a:schemeClr val="bg1"/>
                          </a:solidFill>
                          <a:latin typeface="Arial"/>
                          <a:ea typeface="ＭＳ Ｐゴシック"/>
                        </a:defRPr>
                      </a:lvl9p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令和３年度（</a:t>
                      </a:r>
                      <a:r>
                        <a:rPr kumimoji="1" lang="en-US" altLang="ja-JP" sz="1200" b="1">
                          <a:solidFill>
                            <a:schemeClr val="bg1"/>
                          </a:solidFill>
                          <a:latin typeface="Meiryo UI" panose="020B0604030504040204" pitchFamily="50" charset="-128"/>
                          <a:ea typeface="Meiryo UI" panose="020B0604030504040204" pitchFamily="50" charset="-128"/>
                        </a:rPr>
                        <a:t>2021</a:t>
                      </a:r>
                      <a:r>
                        <a:rPr kumimoji="1" lang="ja-JP" altLang="en-US" sz="1200" b="1">
                          <a:solidFill>
                            <a:schemeClr val="bg1"/>
                          </a:solidFill>
                          <a:latin typeface="Meiryo UI" panose="020B0604030504040204" pitchFamily="50" charset="-128"/>
                          <a:ea typeface="Meiryo UI" panose="020B0604030504040204" pitchFamily="50" charset="-128"/>
                        </a:rPr>
                        <a:t>年度）</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15">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6</a:t>
                      </a:r>
                      <a:r>
                        <a:rPr kumimoji="1" lang="ja-JP" altLang="en-US" sz="1200" b="1">
                          <a:solidFill>
                            <a:schemeClr val="bg1"/>
                          </a:solidFill>
                          <a:latin typeface="Meiryo UI" panose="020B0604030504040204" pitchFamily="50" charset="-128"/>
                          <a:ea typeface="Meiryo UI" panose="020B0604030504040204" pitchFamily="50" charset="-128"/>
                        </a:rPr>
                        <a:t>年</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203948183"/>
                  </a:ext>
                </a:extLst>
              </a:tr>
              <a:tr h="175108">
                <a:tc vMerge="1">
                  <a:txBody>
                    <a:bodyPr/>
                    <a:lstStyle/>
                    <a:p>
                      <a:endParaRPr kumimoji="1" lang="ja-JP" altLang="en-US"/>
                    </a:p>
                  </a:txBody>
                  <a:tcPr/>
                </a:tc>
                <a:tc gridSpan="3">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4</a:t>
                      </a:r>
                      <a:r>
                        <a:rPr kumimoji="1" lang="ja-JP" altLang="en-US" sz="1200" b="1" dirty="0">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5</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6</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7</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8</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9</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10</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11</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12</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2</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3</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4</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12</a:t>
                      </a:r>
                      <a:r>
                        <a:rPr kumimoji="1" lang="ja-JP" altLang="en-US" sz="1200" b="1" dirty="0">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615383055"/>
                  </a:ext>
                </a:extLst>
              </a:tr>
              <a:tr h="519603">
                <a:tc>
                  <a:txBody>
                    <a:bodyPr/>
                    <a:lstStyle/>
                    <a:p>
                      <a:pPr algn="ctr"/>
                      <a:r>
                        <a:rPr kumimoji="1" lang="ja-JP" altLang="en-US" sz="1100" dirty="0">
                          <a:latin typeface="Meiryo UI" panose="020B0604030504040204" pitchFamily="50" charset="-128"/>
                          <a:ea typeface="Meiryo UI" panose="020B0604030504040204" pitchFamily="50" charset="-128"/>
                        </a:rPr>
                        <a:t>準備作業</a:t>
                      </a:r>
                      <a:endParaRPr kumimoji="1" lang="en-US" altLang="ja-JP" sz="1100" dirty="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6681072"/>
                  </a:ext>
                </a:extLst>
              </a:tr>
              <a:tr h="482723">
                <a:tc>
                  <a:txBody>
                    <a:bodyPr/>
                    <a:lstStyle/>
                    <a:p>
                      <a:pPr algn="ctr"/>
                      <a:r>
                        <a:rPr kumimoji="1" lang="ja-JP" altLang="en-US" sz="1100" dirty="0">
                          <a:latin typeface="Meiryo UI" panose="020B0604030504040204" pitchFamily="50" charset="-128"/>
                          <a:ea typeface="Meiryo UI" panose="020B0604030504040204" pitchFamily="50" charset="-128"/>
                        </a:rPr>
                        <a:t>本番稼働</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166628"/>
                  </a:ext>
                </a:extLst>
              </a:tr>
            </a:tbl>
          </a:graphicData>
        </a:graphic>
      </p:graphicFrame>
      <p:sp>
        <p:nvSpPr>
          <p:cNvPr id="7" name="矢印: 五方向 6">
            <a:extLst>
              <a:ext uri="{FF2B5EF4-FFF2-40B4-BE49-F238E27FC236}">
                <a16:creationId xmlns:a16="http://schemas.microsoft.com/office/drawing/2014/main" id="{D3FEBBAD-D060-690D-6D5E-3C245BA373D5}"/>
              </a:ext>
            </a:extLst>
          </p:cNvPr>
          <p:cNvSpPr/>
          <p:nvPr/>
        </p:nvSpPr>
        <p:spPr>
          <a:xfrm>
            <a:off x="6623441" y="4659595"/>
            <a:ext cx="1789351"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dirty="0">
                <a:solidFill>
                  <a:schemeClr val="bg1"/>
                </a:solidFill>
                <a:latin typeface="Meiryo UI" panose="020B0604030504040204" pitchFamily="50" charset="-128"/>
                <a:ea typeface="Meiryo UI" panose="020B0604030504040204" pitchFamily="50" charset="-128"/>
              </a:rPr>
              <a:t>令和</a:t>
            </a:r>
            <a:r>
              <a:rPr kumimoji="1" lang="en-US" altLang="ja-JP" sz="1000" kern="0" dirty="0">
                <a:solidFill>
                  <a:schemeClr val="bg1"/>
                </a:solidFill>
                <a:latin typeface="Meiryo UI" panose="020B0604030504040204" pitchFamily="50" charset="-128"/>
                <a:ea typeface="Meiryo UI" panose="020B0604030504040204" pitchFamily="50" charset="-128"/>
              </a:rPr>
              <a:t>5</a:t>
            </a:r>
            <a:r>
              <a:rPr kumimoji="1" lang="ja-JP" altLang="en-US" sz="1000" kern="0" dirty="0">
                <a:solidFill>
                  <a:schemeClr val="bg1"/>
                </a:solidFill>
                <a:latin typeface="Meiryo UI" panose="020B0604030504040204" pitchFamily="50" charset="-128"/>
                <a:ea typeface="Meiryo UI" panose="020B0604030504040204" pitchFamily="50" charset="-128"/>
              </a:rPr>
              <a:t>年</a:t>
            </a:r>
            <a:r>
              <a:rPr lang="ja-JP" altLang="en-US" sz="1000" kern="0" dirty="0">
                <a:solidFill>
                  <a:schemeClr val="bg1"/>
                </a:solidFill>
                <a:latin typeface="Meiryo UI" panose="020B0604030504040204" pitchFamily="50" charset="-128"/>
                <a:ea typeface="Meiryo UI" panose="020B0604030504040204" pitchFamily="50" charset="-128"/>
              </a:rPr>
              <a:t>度</a:t>
            </a:r>
            <a:r>
              <a:rPr kumimoji="1" lang="ja-JP" altLang="en-US" sz="1000" kern="0" dirty="0">
                <a:solidFill>
                  <a:schemeClr val="bg1"/>
                </a:solidFill>
                <a:latin typeface="Meiryo UI" panose="020B0604030504040204" pitchFamily="50" charset="-128"/>
                <a:ea typeface="Meiryo UI" panose="020B0604030504040204" pitchFamily="50" charset="-128"/>
              </a:rPr>
              <a:t>定期報告</a:t>
            </a:r>
          </a:p>
        </p:txBody>
      </p:sp>
      <p:sp>
        <p:nvSpPr>
          <p:cNvPr id="8" name="矢印: 五方向 7">
            <a:extLst>
              <a:ext uri="{FF2B5EF4-FFF2-40B4-BE49-F238E27FC236}">
                <a16:creationId xmlns:a16="http://schemas.microsoft.com/office/drawing/2014/main" id="{DDC3D65D-2513-4525-BA63-59918DF075C2}"/>
              </a:ext>
            </a:extLst>
          </p:cNvPr>
          <p:cNvSpPr/>
          <p:nvPr/>
        </p:nvSpPr>
        <p:spPr>
          <a:xfrm>
            <a:off x="8425139" y="4659595"/>
            <a:ext cx="1259844"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dirty="0">
                <a:solidFill>
                  <a:schemeClr val="bg1"/>
                </a:solidFill>
                <a:latin typeface="Meiryo UI" panose="020B0604030504040204" pitchFamily="50" charset="-128"/>
                <a:ea typeface="Meiryo UI" panose="020B0604030504040204" pitchFamily="50" charset="-128"/>
              </a:rPr>
              <a:t>医療情報ネットでの公表</a:t>
            </a:r>
          </a:p>
        </p:txBody>
      </p:sp>
      <p:sp>
        <p:nvSpPr>
          <p:cNvPr id="9" name="矢印: 五方向 8">
            <a:extLst>
              <a:ext uri="{FF2B5EF4-FFF2-40B4-BE49-F238E27FC236}">
                <a16:creationId xmlns:a16="http://schemas.microsoft.com/office/drawing/2014/main" id="{139832C1-BBB5-E9B3-4117-FC8C369ADD63}"/>
              </a:ext>
            </a:extLst>
          </p:cNvPr>
          <p:cNvSpPr/>
          <p:nvPr/>
        </p:nvSpPr>
        <p:spPr>
          <a:xfrm>
            <a:off x="5393094" y="4122031"/>
            <a:ext cx="1175657"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a:solidFill>
                  <a:schemeClr val="bg1"/>
                </a:solidFill>
                <a:latin typeface="Meiryo UI" panose="020B0604030504040204" pitchFamily="50" charset="-128"/>
                <a:ea typeface="Meiryo UI" panose="020B0604030504040204" pitchFamily="50" charset="-128"/>
              </a:rPr>
              <a:t>アカウント発行</a:t>
            </a:r>
          </a:p>
        </p:txBody>
      </p:sp>
      <p:sp>
        <p:nvSpPr>
          <p:cNvPr id="12" name="矢印: 五方向 11">
            <a:extLst>
              <a:ext uri="{FF2B5EF4-FFF2-40B4-BE49-F238E27FC236}">
                <a16:creationId xmlns:a16="http://schemas.microsoft.com/office/drawing/2014/main" id="{AD57F45C-9F86-1C87-F8EC-B424E91027C4}"/>
              </a:ext>
            </a:extLst>
          </p:cNvPr>
          <p:cNvSpPr/>
          <p:nvPr/>
        </p:nvSpPr>
        <p:spPr>
          <a:xfrm>
            <a:off x="2886270" y="4122031"/>
            <a:ext cx="2397445"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dirty="0">
                <a:solidFill>
                  <a:schemeClr val="bg1"/>
                </a:solidFill>
                <a:latin typeface="Meiryo UI" panose="020B0604030504040204" pitchFamily="50" charset="-128"/>
                <a:ea typeface="Meiryo UI" panose="020B0604030504040204" pitchFamily="50" charset="-128"/>
              </a:rPr>
              <a:t>都道府県システムからのデータ移行</a:t>
            </a:r>
          </a:p>
        </p:txBody>
      </p:sp>
      <p:sp>
        <p:nvSpPr>
          <p:cNvPr id="18" name="正方形/長方形 17">
            <a:extLst>
              <a:ext uri="{FF2B5EF4-FFF2-40B4-BE49-F238E27FC236}">
                <a16:creationId xmlns:a16="http://schemas.microsoft.com/office/drawing/2014/main" id="{885D47AF-B0EC-AF89-87A7-ACCFA902887D}"/>
              </a:ext>
            </a:extLst>
          </p:cNvPr>
          <p:cNvSpPr/>
          <p:nvPr/>
        </p:nvSpPr>
        <p:spPr>
          <a:xfrm>
            <a:off x="5338405" y="4068450"/>
            <a:ext cx="1285036" cy="542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14" name="直線矢印コネクタ 13">
            <a:extLst>
              <a:ext uri="{FF2B5EF4-FFF2-40B4-BE49-F238E27FC236}">
                <a16:creationId xmlns:a16="http://schemas.microsoft.com/office/drawing/2014/main" id="{DA4E43D5-5EDD-3895-57B6-35417AEB8E7F}"/>
              </a:ext>
            </a:extLst>
          </p:cNvPr>
          <p:cNvCxnSpPr/>
          <p:nvPr/>
        </p:nvCxnSpPr>
        <p:spPr bwMode="gray">
          <a:xfrm>
            <a:off x="5988114" y="4610962"/>
            <a:ext cx="0" cy="482388"/>
          </a:xfrm>
          <a:prstGeom prst="straightConnector1">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スライド番号プレースホルダー 15">
            <a:extLst>
              <a:ext uri="{FF2B5EF4-FFF2-40B4-BE49-F238E27FC236}">
                <a16:creationId xmlns:a16="http://schemas.microsoft.com/office/drawing/2014/main" id="{9FE2DCFF-9AB2-4A48-D4FB-2150DE104E57}"/>
              </a:ext>
            </a:extLst>
          </p:cNvPr>
          <p:cNvSpPr>
            <a:spLocks noGrp="1"/>
          </p:cNvSpPr>
          <p:nvPr>
            <p:ph type="sldNum" sz="quarter" idx="12"/>
          </p:nvPr>
        </p:nvSpPr>
        <p:spPr/>
        <p:txBody>
          <a:bodyPr/>
          <a:lstStyle/>
          <a:p>
            <a:fld id="{D678D6E8-61F4-42B4-8ED0-44B1436A966E}" type="slidenum">
              <a:rPr lang="ja-JP" altLang="en-US" smtClean="0"/>
              <a:pPr/>
              <a:t>2</a:t>
            </a:fld>
            <a:endParaRPr lang="ja-JP" altLang="en-US" dirty="0"/>
          </a:p>
        </p:txBody>
      </p:sp>
      <p:sp>
        <p:nvSpPr>
          <p:cNvPr id="15" name="矢印: 五方向 14">
            <a:extLst>
              <a:ext uri="{FF2B5EF4-FFF2-40B4-BE49-F238E27FC236}">
                <a16:creationId xmlns:a16="http://schemas.microsoft.com/office/drawing/2014/main" id="{71893194-7509-7D4D-AF6B-25E1951D9A88}"/>
              </a:ext>
            </a:extLst>
          </p:cNvPr>
          <p:cNvSpPr/>
          <p:nvPr/>
        </p:nvSpPr>
        <p:spPr>
          <a:xfrm>
            <a:off x="1037647" y="4122031"/>
            <a:ext cx="1793933"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dirty="0">
                <a:solidFill>
                  <a:schemeClr val="bg1"/>
                </a:solidFill>
                <a:latin typeface="Meiryo UI" panose="020B0604030504040204" pitchFamily="50" charset="-128"/>
                <a:ea typeface="Meiryo UI" panose="020B0604030504040204" pitchFamily="50" charset="-128"/>
              </a:rPr>
              <a:t>新規アカウント発行申請</a:t>
            </a:r>
          </a:p>
        </p:txBody>
      </p:sp>
      <p:graphicFrame>
        <p:nvGraphicFramePr>
          <p:cNvPr id="19" name="表 18">
            <a:extLst>
              <a:ext uri="{FF2B5EF4-FFF2-40B4-BE49-F238E27FC236}">
                <a16:creationId xmlns:a16="http://schemas.microsoft.com/office/drawing/2014/main" id="{450DBFBE-452F-F2F6-E50C-D0EE65DD0FD9}"/>
              </a:ext>
            </a:extLst>
          </p:cNvPr>
          <p:cNvGraphicFramePr>
            <a:graphicFrameLocks noGrp="1"/>
          </p:cNvGraphicFramePr>
          <p:nvPr>
            <p:extLst>
              <p:ext uri="{D42A27DB-BD31-4B8C-83A1-F6EECF244321}">
                <p14:modId xmlns:p14="http://schemas.microsoft.com/office/powerpoint/2010/main" val="2589937562"/>
              </p:ext>
            </p:extLst>
          </p:nvPr>
        </p:nvGraphicFramePr>
        <p:xfrm>
          <a:off x="203393" y="5093350"/>
          <a:ext cx="9469798" cy="1732323"/>
        </p:xfrm>
        <a:graphic>
          <a:graphicData uri="http://schemas.openxmlformats.org/drawingml/2006/table">
            <a:tbl>
              <a:tblPr/>
              <a:tblGrid>
                <a:gridCol w="364223">
                  <a:extLst>
                    <a:ext uri="{9D8B030D-6E8A-4147-A177-3AD203B41FA5}">
                      <a16:colId xmlns:a16="http://schemas.microsoft.com/office/drawing/2014/main" val="1411177862"/>
                    </a:ext>
                  </a:extLst>
                </a:gridCol>
                <a:gridCol w="364223">
                  <a:extLst>
                    <a:ext uri="{9D8B030D-6E8A-4147-A177-3AD203B41FA5}">
                      <a16:colId xmlns:a16="http://schemas.microsoft.com/office/drawing/2014/main" val="2568080461"/>
                    </a:ext>
                  </a:extLst>
                </a:gridCol>
                <a:gridCol w="364223">
                  <a:extLst>
                    <a:ext uri="{9D8B030D-6E8A-4147-A177-3AD203B41FA5}">
                      <a16:colId xmlns:a16="http://schemas.microsoft.com/office/drawing/2014/main" val="1575070131"/>
                    </a:ext>
                  </a:extLst>
                </a:gridCol>
                <a:gridCol w="364223">
                  <a:extLst>
                    <a:ext uri="{9D8B030D-6E8A-4147-A177-3AD203B41FA5}">
                      <a16:colId xmlns:a16="http://schemas.microsoft.com/office/drawing/2014/main" val="3891062846"/>
                    </a:ext>
                  </a:extLst>
                </a:gridCol>
                <a:gridCol w="364223">
                  <a:extLst>
                    <a:ext uri="{9D8B030D-6E8A-4147-A177-3AD203B41FA5}">
                      <a16:colId xmlns:a16="http://schemas.microsoft.com/office/drawing/2014/main" val="2782527757"/>
                    </a:ext>
                  </a:extLst>
                </a:gridCol>
                <a:gridCol w="364223">
                  <a:extLst>
                    <a:ext uri="{9D8B030D-6E8A-4147-A177-3AD203B41FA5}">
                      <a16:colId xmlns:a16="http://schemas.microsoft.com/office/drawing/2014/main" val="3500688687"/>
                    </a:ext>
                  </a:extLst>
                </a:gridCol>
                <a:gridCol w="364223">
                  <a:extLst>
                    <a:ext uri="{9D8B030D-6E8A-4147-A177-3AD203B41FA5}">
                      <a16:colId xmlns:a16="http://schemas.microsoft.com/office/drawing/2014/main" val="2603432684"/>
                    </a:ext>
                  </a:extLst>
                </a:gridCol>
                <a:gridCol w="364223">
                  <a:extLst>
                    <a:ext uri="{9D8B030D-6E8A-4147-A177-3AD203B41FA5}">
                      <a16:colId xmlns:a16="http://schemas.microsoft.com/office/drawing/2014/main" val="1836477872"/>
                    </a:ext>
                  </a:extLst>
                </a:gridCol>
                <a:gridCol w="364223">
                  <a:extLst>
                    <a:ext uri="{9D8B030D-6E8A-4147-A177-3AD203B41FA5}">
                      <a16:colId xmlns:a16="http://schemas.microsoft.com/office/drawing/2014/main" val="1662243486"/>
                    </a:ext>
                  </a:extLst>
                </a:gridCol>
                <a:gridCol w="364223">
                  <a:extLst>
                    <a:ext uri="{9D8B030D-6E8A-4147-A177-3AD203B41FA5}">
                      <a16:colId xmlns:a16="http://schemas.microsoft.com/office/drawing/2014/main" val="565991203"/>
                    </a:ext>
                  </a:extLst>
                </a:gridCol>
                <a:gridCol w="364223">
                  <a:extLst>
                    <a:ext uri="{9D8B030D-6E8A-4147-A177-3AD203B41FA5}">
                      <a16:colId xmlns:a16="http://schemas.microsoft.com/office/drawing/2014/main" val="3975612196"/>
                    </a:ext>
                  </a:extLst>
                </a:gridCol>
                <a:gridCol w="364223">
                  <a:extLst>
                    <a:ext uri="{9D8B030D-6E8A-4147-A177-3AD203B41FA5}">
                      <a16:colId xmlns:a16="http://schemas.microsoft.com/office/drawing/2014/main" val="214256657"/>
                    </a:ext>
                  </a:extLst>
                </a:gridCol>
                <a:gridCol w="364223">
                  <a:extLst>
                    <a:ext uri="{9D8B030D-6E8A-4147-A177-3AD203B41FA5}">
                      <a16:colId xmlns:a16="http://schemas.microsoft.com/office/drawing/2014/main" val="279181506"/>
                    </a:ext>
                  </a:extLst>
                </a:gridCol>
                <a:gridCol w="364223">
                  <a:extLst>
                    <a:ext uri="{9D8B030D-6E8A-4147-A177-3AD203B41FA5}">
                      <a16:colId xmlns:a16="http://schemas.microsoft.com/office/drawing/2014/main" val="3767224103"/>
                    </a:ext>
                  </a:extLst>
                </a:gridCol>
                <a:gridCol w="364223">
                  <a:extLst>
                    <a:ext uri="{9D8B030D-6E8A-4147-A177-3AD203B41FA5}">
                      <a16:colId xmlns:a16="http://schemas.microsoft.com/office/drawing/2014/main" val="2985404748"/>
                    </a:ext>
                  </a:extLst>
                </a:gridCol>
                <a:gridCol w="364223">
                  <a:extLst>
                    <a:ext uri="{9D8B030D-6E8A-4147-A177-3AD203B41FA5}">
                      <a16:colId xmlns:a16="http://schemas.microsoft.com/office/drawing/2014/main" val="2670476302"/>
                    </a:ext>
                  </a:extLst>
                </a:gridCol>
                <a:gridCol w="364223">
                  <a:extLst>
                    <a:ext uri="{9D8B030D-6E8A-4147-A177-3AD203B41FA5}">
                      <a16:colId xmlns:a16="http://schemas.microsoft.com/office/drawing/2014/main" val="360545853"/>
                    </a:ext>
                  </a:extLst>
                </a:gridCol>
                <a:gridCol w="364223">
                  <a:extLst>
                    <a:ext uri="{9D8B030D-6E8A-4147-A177-3AD203B41FA5}">
                      <a16:colId xmlns:a16="http://schemas.microsoft.com/office/drawing/2014/main" val="3631435850"/>
                    </a:ext>
                  </a:extLst>
                </a:gridCol>
                <a:gridCol w="364223">
                  <a:extLst>
                    <a:ext uri="{9D8B030D-6E8A-4147-A177-3AD203B41FA5}">
                      <a16:colId xmlns:a16="http://schemas.microsoft.com/office/drawing/2014/main" val="679178503"/>
                    </a:ext>
                  </a:extLst>
                </a:gridCol>
                <a:gridCol w="364223">
                  <a:extLst>
                    <a:ext uri="{9D8B030D-6E8A-4147-A177-3AD203B41FA5}">
                      <a16:colId xmlns:a16="http://schemas.microsoft.com/office/drawing/2014/main" val="2369610438"/>
                    </a:ext>
                  </a:extLst>
                </a:gridCol>
                <a:gridCol w="364223">
                  <a:extLst>
                    <a:ext uri="{9D8B030D-6E8A-4147-A177-3AD203B41FA5}">
                      <a16:colId xmlns:a16="http://schemas.microsoft.com/office/drawing/2014/main" val="2747151227"/>
                    </a:ext>
                  </a:extLst>
                </a:gridCol>
                <a:gridCol w="364223">
                  <a:extLst>
                    <a:ext uri="{9D8B030D-6E8A-4147-A177-3AD203B41FA5}">
                      <a16:colId xmlns:a16="http://schemas.microsoft.com/office/drawing/2014/main" val="1700046645"/>
                    </a:ext>
                  </a:extLst>
                </a:gridCol>
                <a:gridCol w="364223">
                  <a:extLst>
                    <a:ext uri="{9D8B030D-6E8A-4147-A177-3AD203B41FA5}">
                      <a16:colId xmlns:a16="http://schemas.microsoft.com/office/drawing/2014/main" val="526315289"/>
                    </a:ext>
                  </a:extLst>
                </a:gridCol>
                <a:gridCol w="364223">
                  <a:extLst>
                    <a:ext uri="{9D8B030D-6E8A-4147-A177-3AD203B41FA5}">
                      <a16:colId xmlns:a16="http://schemas.microsoft.com/office/drawing/2014/main" val="1979662906"/>
                    </a:ext>
                  </a:extLst>
                </a:gridCol>
                <a:gridCol w="364223">
                  <a:extLst>
                    <a:ext uri="{9D8B030D-6E8A-4147-A177-3AD203B41FA5}">
                      <a16:colId xmlns:a16="http://schemas.microsoft.com/office/drawing/2014/main" val="2732414480"/>
                    </a:ext>
                  </a:extLst>
                </a:gridCol>
                <a:gridCol w="364223">
                  <a:extLst>
                    <a:ext uri="{9D8B030D-6E8A-4147-A177-3AD203B41FA5}">
                      <a16:colId xmlns:a16="http://schemas.microsoft.com/office/drawing/2014/main" val="3898917212"/>
                    </a:ext>
                  </a:extLst>
                </a:gridCol>
              </a:tblGrid>
              <a:tr h="212365">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月</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火</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水</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木</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金</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土</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日</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月</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火</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水</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木</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金</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土</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日</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月</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火</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水</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木</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金</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土</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日</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月</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火</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水</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木</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金</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655560878"/>
                  </a:ext>
                </a:extLst>
              </a:tr>
              <a:tr h="259553">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10/23</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24</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25</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26</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27</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28</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29</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30</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31</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11/1</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2</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3</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4</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5</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6</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7</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8</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9</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10</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11</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12</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13</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14</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15</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16</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a:solidFill>
                            <a:schemeClr val="tx1"/>
                          </a:solidFill>
                          <a:effectLst/>
                          <a:latin typeface="Meiryo UI" panose="020B0604030504040204" pitchFamily="50" charset="-128"/>
                          <a:ea typeface="Meiryo UI" panose="020B0604030504040204" pitchFamily="50" charset="-128"/>
                        </a:rPr>
                        <a:t>17</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54812456"/>
                  </a:ext>
                </a:extLst>
              </a:tr>
              <a:tr h="1215158">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r>
                        <a:rPr lang="ja-JP" altLang="en-US" sz="1000" b="0" i="0" u="none" strike="noStrike">
                          <a:solidFill>
                            <a:schemeClr val="tx1"/>
                          </a:solidFill>
                          <a:effectLst/>
                          <a:latin typeface="Meiryo UI" panose="020B0604030504040204" pitchFamily="50" charset="-128"/>
                          <a:ea typeface="Meiryo UI" panose="020B0604030504040204" pitchFamily="50" charset="-128"/>
                        </a:rPr>
                        <a:t>　</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r>
                        <a:rPr lang="ja-JP" altLang="en-US" sz="1000" b="0" i="0" u="none" strike="noStrike">
                          <a:solidFill>
                            <a:schemeClr val="tx1"/>
                          </a:solidFill>
                          <a:effectLst/>
                          <a:latin typeface="Meiryo UI" panose="020B0604030504040204" pitchFamily="50" charset="-128"/>
                          <a:ea typeface="Meiryo UI" panose="020B0604030504040204" pitchFamily="50" charset="-128"/>
                        </a:rPr>
                        <a:t>　</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r>
                        <a:rPr lang="ja-JP" altLang="en-US" sz="1000" b="0" i="0" u="none" strike="noStrike">
                          <a:solidFill>
                            <a:schemeClr val="tx1"/>
                          </a:solidFill>
                          <a:effectLst/>
                          <a:latin typeface="Meiryo UI" panose="020B0604030504040204" pitchFamily="50" charset="-128"/>
                          <a:ea typeface="Meiryo UI" panose="020B0604030504040204" pitchFamily="50" charset="-128"/>
                        </a:rPr>
                        <a:t>　</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r>
                        <a:rPr lang="ja-JP" altLang="en-US" sz="1000" b="0" i="0" u="none" strike="noStrike">
                          <a:solidFill>
                            <a:schemeClr val="tx1"/>
                          </a:solidFill>
                          <a:effectLst/>
                          <a:latin typeface="Meiryo UI" panose="020B0604030504040204" pitchFamily="50" charset="-128"/>
                          <a:ea typeface="Meiryo UI" panose="020B0604030504040204" pitchFamily="50" charset="-128"/>
                        </a:rPr>
                        <a:t>　</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r>
                        <a:rPr lang="ja-JP" altLang="en-US" sz="1000" b="0" i="0" u="none" strike="noStrike">
                          <a:solidFill>
                            <a:schemeClr val="tx1"/>
                          </a:solidFill>
                          <a:effectLst/>
                          <a:latin typeface="Meiryo UI" panose="020B0604030504040204" pitchFamily="50" charset="-128"/>
                          <a:ea typeface="Meiryo UI" panose="020B0604030504040204" pitchFamily="50" charset="-128"/>
                        </a:rPr>
                        <a:t>　</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90381938"/>
                  </a:ext>
                </a:extLst>
              </a:tr>
            </a:tbl>
          </a:graphicData>
        </a:graphic>
      </p:graphicFrame>
      <p:sp>
        <p:nvSpPr>
          <p:cNvPr id="20" name="テキスト ボックス 19">
            <a:extLst>
              <a:ext uri="{FF2B5EF4-FFF2-40B4-BE49-F238E27FC236}">
                <a16:creationId xmlns:a16="http://schemas.microsoft.com/office/drawing/2014/main" id="{423A78A1-4059-2587-8F38-E354A1CDD573}"/>
              </a:ext>
            </a:extLst>
          </p:cNvPr>
          <p:cNvSpPr txBox="1"/>
          <p:nvPr/>
        </p:nvSpPr>
        <p:spPr>
          <a:xfrm>
            <a:off x="5338703" y="5507824"/>
            <a:ext cx="2445736" cy="1321324"/>
          </a:xfrm>
          <a:prstGeom prst="rect">
            <a:avLst/>
          </a:prstGeom>
          <a:noFill/>
        </p:spPr>
        <p:txBody>
          <a:bodyPr wrap="square" lIns="91440" tIns="45720" rIns="91440" bIns="45720" anchor="t">
            <a:spAutoFit/>
          </a:bodyPr>
          <a:lstStyle/>
          <a:p>
            <a:pPr fontAlgn="base">
              <a:lnSpc>
                <a:spcPct val="110000"/>
              </a:lnSpc>
              <a:buClr>
                <a:schemeClr val="tx1"/>
              </a:buClr>
            </a:pPr>
            <a:r>
              <a:rPr lang="ja-JP" altLang="en-US" sz="1050" b="1" dirty="0">
                <a:solidFill>
                  <a:srgbClr val="FF0000"/>
                </a:solidFill>
                <a:latin typeface="Meiryo UI"/>
                <a:ea typeface="Meiryo UI"/>
              </a:rPr>
              <a:t>▲ </a:t>
            </a:r>
            <a:r>
              <a:rPr lang="en-US" altLang="ja-JP" sz="1050" b="1" dirty="0">
                <a:solidFill>
                  <a:srgbClr val="FF0000"/>
                </a:solidFill>
                <a:latin typeface="Meiryo UI"/>
                <a:ea typeface="Meiryo UI"/>
              </a:rPr>
              <a:t>11/6</a:t>
            </a:r>
            <a:r>
              <a:rPr lang="ja-JP" altLang="en-US" sz="1050" b="1" dirty="0">
                <a:solidFill>
                  <a:srgbClr val="FF0000"/>
                </a:solidFill>
                <a:latin typeface="Meiryo UI"/>
                <a:ea typeface="Meiryo UI"/>
              </a:rPr>
              <a:t>  </a:t>
            </a:r>
            <a:endParaRPr lang="en-US" altLang="ja-JP" sz="1050" b="1" dirty="0">
              <a:solidFill>
                <a:srgbClr val="FF0000"/>
              </a:solidFill>
              <a:latin typeface="Meiryo UI"/>
              <a:ea typeface="Meiryo UI"/>
            </a:endParaRPr>
          </a:p>
          <a:p>
            <a:pPr marL="171450" indent="-171450" fontAlgn="base">
              <a:lnSpc>
                <a:spcPct val="110000"/>
              </a:lnSpc>
              <a:buClr>
                <a:schemeClr val="tx1"/>
              </a:buClr>
              <a:buFont typeface="Arial" panose="020B0604020202020204" pitchFamily="34" charset="0"/>
              <a:buChar char="•"/>
            </a:pPr>
            <a:r>
              <a:rPr lang="ja-JP" altLang="en-US" sz="900" dirty="0">
                <a:latin typeface="Meiryo UI"/>
                <a:ea typeface="Meiryo UI"/>
              </a:rPr>
              <a:t>アカウントが新規追加された病院等・薬局に向け、アカウント発行通知の電子メールが配信されます</a:t>
            </a:r>
            <a:endParaRPr lang="en-US" altLang="ja-JP" sz="900" dirty="0">
              <a:latin typeface="Meiryo UI"/>
              <a:ea typeface="Meiryo UI"/>
            </a:endParaRPr>
          </a:p>
          <a:p>
            <a:pPr marL="171450" indent="-171450" fontAlgn="base">
              <a:lnSpc>
                <a:spcPct val="110000"/>
              </a:lnSpc>
              <a:buClr>
                <a:schemeClr val="tx1"/>
              </a:buClr>
              <a:buFont typeface="Arial" panose="020B0604020202020204" pitchFamily="34" charset="0"/>
              <a:buChar char="•"/>
            </a:pPr>
            <a:r>
              <a:rPr lang="ja-JP" altLang="en-US" sz="900" dirty="0">
                <a:solidFill>
                  <a:srgbClr val="FF0000"/>
                </a:solidFill>
                <a:latin typeface="Meiryo UI"/>
                <a:ea typeface="Meiryo UI"/>
              </a:rPr>
              <a:t>ご自身でアカウントの申請を行った場合で、既にご利用中のアカウントを保有する病院等に向けては、既存アカウント通知の電子メールが配信されます</a:t>
            </a:r>
            <a:endParaRPr lang="en-US" altLang="ja-JP" sz="900" dirty="0">
              <a:solidFill>
                <a:srgbClr val="FF0000"/>
              </a:solidFill>
              <a:latin typeface="Meiryo UI"/>
              <a:ea typeface="Meiryo UI"/>
            </a:endParaRPr>
          </a:p>
        </p:txBody>
      </p:sp>
      <p:sp>
        <p:nvSpPr>
          <p:cNvPr id="21" name="テキスト ボックス 20">
            <a:extLst>
              <a:ext uri="{FF2B5EF4-FFF2-40B4-BE49-F238E27FC236}">
                <a16:creationId xmlns:a16="http://schemas.microsoft.com/office/drawing/2014/main" id="{43B75132-A54D-E892-2E91-09A1CD2A3C5B}"/>
              </a:ext>
            </a:extLst>
          </p:cNvPr>
          <p:cNvSpPr txBox="1"/>
          <p:nvPr/>
        </p:nvSpPr>
        <p:spPr>
          <a:xfrm>
            <a:off x="7867719" y="5507824"/>
            <a:ext cx="1704674" cy="1168974"/>
          </a:xfrm>
          <a:prstGeom prst="rect">
            <a:avLst/>
          </a:prstGeom>
          <a:noFill/>
        </p:spPr>
        <p:txBody>
          <a:bodyPr wrap="square" lIns="91440" tIns="45720" rIns="91440" bIns="45720" anchor="t">
            <a:spAutoFit/>
          </a:bodyPr>
          <a:lstStyle/>
          <a:p>
            <a:pPr fontAlgn="base">
              <a:lnSpc>
                <a:spcPct val="110000"/>
              </a:lnSpc>
              <a:buClr>
                <a:schemeClr val="tx1"/>
              </a:buClr>
            </a:pPr>
            <a:r>
              <a:rPr lang="ja-JP" altLang="en-US" sz="1050" b="1" dirty="0">
                <a:solidFill>
                  <a:srgbClr val="FF0000"/>
                </a:solidFill>
                <a:latin typeface="Meiryo UI"/>
                <a:ea typeface="Meiryo UI"/>
              </a:rPr>
              <a:t>▲ </a:t>
            </a:r>
            <a:r>
              <a:rPr lang="en-US" altLang="ja-JP" sz="1050" b="1" dirty="0">
                <a:solidFill>
                  <a:srgbClr val="FF0000"/>
                </a:solidFill>
                <a:latin typeface="Meiryo UI"/>
                <a:ea typeface="Meiryo UI"/>
              </a:rPr>
              <a:t>11/13</a:t>
            </a:r>
            <a:r>
              <a:rPr lang="ja-JP" altLang="en-US" sz="1050" b="1" dirty="0">
                <a:solidFill>
                  <a:srgbClr val="FF0000"/>
                </a:solidFill>
                <a:latin typeface="Meiryo UI"/>
                <a:ea typeface="Meiryo UI"/>
              </a:rPr>
              <a:t>  </a:t>
            </a:r>
            <a:r>
              <a:rPr lang="en-US" altLang="ja-JP" sz="1050" b="1" dirty="0">
                <a:solidFill>
                  <a:srgbClr val="FF0000"/>
                </a:solidFill>
                <a:latin typeface="Meiryo UI"/>
                <a:ea typeface="Meiryo UI"/>
              </a:rPr>
              <a:t>9:00</a:t>
            </a:r>
            <a:r>
              <a:rPr lang="ja-JP" altLang="en-US" sz="1050" b="1" dirty="0">
                <a:solidFill>
                  <a:srgbClr val="FF0000"/>
                </a:solidFill>
                <a:latin typeface="Meiryo UI"/>
                <a:ea typeface="Meiryo UI"/>
              </a:rPr>
              <a:t>～</a:t>
            </a:r>
            <a:endParaRPr lang="en-US" altLang="ja-JP" sz="1050" b="1" dirty="0">
              <a:solidFill>
                <a:srgbClr val="FF0000"/>
              </a:solidFill>
              <a:latin typeface="Meiryo UI"/>
              <a:ea typeface="Meiryo UI"/>
            </a:endParaRPr>
          </a:p>
          <a:p>
            <a:pPr marL="171450" indent="-171450" fontAlgn="base">
              <a:lnSpc>
                <a:spcPct val="110000"/>
              </a:lnSpc>
              <a:buClr>
                <a:schemeClr val="tx1"/>
              </a:buClr>
              <a:buFont typeface="Arial" panose="020B0604020202020204" pitchFamily="34" charset="0"/>
              <a:buChar char="•"/>
            </a:pPr>
            <a:r>
              <a:rPr lang="ja-JP" altLang="en-US" sz="900" dirty="0">
                <a:latin typeface="Meiryo UI"/>
                <a:ea typeface="Meiryo UI"/>
              </a:rPr>
              <a:t>新規ユーザ登録申請機能が再解放されます</a:t>
            </a:r>
            <a:endParaRPr lang="en-US" altLang="ja-JP" sz="900" dirty="0">
              <a:latin typeface="Meiryo UI"/>
              <a:ea typeface="Meiryo UI"/>
            </a:endParaRPr>
          </a:p>
          <a:p>
            <a:pPr marL="171450" indent="-171450" fontAlgn="base">
              <a:lnSpc>
                <a:spcPct val="110000"/>
              </a:lnSpc>
              <a:buClr>
                <a:schemeClr val="tx1"/>
              </a:buClr>
              <a:buFont typeface="Arial" panose="020B0604020202020204" pitchFamily="34" charset="0"/>
              <a:buChar char="•"/>
            </a:pPr>
            <a:r>
              <a:rPr lang="ja-JP" altLang="en-US" sz="900" dirty="0">
                <a:latin typeface="Meiryo UI"/>
                <a:ea typeface="Meiryo UI"/>
              </a:rPr>
              <a:t>正常にアカウントが新規追加された病院等・薬局に向けアカウント発行通知の電子メールが配信されます</a:t>
            </a:r>
            <a:endParaRPr lang="en-US" altLang="ja-JP" sz="900" dirty="0">
              <a:solidFill>
                <a:srgbClr val="FF0000"/>
              </a:solidFill>
              <a:latin typeface="Meiryo UI"/>
              <a:ea typeface="Meiryo UI"/>
            </a:endParaRPr>
          </a:p>
        </p:txBody>
      </p:sp>
      <p:sp>
        <p:nvSpPr>
          <p:cNvPr id="22" name="テキスト ボックス 21">
            <a:extLst>
              <a:ext uri="{FF2B5EF4-FFF2-40B4-BE49-F238E27FC236}">
                <a16:creationId xmlns:a16="http://schemas.microsoft.com/office/drawing/2014/main" id="{72DAB561-E886-6E78-6C8E-6C81BD3E252D}"/>
              </a:ext>
            </a:extLst>
          </p:cNvPr>
          <p:cNvSpPr txBox="1"/>
          <p:nvPr/>
        </p:nvSpPr>
        <p:spPr>
          <a:xfrm>
            <a:off x="203393" y="5630979"/>
            <a:ext cx="1944517" cy="711926"/>
          </a:xfrm>
          <a:prstGeom prst="rect">
            <a:avLst/>
          </a:prstGeom>
          <a:noFill/>
        </p:spPr>
        <p:txBody>
          <a:bodyPr wrap="square" lIns="91440" tIns="45720" rIns="91440" bIns="45720" anchor="t">
            <a:spAutoFit/>
          </a:bodyPr>
          <a:lstStyle/>
          <a:p>
            <a:pPr fontAlgn="base">
              <a:lnSpc>
                <a:spcPct val="110000"/>
              </a:lnSpc>
              <a:buClr>
                <a:schemeClr val="tx1"/>
              </a:buClr>
            </a:pPr>
            <a:r>
              <a:rPr lang="ja-JP" altLang="en-US" sz="1050" b="1" dirty="0">
                <a:solidFill>
                  <a:srgbClr val="FF0000"/>
                </a:solidFill>
                <a:latin typeface="Meiryo UI"/>
                <a:ea typeface="Meiryo UI"/>
              </a:rPr>
              <a:t>▲ </a:t>
            </a:r>
            <a:r>
              <a:rPr lang="en-US" altLang="ja-JP" sz="1050" b="1" dirty="0">
                <a:solidFill>
                  <a:srgbClr val="FF0000"/>
                </a:solidFill>
                <a:latin typeface="Meiryo UI"/>
                <a:ea typeface="Meiryo UI"/>
              </a:rPr>
              <a:t>10/23</a:t>
            </a:r>
          </a:p>
          <a:p>
            <a:pPr marL="171450" indent="-171450" fontAlgn="base">
              <a:lnSpc>
                <a:spcPct val="110000"/>
              </a:lnSpc>
              <a:buClr>
                <a:schemeClr val="tx1"/>
              </a:buClr>
              <a:buFont typeface="Arial" panose="020B0604020202020204" pitchFamily="34" charset="0"/>
              <a:buChar char="•"/>
            </a:pPr>
            <a:r>
              <a:rPr lang="ja-JP" altLang="en-US" sz="900" dirty="0">
                <a:latin typeface="Meiryo UI"/>
                <a:ea typeface="Meiryo UI"/>
              </a:rPr>
              <a:t>新規にアカウントが発行される病院等・薬局に向け、疎通確認のためのメールを配信いたしました</a:t>
            </a:r>
            <a:endParaRPr lang="en-US" altLang="ja-JP" sz="900" dirty="0">
              <a:solidFill>
                <a:srgbClr val="FF0000"/>
              </a:solidFill>
              <a:latin typeface="Meiryo UI"/>
              <a:ea typeface="Meiryo UI"/>
            </a:endParaRPr>
          </a:p>
        </p:txBody>
      </p:sp>
    </p:spTree>
    <p:extLst>
      <p:ext uri="{BB962C8B-B14F-4D97-AF65-F5344CB8AC3E}">
        <p14:creationId xmlns:p14="http://schemas.microsoft.com/office/powerpoint/2010/main" val="278395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F5828DD5-E686-17F4-F318-710FA4478A45}"/>
              </a:ext>
            </a:extLst>
          </p:cNvPr>
          <p:cNvSpPr/>
          <p:nvPr/>
        </p:nvSpPr>
        <p:spPr>
          <a:xfrm>
            <a:off x="97118" y="739349"/>
            <a:ext cx="9704144" cy="5976000"/>
          </a:xfrm>
          <a:prstGeom prst="rect">
            <a:avLst/>
          </a:prstGeom>
          <a:solidFill>
            <a:schemeClr val="accent1">
              <a:lumMod val="20000"/>
              <a:lumOff val="80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5" name="タイトル 1">
            <a:extLst>
              <a:ext uri="{FF2B5EF4-FFF2-40B4-BE49-F238E27FC236}">
                <a16:creationId xmlns:a16="http://schemas.microsoft.com/office/drawing/2014/main" id="{D5DE9416-31BC-4FBB-8365-8D828C3750E8}"/>
              </a:ext>
            </a:extLst>
          </p:cNvPr>
          <p:cNvSpPr txBox="1">
            <a:spLocks/>
          </p:cNvSpPr>
          <p:nvPr/>
        </p:nvSpPr>
        <p:spPr>
          <a:xfrm>
            <a:off x="0" y="-1"/>
            <a:ext cx="9906000" cy="700505"/>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algn="ctr" defTabSz="779154"/>
            <a:r>
              <a:rPr lang="ja-JP" altLang="en-US" sz="2000">
                <a:solidFill>
                  <a:srgbClr val="FFFFFF"/>
                </a:solidFill>
                <a:latin typeface="Meiryo UI" panose="020B0604030504040204" pitchFamily="50" charset="-128"/>
                <a:ea typeface="Meiryo UI" panose="020B0604030504040204" pitchFamily="50" charset="-128"/>
              </a:rPr>
              <a:t>医療機能情報提供制度・薬局機能情報提供制度の</a:t>
            </a:r>
            <a:r>
              <a:rPr lang="ja-JP" altLang="en-US" sz="2000">
                <a:solidFill>
                  <a:srgbClr val="92D050"/>
                </a:solidFill>
                <a:latin typeface="Meiryo UI" panose="020B0604030504040204" pitchFamily="50" charset="-128"/>
                <a:ea typeface="Meiryo UI" panose="020B0604030504040204" pitchFamily="50" charset="-128"/>
              </a:rPr>
              <a:t>報告・公表方法</a:t>
            </a:r>
            <a:r>
              <a:rPr lang="ja-JP" altLang="en-US" sz="2000">
                <a:solidFill>
                  <a:srgbClr val="FFFFFF"/>
                </a:solidFill>
                <a:latin typeface="Meiryo UI" panose="020B0604030504040204" pitchFamily="50" charset="-128"/>
                <a:ea typeface="Meiryo UI" panose="020B0604030504040204" pitchFamily="50" charset="-128"/>
              </a:rPr>
              <a:t>が変わります</a:t>
            </a:r>
          </a:p>
        </p:txBody>
      </p:sp>
      <p:sp>
        <p:nvSpPr>
          <p:cNvPr id="37" name="テキスト プレースホルダー 2">
            <a:extLst>
              <a:ext uri="{FF2B5EF4-FFF2-40B4-BE49-F238E27FC236}">
                <a16:creationId xmlns:a16="http://schemas.microsoft.com/office/drawing/2014/main" id="{140F6845-C2D9-CCFD-3429-FB1547F6C7ED}"/>
              </a:ext>
            </a:extLst>
          </p:cNvPr>
          <p:cNvSpPr txBox="1">
            <a:spLocks/>
          </p:cNvSpPr>
          <p:nvPr/>
        </p:nvSpPr>
        <p:spPr>
          <a:xfrm>
            <a:off x="104738" y="709620"/>
            <a:ext cx="9597868" cy="811429"/>
          </a:xfrm>
          <a:prstGeom prst="rect">
            <a:avLst/>
          </a:prstGeom>
          <a:ln>
            <a:noFill/>
          </a:ln>
        </p:spPr>
        <p:txBody>
          <a:bodyPr vert="horz" lIns="91440" tIns="45720" rIns="91440" bIns="45720" rtlCol="0" anchor="t"/>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base">
              <a:lnSpc>
                <a:spcPct val="110000"/>
              </a:lnSpc>
              <a:buClr>
                <a:schemeClr val="tx1"/>
              </a:buClr>
            </a:pPr>
            <a:endParaRPr lang="en-US" altLang="ja-JP" sz="1600">
              <a:solidFill>
                <a:schemeClr val="tx1"/>
              </a:solidFill>
              <a:latin typeface="Meiryo UI" panose="020B0604030504040204" pitchFamily="50" charset="-128"/>
              <a:ea typeface="Meiryo UI" panose="020B0604030504040204" pitchFamily="50" charset="-128"/>
            </a:endParaRPr>
          </a:p>
        </p:txBody>
      </p:sp>
      <p:sp>
        <p:nvSpPr>
          <p:cNvPr id="40" name="スライド番号プレースホルダー 28">
            <a:extLst>
              <a:ext uri="{FF2B5EF4-FFF2-40B4-BE49-F238E27FC236}">
                <a16:creationId xmlns:a16="http://schemas.microsoft.com/office/drawing/2014/main" id="{700D2811-64CE-21A7-1D52-80B433181A1A}"/>
              </a:ext>
            </a:extLst>
          </p:cNvPr>
          <p:cNvSpPr txBox="1">
            <a:spLocks/>
          </p:cNvSpPr>
          <p:nvPr/>
        </p:nvSpPr>
        <p:spPr>
          <a:xfrm>
            <a:off x="8924924" y="6485779"/>
            <a:ext cx="981075" cy="357065"/>
          </a:xfrm>
          <a:prstGeom prst="rect">
            <a:avLst/>
          </a:prstGeom>
        </p:spPr>
        <p:txBody>
          <a:bodyPr vert="horz" lIns="91440" tIns="45720" rIns="91440" bIns="45720" rtlCol="0" anchor="ctr"/>
          <a:lstStyle>
            <a:defPPr>
              <a:defRPr lang="ja-JP"/>
            </a:defPPr>
            <a:lvl1pPr marL="0" algn="r" defTabSz="914400" rtl="0" eaLnBrk="1" latinLnBrk="0" hangingPunct="1">
              <a:defRPr kumimoji="1" sz="1108"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4" name="テキスト ボックス 3">
            <a:extLst>
              <a:ext uri="{FF2B5EF4-FFF2-40B4-BE49-F238E27FC236}">
                <a16:creationId xmlns:a16="http://schemas.microsoft.com/office/drawing/2014/main" id="{AE0E31BE-7817-4B0C-EFD3-35597DC3EB97}"/>
              </a:ext>
            </a:extLst>
          </p:cNvPr>
          <p:cNvSpPr txBox="1"/>
          <p:nvPr/>
        </p:nvSpPr>
        <p:spPr>
          <a:xfrm>
            <a:off x="203394" y="721406"/>
            <a:ext cx="9597868" cy="2465803"/>
          </a:xfrm>
          <a:prstGeom prst="rect">
            <a:avLst/>
          </a:prstGeom>
          <a:noFill/>
        </p:spPr>
        <p:txBody>
          <a:bodyPr wrap="square">
            <a:spAutoFit/>
          </a:bodyPr>
          <a:lstStyle/>
          <a:p>
            <a:pPr marL="171450" indent="-171450">
              <a:buFont typeface="Meiryo UI" panose="020B0604030504040204" pitchFamily="50" charset="-128"/>
              <a:buChar char="☆"/>
            </a:pPr>
            <a:r>
              <a:rPr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まだ、</a:t>
            </a:r>
            <a:r>
              <a:rPr lang="ja-JP" altLang="en-US" sz="1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新規アカウント発行申請を実施していない病院等・薬局のスケジュール</a:t>
            </a:r>
            <a:endParaRPr lang="en-US" altLang="ja-JP"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1611313" indent="-1611313" fontAlgn="base">
              <a:lnSpc>
                <a:spcPct val="110000"/>
              </a:lnSpc>
              <a:buClr>
                <a:schemeClr val="tx1"/>
              </a:buClr>
            </a:pPr>
            <a:r>
              <a:rPr lang="en-US" altLang="ja-JP" sz="1050" dirty="0">
                <a:solidFill>
                  <a:srgbClr val="FF0000"/>
                </a:solidFill>
                <a:latin typeface="Meiryo UI" panose="020B0604030504040204" pitchFamily="50" charset="-128"/>
                <a:ea typeface="Meiryo UI" panose="020B0604030504040204" pitchFamily="50" charset="-128"/>
              </a:rPr>
              <a:t>※G-MIS</a:t>
            </a:r>
            <a:r>
              <a:rPr lang="ja-JP" altLang="en-US" sz="1050" dirty="0">
                <a:solidFill>
                  <a:srgbClr val="FF0000"/>
                </a:solidFill>
                <a:latin typeface="Meiryo UI" panose="020B0604030504040204" pitchFamily="50" charset="-128"/>
                <a:ea typeface="Meiryo UI" panose="020B0604030504040204" pitchFamily="50" charset="-128"/>
              </a:rPr>
              <a:t>を利用した定期報告を実施予定の病院等・薬局については、</a:t>
            </a:r>
            <a:r>
              <a:rPr lang="en-US" altLang="ja-JP" sz="1050" dirty="0">
                <a:solidFill>
                  <a:srgbClr val="FF0000"/>
                </a:solidFill>
                <a:latin typeface="Meiryo UI" panose="020B0604030504040204" pitchFamily="50" charset="-128"/>
                <a:ea typeface="Meiryo UI" panose="020B0604030504040204" pitchFamily="50" charset="-128"/>
              </a:rPr>
              <a:t>G-MIS</a:t>
            </a:r>
            <a:r>
              <a:rPr lang="ja-JP" altLang="en-US" sz="1050" dirty="0">
                <a:solidFill>
                  <a:srgbClr val="FF0000"/>
                </a:solidFill>
                <a:latin typeface="Meiryo UI" panose="020B0604030504040204" pitchFamily="50" charset="-128"/>
                <a:ea typeface="Meiryo UI" panose="020B0604030504040204" pitchFamily="50" charset="-128"/>
              </a:rPr>
              <a:t>のアカウントが必要ですので、必ず本番稼働までにアカウント発行申請を行ってください。</a:t>
            </a:r>
            <a:endParaRPr lang="en-US" altLang="ja-JP" sz="1050" dirty="0">
              <a:solidFill>
                <a:srgbClr val="FF0000"/>
              </a:solidFill>
              <a:latin typeface="Meiryo UI" panose="020B0604030504040204" pitchFamily="50" charset="-128"/>
              <a:ea typeface="Meiryo UI" panose="020B0604030504040204" pitchFamily="50" charset="-128"/>
            </a:endParaRPr>
          </a:p>
          <a:p>
            <a:pPr marL="1611313" indent="-1611313" fontAlgn="base">
              <a:lnSpc>
                <a:spcPct val="110000"/>
              </a:lnSpc>
              <a:buClr>
                <a:schemeClr val="tx1"/>
              </a:buClr>
            </a:pPr>
            <a:r>
              <a:rPr lang="ja-JP" altLang="en-US" sz="1200" dirty="0">
                <a:solidFill>
                  <a:schemeClr val="tx1"/>
                </a:solidFill>
                <a:latin typeface="Meiryo UI" panose="020B0604030504040204" pitchFamily="50" charset="-128"/>
                <a:ea typeface="Meiryo UI" panose="020B0604030504040204" pitchFamily="50" charset="-128"/>
              </a:rPr>
              <a:t>■アカウント発行：</a:t>
            </a:r>
            <a:r>
              <a:rPr lang="en-US" altLang="ja-JP" sz="1200" dirty="0">
                <a:solidFill>
                  <a:srgbClr val="FF0000"/>
                </a:solidFill>
                <a:latin typeface="Meiryo UI" panose="020B0604030504040204" pitchFamily="50" charset="-128"/>
                <a:ea typeface="Meiryo UI" panose="020B0604030504040204" pitchFamily="50" charset="-128"/>
              </a:rPr>
              <a:t>11/13</a:t>
            </a:r>
            <a:r>
              <a:rPr lang="ja-JP" altLang="en-US" sz="1200" dirty="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rPr>
              <a:t>9:00</a:t>
            </a:r>
            <a:r>
              <a:rPr lang="ja-JP" altLang="en-US" sz="1200" dirty="0">
                <a:solidFill>
                  <a:schemeClr val="tx1"/>
                </a:solidFill>
                <a:latin typeface="Meiryo UI" panose="020B0604030504040204" pitchFamily="50" charset="-128"/>
                <a:ea typeface="Meiryo UI" panose="020B0604030504040204" pitchFamily="50" charset="-128"/>
              </a:rPr>
              <a:t>より「新規ユーザ登録申請機能」を再解放いたします。</a:t>
            </a:r>
            <a:endParaRPr lang="en-US" altLang="ja-JP" sz="1200" dirty="0">
              <a:latin typeface="Meiryo UI" panose="020B0604030504040204" pitchFamily="50" charset="-128"/>
              <a:ea typeface="Meiryo UI" panose="020B0604030504040204" pitchFamily="50" charset="-128"/>
            </a:endParaRPr>
          </a:p>
          <a:p>
            <a:pPr marL="1168400" fontAlgn="base">
              <a:lnSpc>
                <a:spcPct val="110000"/>
              </a:lnSpc>
              <a:buClr>
                <a:schemeClr val="tx1"/>
              </a:buClr>
            </a:pP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URL:</a:t>
            </a:r>
            <a:r>
              <a:rPr lang="en-US" altLang="ja-JP" sz="1200" b="0" i="0" u="none" strike="noStrike" baseline="0" dirty="0">
                <a:solidFill>
                  <a:srgbClr val="000000"/>
                </a:solidFill>
                <a:latin typeface="Meiryo UI" panose="020B0604030504040204" pitchFamily="50" charset="-128"/>
                <a:ea typeface="Meiryo UI" panose="020B0604030504040204" pitchFamily="50" charset="-128"/>
              </a:rPr>
              <a:t> </a:t>
            </a:r>
            <a:r>
              <a:rPr lang="en-US" altLang="ja-JP" sz="1200" b="1" i="0" u="none" strike="noStrike" baseline="0" dirty="0">
                <a:solidFill>
                  <a:srgbClr val="0000FF"/>
                </a:solidFill>
                <a:latin typeface="Meiryo UI" panose="020B0604030504040204" pitchFamily="50" charset="-128"/>
                <a:ea typeface="Meiryo UI" panose="020B0604030504040204" pitchFamily="50" charset="-128"/>
                <a:hlinkClick r:id="" action="ppaction://noaction"/>
              </a:rPr>
              <a:t>https://www.g-mis.mhlw.go.jp/user-Registration-Form</a:t>
            </a:r>
            <a:r>
              <a:rPr lang="ja-JP" altLang="en-US" sz="1200" b="1" i="0" u="none" strike="noStrike" baseline="0" dirty="0">
                <a:solidFill>
                  <a:srgbClr val="0000FF"/>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a:p>
            <a:pPr marL="1168400" fontAlgn="base">
              <a:lnSpc>
                <a:spcPct val="110000"/>
              </a:lnSpc>
              <a:buClr>
                <a:schemeClr val="tx1"/>
              </a:buClr>
            </a:pPr>
            <a:r>
              <a:rPr lang="en-US" altLang="ja-JP" sz="1200" dirty="0">
                <a:solidFill>
                  <a:schemeClr val="tx1"/>
                </a:solidFill>
                <a:latin typeface="Meiryo UI" panose="020B0604030504040204" pitchFamily="50" charset="-128"/>
                <a:ea typeface="Meiryo UI" panose="020B0604030504040204" pitchFamily="50" charset="-128"/>
              </a:rPr>
              <a:t>※ G-MIS</a:t>
            </a:r>
            <a:r>
              <a:rPr lang="ja-JP" altLang="en-US" sz="1200" dirty="0">
                <a:solidFill>
                  <a:schemeClr val="tx1"/>
                </a:solidFill>
                <a:latin typeface="Meiryo UI" panose="020B0604030504040204" pitchFamily="50" charset="-128"/>
                <a:ea typeface="Meiryo UI" panose="020B0604030504040204" pitchFamily="50" charset="-128"/>
              </a:rPr>
              <a:t>を利用した定期報告を実施予定でアカウント未申請の病院等及び薬局におかれましては、</a:t>
            </a:r>
            <a:r>
              <a:rPr lang="en-US" altLang="ja-JP" sz="1200" dirty="0">
                <a:solidFill>
                  <a:srgbClr val="FF0000"/>
                </a:solidFill>
                <a:latin typeface="Meiryo UI" panose="020B0604030504040204" pitchFamily="50" charset="-128"/>
                <a:ea typeface="Meiryo UI" panose="020B0604030504040204" pitchFamily="50" charset="-128"/>
              </a:rPr>
              <a:t>11/13</a:t>
            </a:r>
            <a:r>
              <a:rPr lang="ja-JP" altLang="en-US" sz="1200" dirty="0">
                <a:solidFill>
                  <a:schemeClr val="tx1"/>
                </a:solidFill>
                <a:latin typeface="Meiryo UI" panose="020B0604030504040204" pitchFamily="50" charset="-128"/>
                <a:ea typeface="Meiryo UI" panose="020B0604030504040204" pitchFamily="50" charset="-128"/>
              </a:rPr>
              <a:t>以降、アカウント発行申請をお願いいたします。</a:t>
            </a:r>
            <a:endParaRPr lang="en-US" altLang="ja-JP" sz="1200" dirty="0">
              <a:solidFill>
                <a:schemeClr val="tx1"/>
              </a:solidFill>
              <a:latin typeface="Meiryo UI" panose="020B0604030504040204" pitchFamily="50" charset="-128"/>
              <a:ea typeface="Meiryo UI" panose="020B0604030504040204" pitchFamily="50" charset="-128"/>
            </a:endParaRPr>
          </a:p>
          <a:p>
            <a:pPr marL="1168400" fontAlgn="base">
              <a:lnSpc>
                <a:spcPct val="110000"/>
              </a:lnSpc>
              <a:buClr>
                <a:schemeClr val="tx1"/>
              </a:buClr>
            </a:pPr>
            <a:r>
              <a:rPr lang="ja-JP" altLang="en-US" sz="1200" dirty="0">
                <a:solidFill>
                  <a:schemeClr val="tx1"/>
                </a:solidFill>
                <a:latin typeface="Meiryo UI" panose="020B0604030504040204" pitchFamily="50" charset="-128"/>
                <a:ea typeface="Meiryo UI" panose="020B0604030504040204" pitchFamily="50" charset="-128"/>
              </a:rPr>
              <a:t>申請の承認後、「</a:t>
            </a:r>
            <a:r>
              <a:rPr lang="en-US" altLang="ja-JP" sz="1200" dirty="0">
                <a:solidFill>
                  <a:schemeClr val="tx1"/>
                </a:solidFill>
                <a:latin typeface="Meiryo UI" panose="020B0604030504040204" pitchFamily="50" charset="-128"/>
                <a:ea typeface="Meiryo UI" panose="020B0604030504040204" pitchFamily="50" charset="-128"/>
              </a:rPr>
              <a:t>G-MIS</a:t>
            </a:r>
            <a:r>
              <a:rPr lang="ja-JP" altLang="en-US" sz="1200" dirty="0">
                <a:solidFill>
                  <a:schemeClr val="tx1"/>
                </a:solidFill>
                <a:latin typeface="Meiryo UI" panose="020B0604030504040204" pitchFamily="50" charset="-128"/>
                <a:ea typeface="Meiryo UI" panose="020B0604030504040204" pitchFamily="50" charset="-128"/>
              </a:rPr>
              <a:t>事務局」</a:t>
            </a:r>
            <a:r>
              <a:rPr lang="en-US" altLang="ja-JP"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hlinkClick r:id="" action="ppaction://noaction">
                  <a:extLst>
                    <a:ext uri="{A12FA001-AC4F-418D-AE19-62706E023703}">
                      <ahyp:hlinkClr xmlns:ahyp="http://schemas.microsoft.com/office/drawing/2018/hyperlinkcolor" val="tx"/>
                    </a:ext>
                  </a:extLst>
                </a:hlinkClick>
              </a:rPr>
              <a:t> info@g-mis.net</a:t>
            </a:r>
            <a:r>
              <a:rPr kumimoji="1" lang="en-US" altLang="ja-JP" sz="1200" dirty="0">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より順次アカウント発行通知メールを送信いたします。</a:t>
            </a:r>
            <a:endParaRPr lang="en-US" altLang="ja-JP" sz="1200" dirty="0">
              <a:solidFill>
                <a:schemeClr val="tx1"/>
              </a:solidFill>
              <a:latin typeface="Meiryo UI" panose="020B0604030504040204" pitchFamily="50" charset="-128"/>
              <a:ea typeface="Meiryo UI" panose="020B0604030504040204" pitchFamily="50" charset="-128"/>
            </a:endParaRPr>
          </a:p>
          <a:p>
            <a:pPr marL="1168400" fontAlgn="base">
              <a:lnSpc>
                <a:spcPct val="110000"/>
              </a:lnSpc>
              <a:buClr>
                <a:schemeClr val="tx1"/>
              </a:buClr>
            </a:pPr>
            <a:r>
              <a:rPr lang="ja-JP" altLang="en-US" sz="1200" dirty="0">
                <a:solidFill>
                  <a:schemeClr val="tx1"/>
                </a:solidFill>
                <a:latin typeface="Meiryo UI" panose="020B0604030504040204" pitchFamily="50" charset="-128"/>
                <a:ea typeface="Meiryo UI" panose="020B0604030504040204" pitchFamily="50" charset="-128"/>
              </a:rPr>
              <a:t>なお、</a:t>
            </a:r>
            <a:r>
              <a:rPr lang="ja-JP" altLang="en-US" sz="1200" dirty="0">
                <a:solidFill>
                  <a:srgbClr val="FF0000"/>
                </a:solidFill>
                <a:latin typeface="Meiryo UI" panose="020B0604030504040204" pitchFamily="50" charset="-128"/>
                <a:ea typeface="Meiryo UI" panose="020B0604030504040204" pitchFamily="50" charset="-128"/>
              </a:rPr>
              <a:t>アカウント発行には、通常１</a:t>
            </a:r>
            <a:r>
              <a:rPr lang="en-US" altLang="ja-JP" sz="1200" dirty="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２週間程度かかります。申請が集中した場合には、発行までの期間が大幅に延びる可能性がありますのでご注意ください。</a:t>
            </a:r>
            <a:endParaRPr lang="en-US" altLang="ja-JP" sz="1200" dirty="0">
              <a:solidFill>
                <a:srgbClr val="FF0000"/>
              </a:solidFill>
              <a:latin typeface="Meiryo UI" panose="020B0604030504040204" pitchFamily="50" charset="-128"/>
              <a:ea typeface="Meiryo UI" panose="020B0604030504040204" pitchFamily="50" charset="-128"/>
            </a:endParaRPr>
          </a:p>
          <a:p>
            <a:pPr marL="1168400" fontAlgn="base">
              <a:lnSpc>
                <a:spcPct val="110000"/>
              </a:lnSpc>
              <a:buClr>
                <a:schemeClr val="tx1"/>
              </a:buClr>
            </a:pPr>
            <a:r>
              <a:rPr lang="ja-JP" altLang="en-US" sz="1200" dirty="0">
                <a:solidFill>
                  <a:srgbClr val="FF0000"/>
                </a:solidFill>
                <a:latin typeface="Meiryo UI" panose="020B0604030504040204" pitchFamily="50" charset="-128"/>
                <a:ea typeface="Meiryo UI" panose="020B0604030504040204" pitchFamily="50" charset="-128"/>
              </a:rPr>
              <a:t>アカウント発行の具体的な手順については、各都道府県ごとに異なる可能性がございます。お問合せについては、各都道府県の制度窓口までお寄せください。</a:t>
            </a:r>
            <a:endParaRPr lang="en-US" altLang="ja-JP" sz="1200" dirty="0">
              <a:solidFill>
                <a:srgbClr val="FF0000"/>
              </a:solidFill>
              <a:latin typeface="Meiryo UI" panose="020B0604030504040204" pitchFamily="50" charset="-128"/>
              <a:ea typeface="Meiryo UI" panose="020B0604030504040204" pitchFamily="50" charset="-128"/>
            </a:endParaRPr>
          </a:p>
          <a:p>
            <a:pPr fontAlgn="base">
              <a:lnSpc>
                <a:spcPct val="110000"/>
              </a:lnSpc>
              <a:buClr>
                <a:schemeClr val="tx1"/>
              </a:buClr>
            </a:pPr>
            <a:r>
              <a:rPr lang="ja-JP" altLang="en-US" sz="1200" dirty="0">
                <a:solidFill>
                  <a:schemeClr val="tx1"/>
                </a:solidFill>
                <a:latin typeface="Meiryo UI" panose="020B0604030504040204" pitchFamily="50" charset="-128"/>
                <a:ea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rPr>
              <a:t>年度定期報告：令和</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年１月頃から</a:t>
            </a:r>
            <a:r>
              <a:rPr lang="en-US" altLang="ja-JP" sz="1200" dirty="0">
                <a:solidFill>
                  <a:schemeClr val="tx1"/>
                </a:solidFill>
                <a:latin typeface="Meiryo UI" panose="020B0604030504040204" pitchFamily="50" charset="-128"/>
                <a:ea typeface="Meiryo UI" panose="020B0604030504040204" pitchFamily="50" charset="-128"/>
              </a:rPr>
              <a:t>G-MIS</a:t>
            </a:r>
            <a:r>
              <a:rPr lang="ja-JP" altLang="en-US" sz="1200" dirty="0">
                <a:solidFill>
                  <a:schemeClr val="tx1"/>
                </a:solidFill>
                <a:latin typeface="Meiryo UI" panose="020B0604030504040204" pitchFamily="50" charset="-128"/>
                <a:ea typeface="Meiryo UI" panose="020B0604030504040204" pitchFamily="50" charset="-128"/>
              </a:rPr>
              <a:t>を利用した定期報告の開始</a:t>
            </a:r>
            <a:endParaRPr lang="ja-JP" altLang="en-US" sz="1200"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B3021757-AB4B-67BA-B87B-7FC2C9C6A8D0}"/>
              </a:ext>
            </a:extLst>
          </p:cNvPr>
          <p:cNvGraphicFramePr>
            <a:graphicFrameLocks noGrp="1"/>
          </p:cNvGraphicFramePr>
          <p:nvPr>
            <p:extLst>
              <p:ext uri="{D42A27DB-BD31-4B8C-83A1-F6EECF244321}">
                <p14:modId xmlns:p14="http://schemas.microsoft.com/office/powerpoint/2010/main" val="1537555082"/>
              </p:ext>
            </p:extLst>
          </p:nvPr>
        </p:nvGraphicFramePr>
        <p:xfrm>
          <a:off x="190463" y="3186144"/>
          <a:ext cx="9558067" cy="1491167"/>
        </p:xfrm>
        <a:graphic>
          <a:graphicData uri="http://schemas.openxmlformats.org/drawingml/2006/table">
            <a:tbl>
              <a:tblPr firstRow="1" bandRow="1"/>
              <a:tblGrid>
                <a:gridCol w="810307">
                  <a:extLst>
                    <a:ext uri="{9D8B030D-6E8A-4147-A177-3AD203B41FA5}">
                      <a16:colId xmlns:a16="http://schemas.microsoft.com/office/drawing/2014/main" val="1230744417"/>
                    </a:ext>
                  </a:extLst>
                </a:gridCol>
                <a:gridCol w="208280">
                  <a:extLst>
                    <a:ext uri="{9D8B030D-6E8A-4147-A177-3AD203B41FA5}">
                      <a16:colId xmlns:a16="http://schemas.microsoft.com/office/drawing/2014/main" val="397308551"/>
                    </a:ext>
                  </a:extLst>
                </a:gridCol>
                <a:gridCol w="208280">
                  <a:extLst>
                    <a:ext uri="{9D8B030D-6E8A-4147-A177-3AD203B41FA5}">
                      <a16:colId xmlns:a16="http://schemas.microsoft.com/office/drawing/2014/main" val="390436216"/>
                    </a:ext>
                  </a:extLst>
                </a:gridCol>
                <a:gridCol w="208280">
                  <a:extLst>
                    <a:ext uri="{9D8B030D-6E8A-4147-A177-3AD203B41FA5}">
                      <a16:colId xmlns:a16="http://schemas.microsoft.com/office/drawing/2014/main" val="1625714766"/>
                    </a:ext>
                  </a:extLst>
                </a:gridCol>
                <a:gridCol w="208280">
                  <a:extLst>
                    <a:ext uri="{9D8B030D-6E8A-4147-A177-3AD203B41FA5}">
                      <a16:colId xmlns:a16="http://schemas.microsoft.com/office/drawing/2014/main" val="2059700352"/>
                    </a:ext>
                  </a:extLst>
                </a:gridCol>
                <a:gridCol w="208280">
                  <a:extLst>
                    <a:ext uri="{9D8B030D-6E8A-4147-A177-3AD203B41FA5}">
                      <a16:colId xmlns:a16="http://schemas.microsoft.com/office/drawing/2014/main" val="930314893"/>
                    </a:ext>
                  </a:extLst>
                </a:gridCol>
                <a:gridCol w="208280">
                  <a:extLst>
                    <a:ext uri="{9D8B030D-6E8A-4147-A177-3AD203B41FA5}">
                      <a16:colId xmlns:a16="http://schemas.microsoft.com/office/drawing/2014/main" val="2662601808"/>
                    </a:ext>
                  </a:extLst>
                </a:gridCol>
                <a:gridCol w="208280">
                  <a:extLst>
                    <a:ext uri="{9D8B030D-6E8A-4147-A177-3AD203B41FA5}">
                      <a16:colId xmlns:a16="http://schemas.microsoft.com/office/drawing/2014/main" val="3434607536"/>
                    </a:ext>
                  </a:extLst>
                </a:gridCol>
                <a:gridCol w="208280">
                  <a:extLst>
                    <a:ext uri="{9D8B030D-6E8A-4147-A177-3AD203B41FA5}">
                      <a16:colId xmlns:a16="http://schemas.microsoft.com/office/drawing/2014/main" val="2140950435"/>
                    </a:ext>
                  </a:extLst>
                </a:gridCol>
                <a:gridCol w="208280">
                  <a:extLst>
                    <a:ext uri="{9D8B030D-6E8A-4147-A177-3AD203B41FA5}">
                      <a16:colId xmlns:a16="http://schemas.microsoft.com/office/drawing/2014/main" val="3434815163"/>
                    </a:ext>
                  </a:extLst>
                </a:gridCol>
                <a:gridCol w="208280">
                  <a:extLst>
                    <a:ext uri="{9D8B030D-6E8A-4147-A177-3AD203B41FA5}">
                      <a16:colId xmlns:a16="http://schemas.microsoft.com/office/drawing/2014/main" val="3255884125"/>
                    </a:ext>
                  </a:extLst>
                </a:gridCol>
                <a:gridCol w="208280">
                  <a:extLst>
                    <a:ext uri="{9D8B030D-6E8A-4147-A177-3AD203B41FA5}">
                      <a16:colId xmlns:a16="http://schemas.microsoft.com/office/drawing/2014/main" val="263747608"/>
                    </a:ext>
                  </a:extLst>
                </a:gridCol>
                <a:gridCol w="208280">
                  <a:extLst>
                    <a:ext uri="{9D8B030D-6E8A-4147-A177-3AD203B41FA5}">
                      <a16:colId xmlns:a16="http://schemas.microsoft.com/office/drawing/2014/main" val="354964870"/>
                    </a:ext>
                  </a:extLst>
                </a:gridCol>
                <a:gridCol w="208280">
                  <a:extLst>
                    <a:ext uri="{9D8B030D-6E8A-4147-A177-3AD203B41FA5}">
                      <a16:colId xmlns:a16="http://schemas.microsoft.com/office/drawing/2014/main" val="1522222714"/>
                    </a:ext>
                  </a:extLst>
                </a:gridCol>
                <a:gridCol w="208280">
                  <a:extLst>
                    <a:ext uri="{9D8B030D-6E8A-4147-A177-3AD203B41FA5}">
                      <a16:colId xmlns:a16="http://schemas.microsoft.com/office/drawing/2014/main" val="1688897821"/>
                    </a:ext>
                  </a:extLst>
                </a:gridCol>
                <a:gridCol w="208280">
                  <a:extLst>
                    <a:ext uri="{9D8B030D-6E8A-4147-A177-3AD203B41FA5}">
                      <a16:colId xmlns:a16="http://schemas.microsoft.com/office/drawing/2014/main" val="1560000997"/>
                    </a:ext>
                  </a:extLst>
                </a:gridCol>
                <a:gridCol w="208280">
                  <a:extLst>
                    <a:ext uri="{9D8B030D-6E8A-4147-A177-3AD203B41FA5}">
                      <a16:colId xmlns:a16="http://schemas.microsoft.com/office/drawing/2014/main" val="3709239604"/>
                    </a:ext>
                  </a:extLst>
                </a:gridCol>
                <a:gridCol w="208280">
                  <a:extLst>
                    <a:ext uri="{9D8B030D-6E8A-4147-A177-3AD203B41FA5}">
                      <a16:colId xmlns:a16="http://schemas.microsoft.com/office/drawing/2014/main" val="2297810213"/>
                    </a:ext>
                  </a:extLst>
                </a:gridCol>
                <a:gridCol w="208280">
                  <a:extLst>
                    <a:ext uri="{9D8B030D-6E8A-4147-A177-3AD203B41FA5}">
                      <a16:colId xmlns:a16="http://schemas.microsoft.com/office/drawing/2014/main" val="3627498187"/>
                    </a:ext>
                  </a:extLst>
                </a:gridCol>
                <a:gridCol w="208280">
                  <a:extLst>
                    <a:ext uri="{9D8B030D-6E8A-4147-A177-3AD203B41FA5}">
                      <a16:colId xmlns:a16="http://schemas.microsoft.com/office/drawing/2014/main" val="3093507935"/>
                    </a:ext>
                  </a:extLst>
                </a:gridCol>
                <a:gridCol w="208280">
                  <a:extLst>
                    <a:ext uri="{9D8B030D-6E8A-4147-A177-3AD203B41FA5}">
                      <a16:colId xmlns:a16="http://schemas.microsoft.com/office/drawing/2014/main" val="52295739"/>
                    </a:ext>
                  </a:extLst>
                </a:gridCol>
                <a:gridCol w="208280">
                  <a:extLst>
                    <a:ext uri="{9D8B030D-6E8A-4147-A177-3AD203B41FA5}">
                      <a16:colId xmlns:a16="http://schemas.microsoft.com/office/drawing/2014/main" val="180397374"/>
                    </a:ext>
                  </a:extLst>
                </a:gridCol>
                <a:gridCol w="208280">
                  <a:extLst>
                    <a:ext uri="{9D8B030D-6E8A-4147-A177-3AD203B41FA5}">
                      <a16:colId xmlns:a16="http://schemas.microsoft.com/office/drawing/2014/main" val="2478461460"/>
                    </a:ext>
                  </a:extLst>
                </a:gridCol>
                <a:gridCol w="208280">
                  <a:extLst>
                    <a:ext uri="{9D8B030D-6E8A-4147-A177-3AD203B41FA5}">
                      <a16:colId xmlns:a16="http://schemas.microsoft.com/office/drawing/2014/main" val="2281201518"/>
                    </a:ext>
                  </a:extLst>
                </a:gridCol>
                <a:gridCol w="208280">
                  <a:extLst>
                    <a:ext uri="{9D8B030D-6E8A-4147-A177-3AD203B41FA5}">
                      <a16:colId xmlns:a16="http://schemas.microsoft.com/office/drawing/2014/main" val="3931169497"/>
                    </a:ext>
                  </a:extLst>
                </a:gridCol>
                <a:gridCol w="208280">
                  <a:extLst>
                    <a:ext uri="{9D8B030D-6E8A-4147-A177-3AD203B41FA5}">
                      <a16:colId xmlns:a16="http://schemas.microsoft.com/office/drawing/2014/main" val="1136962359"/>
                    </a:ext>
                  </a:extLst>
                </a:gridCol>
                <a:gridCol w="208280">
                  <a:extLst>
                    <a:ext uri="{9D8B030D-6E8A-4147-A177-3AD203B41FA5}">
                      <a16:colId xmlns:a16="http://schemas.microsoft.com/office/drawing/2014/main" val="2958056460"/>
                    </a:ext>
                  </a:extLst>
                </a:gridCol>
                <a:gridCol w="208280">
                  <a:extLst>
                    <a:ext uri="{9D8B030D-6E8A-4147-A177-3AD203B41FA5}">
                      <a16:colId xmlns:a16="http://schemas.microsoft.com/office/drawing/2014/main" val="1817790729"/>
                    </a:ext>
                  </a:extLst>
                </a:gridCol>
                <a:gridCol w="208280">
                  <a:extLst>
                    <a:ext uri="{9D8B030D-6E8A-4147-A177-3AD203B41FA5}">
                      <a16:colId xmlns:a16="http://schemas.microsoft.com/office/drawing/2014/main" val="1831492832"/>
                    </a:ext>
                  </a:extLst>
                </a:gridCol>
                <a:gridCol w="208280">
                  <a:extLst>
                    <a:ext uri="{9D8B030D-6E8A-4147-A177-3AD203B41FA5}">
                      <a16:colId xmlns:a16="http://schemas.microsoft.com/office/drawing/2014/main" val="1962732398"/>
                    </a:ext>
                  </a:extLst>
                </a:gridCol>
                <a:gridCol w="208280">
                  <a:extLst>
                    <a:ext uri="{9D8B030D-6E8A-4147-A177-3AD203B41FA5}">
                      <a16:colId xmlns:a16="http://schemas.microsoft.com/office/drawing/2014/main" val="2151052286"/>
                    </a:ext>
                  </a:extLst>
                </a:gridCol>
                <a:gridCol w="208280">
                  <a:extLst>
                    <a:ext uri="{9D8B030D-6E8A-4147-A177-3AD203B41FA5}">
                      <a16:colId xmlns:a16="http://schemas.microsoft.com/office/drawing/2014/main" val="2038761364"/>
                    </a:ext>
                  </a:extLst>
                </a:gridCol>
                <a:gridCol w="208280">
                  <a:extLst>
                    <a:ext uri="{9D8B030D-6E8A-4147-A177-3AD203B41FA5}">
                      <a16:colId xmlns:a16="http://schemas.microsoft.com/office/drawing/2014/main" val="2447746243"/>
                    </a:ext>
                  </a:extLst>
                </a:gridCol>
                <a:gridCol w="208280">
                  <a:extLst>
                    <a:ext uri="{9D8B030D-6E8A-4147-A177-3AD203B41FA5}">
                      <a16:colId xmlns:a16="http://schemas.microsoft.com/office/drawing/2014/main" val="3284422894"/>
                    </a:ext>
                  </a:extLst>
                </a:gridCol>
                <a:gridCol w="208280">
                  <a:extLst>
                    <a:ext uri="{9D8B030D-6E8A-4147-A177-3AD203B41FA5}">
                      <a16:colId xmlns:a16="http://schemas.microsoft.com/office/drawing/2014/main" val="171970537"/>
                    </a:ext>
                  </a:extLst>
                </a:gridCol>
                <a:gridCol w="208280">
                  <a:extLst>
                    <a:ext uri="{9D8B030D-6E8A-4147-A177-3AD203B41FA5}">
                      <a16:colId xmlns:a16="http://schemas.microsoft.com/office/drawing/2014/main" val="2192178941"/>
                    </a:ext>
                  </a:extLst>
                </a:gridCol>
                <a:gridCol w="208280">
                  <a:extLst>
                    <a:ext uri="{9D8B030D-6E8A-4147-A177-3AD203B41FA5}">
                      <a16:colId xmlns:a16="http://schemas.microsoft.com/office/drawing/2014/main" val="430116037"/>
                    </a:ext>
                  </a:extLst>
                </a:gridCol>
                <a:gridCol w="208280">
                  <a:extLst>
                    <a:ext uri="{9D8B030D-6E8A-4147-A177-3AD203B41FA5}">
                      <a16:colId xmlns:a16="http://schemas.microsoft.com/office/drawing/2014/main" val="4151206740"/>
                    </a:ext>
                  </a:extLst>
                </a:gridCol>
                <a:gridCol w="208280">
                  <a:extLst>
                    <a:ext uri="{9D8B030D-6E8A-4147-A177-3AD203B41FA5}">
                      <a16:colId xmlns:a16="http://schemas.microsoft.com/office/drawing/2014/main" val="2254427303"/>
                    </a:ext>
                  </a:extLst>
                </a:gridCol>
                <a:gridCol w="208280">
                  <a:extLst>
                    <a:ext uri="{9D8B030D-6E8A-4147-A177-3AD203B41FA5}">
                      <a16:colId xmlns:a16="http://schemas.microsoft.com/office/drawing/2014/main" val="1374725488"/>
                    </a:ext>
                  </a:extLst>
                </a:gridCol>
                <a:gridCol w="208280">
                  <a:extLst>
                    <a:ext uri="{9D8B030D-6E8A-4147-A177-3AD203B41FA5}">
                      <a16:colId xmlns:a16="http://schemas.microsoft.com/office/drawing/2014/main" val="2955638711"/>
                    </a:ext>
                  </a:extLst>
                </a:gridCol>
                <a:gridCol w="208280">
                  <a:extLst>
                    <a:ext uri="{9D8B030D-6E8A-4147-A177-3AD203B41FA5}">
                      <a16:colId xmlns:a16="http://schemas.microsoft.com/office/drawing/2014/main" val="2362291852"/>
                    </a:ext>
                  </a:extLst>
                </a:gridCol>
                <a:gridCol w="208280">
                  <a:extLst>
                    <a:ext uri="{9D8B030D-6E8A-4147-A177-3AD203B41FA5}">
                      <a16:colId xmlns:a16="http://schemas.microsoft.com/office/drawing/2014/main" val="4247226338"/>
                    </a:ext>
                  </a:extLst>
                </a:gridCol>
              </a:tblGrid>
              <a:tr h="173403">
                <a:tc rowSpan="3">
                  <a:txBody>
                    <a:bodyPr/>
                    <a:lstStyle/>
                    <a:p>
                      <a:pPr algn="ctr"/>
                      <a:endParaRPr kumimoji="1" lang="ja-JP" altLang="en-US" sz="1100" b="1">
                        <a:solidFill>
                          <a:schemeClr val="bg1"/>
                        </a:solidFill>
                        <a:latin typeface="Meiryo UI" panose="020B0604030504040204" pitchFamily="50" charset="-128"/>
                        <a:ea typeface="Meiryo UI" panose="020B0604030504040204" pitchFamily="50" charset="-128"/>
                      </a:endParaRP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gridSpan="36">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5</a:t>
                      </a:r>
                      <a:r>
                        <a:rPr kumimoji="1" lang="ja-JP" altLang="en-US" sz="1200" b="1">
                          <a:solidFill>
                            <a:schemeClr val="bg1"/>
                          </a:solidFill>
                          <a:latin typeface="Meiryo UI" panose="020B0604030504040204" pitchFamily="50" charset="-128"/>
                          <a:ea typeface="Meiryo UI" panose="020B0604030504040204" pitchFamily="50" charset="-128"/>
                        </a:rPr>
                        <a:t>年度</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令和</a:t>
                      </a:r>
                      <a:r>
                        <a:rPr kumimoji="1" lang="en-US" altLang="ja-JP" sz="1200" b="1" dirty="0">
                          <a:solidFill>
                            <a:schemeClr val="bg1"/>
                          </a:solidFill>
                          <a:latin typeface="Meiryo UI" panose="020B0604030504040204" pitchFamily="50" charset="-128"/>
                          <a:ea typeface="Meiryo UI" panose="020B0604030504040204" pitchFamily="50" charset="-128"/>
                        </a:rPr>
                        <a:t>6</a:t>
                      </a:r>
                      <a:r>
                        <a:rPr kumimoji="1" lang="ja-JP" altLang="en-US" sz="1200" b="1" dirty="0">
                          <a:solidFill>
                            <a:schemeClr val="bg1"/>
                          </a:solidFill>
                          <a:latin typeface="Meiryo UI" panose="020B0604030504040204" pitchFamily="50" charset="-128"/>
                          <a:ea typeface="Meiryo UI" panose="020B0604030504040204" pitchFamily="50" charset="-128"/>
                        </a:rPr>
                        <a:t>年度</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92148336"/>
                  </a:ext>
                </a:extLst>
              </a:tr>
              <a:tr h="173403">
                <a:tc vMerge="1">
                  <a:txBody>
                    <a:bodyPr/>
                    <a:lstStyle/>
                    <a:p>
                      <a:endParaRPr kumimoji="1" lang="ja-JP" altLang="en-US"/>
                    </a:p>
                  </a:txBody>
                  <a:tcPr/>
                </a:tc>
                <a:tc gridSpan="27">
                  <a:txBody>
                    <a:bodyPr/>
                    <a:lstStyle>
                      <a:lvl1pPr marL="0" algn="l" defTabSz="914400" rtl="0" eaLnBrk="1" latinLnBrk="0" hangingPunct="1">
                        <a:defRPr kumimoji="1" sz="1800" b="1" kern="1200">
                          <a:solidFill>
                            <a:schemeClr val="bg1"/>
                          </a:solidFill>
                          <a:latin typeface="Arial"/>
                          <a:ea typeface="ＭＳ Ｐゴシック"/>
                        </a:defRPr>
                      </a:lvl1pPr>
                      <a:lvl2pPr marL="457200" algn="l" defTabSz="914400" rtl="0" eaLnBrk="1" latinLnBrk="0" hangingPunct="1">
                        <a:defRPr kumimoji="1" sz="1800" b="1" kern="1200">
                          <a:solidFill>
                            <a:schemeClr val="bg1"/>
                          </a:solidFill>
                          <a:latin typeface="Arial"/>
                          <a:ea typeface="ＭＳ Ｐゴシック"/>
                        </a:defRPr>
                      </a:lvl2pPr>
                      <a:lvl3pPr marL="914400" algn="l" defTabSz="914400" rtl="0" eaLnBrk="1" latinLnBrk="0" hangingPunct="1">
                        <a:defRPr kumimoji="1" sz="1800" b="1" kern="1200">
                          <a:solidFill>
                            <a:schemeClr val="bg1"/>
                          </a:solidFill>
                          <a:latin typeface="Arial"/>
                          <a:ea typeface="ＭＳ Ｐゴシック"/>
                        </a:defRPr>
                      </a:lvl3pPr>
                      <a:lvl4pPr marL="1371600" algn="l" defTabSz="914400" rtl="0" eaLnBrk="1" latinLnBrk="0" hangingPunct="1">
                        <a:defRPr kumimoji="1" sz="1800" b="1" kern="1200">
                          <a:solidFill>
                            <a:schemeClr val="bg1"/>
                          </a:solidFill>
                          <a:latin typeface="Arial"/>
                          <a:ea typeface="ＭＳ Ｐゴシック"/>
                        </a:defRPr>
                      </a:lvl4pPr>
                      <a:lvl5pPr marL="1828800" algn="l" defTabSz="914400" rtl="0" eaLnBrk="1" latinLnBrk="0" hangingPunct="1">
                        <a:defRPr kumimoji="1" sz="1800" b="1" kern="1200">
                          <a:solidFill>
                            <a:schemeClr val="bg1"/>
                          </a:solidFill>
                          <a:latin typeface="Arial"/>
                          <a:ea typeface="ＭＳ Ｐゴシック"/>
                        </a:defRPr>
                      </a:lvl5pPr>
                      <a:lvl6pPr marL="2286000" algn="l" defTabSz="914400" rtl="0" eaLnBrk="1" latinLnBrk="0" hangingPunct="1">
                        <a:defRPr kumimoji="1" sz="1800" b="1" kern="1200">
                          <a:solidFill>
                            <a:schemeClr val="bg1"/>
                          </a:solidFill>
                          <a:latin typeface="Arial"/>
                          <a:ea typeface="ＭＳ Ｐゴシック"/>
                        </a:defRPr>
                      </a:lvl6pPr>
                      <a:lvl7pPr marL="2743200" algn="l" defTabSz="914400" rtl="0" eaLnBrk="1" latinLnBrk="0" hangingPunct="1">
                        <a:defRPr kumimoji="1" sz="1800" b="1" kern="1200">
                          <a:solidFill>
                            <a:schemeClr val="bg1"/>
                          </a:solidFill>
                          <a:latin typeface="Arial"/>
                          <a:ea typeface="ＭＳ Ｐゴシック"/>
                        </a:defRPr>
                      </a:lvl7pPr>
                      <a:lvl8pPr marL="3200400" algn="l" defTabSz="914400" rtl="0" eaLnBrk="1" latinLnBrk="0" hangingPunct="1">
                        <a:defRPr kumimoji="1" sz="1800" b="1" kern="1200">
                          <a:solidFill>
                            <a:schemeClr val="bg1"/>
                          </a:solidFill>
                          <a:latin typeface="Arial"/>
                          <a:ea typeface="ＭＳ Ｐゴシック"/>
                        </a:defRPr>
                      </a:lvl8pPr>
                      <a:lvl9pPr marL="3657600" algn="l" defTabSz="914400" rtl="0" eaLnBrk="1" latinLnBrk="0" hangingPunct="1">
                        <a:defRPr kumimoji="1" sz="1800" b="1" kern="1200">
                          <a:solidFill>
                            <a:schemeClr val="bg1"/>
                          </a:solidFill>
                          <a:latin typeface="Arial"/>
                          <a:ea typeface="ＭＳ Ｐゴシック"/>
                        </a:defRPr>
                      </a:lvl9p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5</a:t>
                      </a:r>
                      <a:r>
                        <a:rPr kumimoji="1" lang="ja-JP" altLang="en-US" sz="1200" b="1">
                          <a:solidFill>
                            <a:schemeClr val="bg1"/>
                          </a:solidFill>
                          <a:latin typeface="Meiryo UI" panose="020B0604030504040204" pitchFamily="50" charset="-128"/>
                          <a:ea typeface="Meiryo UI" panose="020B0604030504040204" pitchFamily="50" charset="-128"/>
                        </a:rPr>
                        <a:t>年</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lvl1pPr marL="0" algn="l" defTabSz="914400" rtl="0" eaLnBrk="1" latinLnBrk="0" hangingPunct="1">
                        <a:defRPr kumimoji="1" sz="1800" b="1" kern="1200">
                          <a:solidFill>
                            <a:schemeClr val="bg1"/>
                          </a:solidFill>
                          <a:latin typeface="Arial"/>
                          <a:ea typeface="ＭＳ Ｐゴシック"/>
                        </a:defRPr>
                      </a:lvl1pPr>
                      <a:lvl2pPr marL="457200" algn="l" defTabSz="914400" rtl="0" eaLnBrk="1" latinLnBrk="0" hangingPunct="1">
                        <a:defRPr kumimoji="1" sz="1800" b="1" kern="1200">
                          <a:solidFill>
                            <a:schemeClr val="bg1"/>
                          </a:solidFill>
                          <a:latin typeface="Arial"/>
                          <a:ea typeface="ＭＳ Ｐゴシック"/>
                        </a:defRPr>
                      </a:lvl2pPr>
                      <a:lvl3pPr marL="914400" algn="l" defTabSz="914400" rtl="0" eaLnBrk="1" latinLnBrk="0" hangingPunct="1">
                        <a:defRPr kumimoji="1" sz="1800" b="1" kern="1200">
                          <a:solidFill>
                            <a:schemeClr val="bg1"/>
                          </a:solidFill>
                          <a:latin typeface="Arial"/>
                          <a:ea typeface="ＭＳ Ｐゴシック"/>
                        </a:defRPr>
                      </a:lvl3pPr>
                      <a:lvl4pPr marL="1371600" algn="l" defTabSz="914400" rtl="0" eaLnBrk="1" latinLnBrk="0" hangingPunct="1">
                        <a:defRPr kumimoji="1" sz="1800" b="1" kern="1200">
                          <a:solidFill>
                            <a:schemeClr val="bg1"/>
                          </a:solidFill>
                          <a:latin typeface="Arial"/>
                          <a:ea typeface="ＭＳ Ｐゴシック"/>
                        </a:defRPr>
                      </a:lvl4pPr>
                      <a:lvl5pPr marL="1828800" algn="l" defTabSz="914400" rtl="0" eaLnBrk="1" latinLnBrk="0" hangingPunct="1">
                        <a:defRPr kumimoji="1" sz="1800" b="1" kern="1200">
                          <a:solidFill>
                            <a:schemeClr val="bg1"/>
                          </a:solidFill>
                          <a:latin typeface="Arial"/>
                          <a:ea typeface="ＭＳ Ｐゴシック"/>
                        </a:defRPr>
                      </a:lvl5pPr>
                      <a:lvl6pPr marL="2286000" algn="l" defTabSz="914400" rtl="0" eaLnBrk="1" latinLnBrk="0" hangingPunct="1">
                        <a:defRPr kumimoji="1" sz="1800" b="1" kern="1200">
                          <a:solidFill>
                            <a:schemeClr val="bg1"/>
                          </a:solidFill>
                          <a:latin typeface="Arial"/>
                          <a:ea typeface="ＭＳ Ｐゴシック"/>
                        </a:defRPr>
                      </a:lvl6pPr>
                      <a:lvl7pPr marL="2743200" algn="l" defTabSz="914400" rtl="0" eaLnBrk="1" latinLnBrk="0" hangingPunct="1">
                        <a:defRPr kumimoji="1" sz="1800" b="1" kern="1200">
                          <a:solidFill>
                            <a:schemeClr val="bg1"/>
                          </a:solidFill>
                          <a:latin typeface="Arial"/>
                          <a:ea typeface="ＭＳ Ｐゴシック"/>
                        </a:defRPr>
                      </a:lvl7pPr>
                      <a:lvl8pPr marL="3200400" algn="l" defTabSz="914400" rtl="0" eaLnBrk="1" latinLnBrk="0" hangingPunct="1">
                        <a:defRPr kumimoji="1" sz="1800" b="1" kern="1200">
                          <a:solidFill>
                            <a:schemeClr val="bg1"/>
                          </a:solidFill>
                          <a:latin typeface="Arial"/>
                          <a:ea typeface="ＭＳ Ｐゴシック"/>
                        </a:defRPr>
                      </a:lvl8pPr>
                      <a:lvl9pPr marL="3657600" algn="l" defTabSz="914400" rtl="0" eaLnBrk="1" latinLnBrk="0" hangingPunct="1">
                        <a:defRPr kumimoji="1" sz="1800" b="1" kern="1200">
                          <a:solidFill>
                            <a:schemeClr val="bg1"/>
                          </a:solidFill>
                          <a:latin typeface="Arial"/>
                          <a:ea typeface="ＭＳ Ｐゴシック"/>
                        </a:defRPr>
                      </a:lvl9p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令和３年度（</a:t>
                      </a:r>
                      <a:r>
                        <a:rPr kumimoji="1" lang="en-US" altLang="ja-JP" sz="1200" b="1">
                          <a:solidFill>
                            <a:schemeClr val="bg1"/>
                          </a:solidFill>
                          <a:latin typeface="Meiryo UI" panose="020B0604030504040204" pitchFamily="50" charset="-128"/>
                          <a:ea typeface="Meiryo UI" panose="020B0604030504040204" pitchFamily="50" charset="-128"/>
                        </a:rPr>
                        <a:t>2021</a:t>
                      </a:r>
                      <a:r>
                        <a:rPr kumimoji="1" lang="ja-JP" altLang="en-US" sz="1200" b="1">
                          <a:solidFill>
                            <a:schemeClr val="bg1"/>
                          </a:solidFill>
                          <a:latin typeface="Meiryo UI" panose="020B0604030504040204" pitchFamily="50" charset="-128"/>
                          <a:ea typeface="Meiryo UI" panose="020B0604030504040204" pitchFamily="50" charset="-128"/>
                        </a:rPr>
                        <a:t>年度）</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15">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令和</a:t>
                      </a:r>
                      <a:r>
                        <a:rPr kumimoji="1" lang="en-US" altLang="ja-JP" sz="1200" b="1">
                          <a:solidFill>
                            <a:schemeClr val="bg1"/>
                          </a:solidFill>
                          <a:latin typeface="Meiryo UI" panose="020B0604030504040204" pitchFamily="50" charset="-128"/>
                          <a:ea typeface="Meiryo UI" panose="020B0604030504040204" pitchFamily="50" charset="-128"/>
                        </a:rPr>
                        <a:t>6</a:t>
                      </a:r>
                      <a:r>
                        <a:rPr kumimoji="1" lang="ja-JP" altLang="en-US" sz="1200" b="1">
                          <a:solidFill>
                            <a:schemeClr val="bg1"/>
                          </a:solidFill>
                          <a:latin typeface="Meiryo UI" panose="020B0604030504040204" pitchFamily="50" charset="-128"/>
                          <a:ea typeface="Meiryo UI" panose="020B0604030504040204" pitchFamily="50" charset="-128"/>
                        </a:rPr>
                        <a:t>年</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pPr algn="ctr"/>
                      <a:endParaRPr kumimoji="1" lang="ja-JP" altLang="en-US" sz="1200" b="1">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203948183"/>
                  </a:ext>
                </a:extLst>
              </a:tr>
              <a:tr h="173403">
                <a:tc v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4</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5</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6</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7</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8</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9</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10</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11</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12</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2</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3</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4</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gridSpan="3">
                  <a:txBody>
                    <a:bodyPr/>
                    <a:lstStyle/>
                    <a:p>
                      <a:pPr algn="ctr"/>
                      <a:r>
                        <a:rPr kumimoji="1" lang="en-US" altLang="ja-JP" sz="1200" b="1">
                          <a:solidFill>
                            <a:schemeClr val="bg1"/>
                          </a:solidFill>
                          <a:latin typeface="Meiryo UI" panose="020B0604030504040204" pitchFamily="50" charset="-128"/>
                          <a:ea typeface="Meiryo UI" panose="020B0604030504040204" pitchFamily="50" charset="-128"/>
                        </a:rPr>
                        <a:t>12</a:t>
                      </a:r>
                      <a:r>
                        <a:rPr kumimoji="1" lang="ja-JP" altLang="en-US" sz="1200" b="1">
                          <a:solidFill>
                            <a:schemeClr val="bg1"/>
                          </a:solidFill>
                          <a:latin typeface="Meiryo UI" panose="020B0604030504040204" pitchFamily="50" charset="-128"/>
                          <a:ea typeface="Meiryo UI" panose="020B0604030504040204" pitchFamily="50" charset="-128"/>
                        </a:rPr>
                        <a:t>月</a:t>
                      </a:r>
                    </a:p>
                  </a:txBody>
                  <a:tcPr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kumimoji="1" lang="ja-JP" altLang="en-US"/>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615383055"/>
                  </a:ext>
                </a:extLst>
              </a:tr>
              <a:tr h="464502">
                <a:tc>
                  <a:txBody>
                    <a:bodyPr/>
                    <a:lstStyle/>
                    <a:p>
                      <a:pPr algn="ctr"/>
                      <a:r>
                        <a:rPr kumimoji="1" lang="ja-JP" altLang="en-US" sz="1100" dirty="0">
                          <a:latin typeface="Meiryo UI" panose="020B0604030504040204" pitchFamily="50" charset="-128"/>
                          <a:ea typeface="Meiryo UI" panose="020B0604030504040204" pitchFamily="50" charset="-128"/>
                        </a:rPr>
                        <a:t>準備作業</a:t>
                      </a:r>
                      <a:endParaRPr kumimoji="1" lang="en-US" altLang="ja-JP" sz="1100" dirty="0">
                        <a:latin typeface="Meiryo UI" panose="020B0604030504040204" pitchFamily="50" charset="-128"/>
                        <a:ea typeface="Meiryo UI" panose="020B0604030504040204" pitchFamily="50" charset="-128"/>
                      </a:endParaRPr>
                    </a:p>
                    <a:p>
                      <a:pPr algn="ct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36681072"/>
                  </a:ext>
                </a:extLst>
              </a:tr>
              <a:tr h="478025">
                <a:tc>
                  <a:txBody>
                    <a:bodyPr/>
                    <a:lstStyle/>
                    <a:p>
                      <a:pPr algn="ctr"/>
                      <a:r>
                        <a:rPr kumimoji="1" lang="ja-JP" altLang="en-US" sz="1100" dirty="0">
                          <a:latin typeface="Meiryo UI" panose="020B0604030504040204" pitchFamily="50" charset="-128"/>
                          <a:ea typeface="Meiryo UI" panose="020B0604030504040204" pitchFamily="50" charset="-128"/>
                        </a:rPr>
                        <a:t>本番稼働</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2166628"/>
                  </a:ext>
                </a:extLst>
              </a:tr>
            </a:tbl>
          </a:graphicData>
        </a:graphic>
      </p:graphicFrame>
      <p:sp>
        <p:nvSpPr>
          <p:cNvPr id="7" name="矢印: 五方向 6">
            <a:extLst>
              <a:ext uri="{FF2B5EF4-FFF2-40B4-BE49-F238E27FC236}">
                <a16:creationId xmlns:a16="http://schemas.microsoft.com/office/drawing/2014/main" id="{D3FEBBAD-D060-690D-6D5E-3C245BA373D5}"/>
              </a:ext>
            </a:extLst>
          </p:cNvPr>
          <p:cNvSpPr/>
          <p:nvPr/>
        </p:nvSpPr>
        <p:spPr>
          <a:xfrm>
            <a:off x="6669365" y="4283825"/>
            <a:ext cx="1789351"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a:solidFill>
                  <a:schemeClr val="bg1"/>
                </a:solidFill>
                <a:latin typeface="Meiryo UI" panose="020B0604030504040204" pitchFamily="50" charset="-128"/>
                <a:ea typeface="Meiryo UI" panose="020B0604030504040204" pitchFamily="50" charset="-128"/>
              </a:rPr>
              <a:t>令和</a:t>
            </a:r>
            <a:r>
              <a:rPr kumimoji="1" lang="en-US" altLang="ja-JP" sz="1000" kern="0">
                <a:solidFill>
                  <a:schemeClr val="bg1"/>
                </a:solidFill>
                <a:latin typeface="Meiryo UI" panose="020B0604030504040204" pitchFamily="50" charset="-128"/>
                <a:ea typeface="Meiryo UI" panose="020B0604030504040204" pitchFamily="50" charset="-128"/>
              </a:rPr>
              <a:t>5</a:t>
            </a:r>
            <a:r>
              <a:rPr kumimoji="1" lang="ja-JP" altLang="en-US" sz="1000" kern="0">
                <a:solidFill>
                  <a:schemeClr val="bg1"/>
                </a:solidFill>
                <a:latin typeface="Meiryo UI" panose="020B0604030504040204" pitchFamily="50" charset="-128"/>
                <a:ea typeface="Meiryo UI" panose="020B0604030504040204" pitchFamily="50" charset="-128"/>
              </a:rPr>
              <a:t>年</a:t>
            </a:r>
            <a:r>
              <a:rPr lang="ja-JP" altLang="en-US" sz="1000" kern="0">
                <a:solidFill>
                  <a:schemeClr val="bg1"/>
                </a:solidFill>
                <a:latin typeface="Meiryo UI" panose="020B0604030504040204" pitchFamily="50" charset="-128"/>
                <a:ea typeface="Meiryo UI" panose="020B0604030504040204" pitchFamily="50" charset="-128"/>
              </a:rPr>
              <a:t>度</a:t>
            </a:r>
            <a:r>
              <a:rPr kumimoji="1" lang="ja-JP" altLang="en-US" sz="1000" kern="0">
                <a:solidFill>
                  <a:schemeClr val="bg1"/>
                </a:solidFill>
                <a:latin typeface="Meiryo UI" panose="020B0604030504040204" pitchFamily="50" charset="-128"/>
                <a:ea typeface="Meiryo UI" panose="020B0604030504040204" pitchFamily="50" charset="-128"/>
              </a:rPr>
              <a:t>定期報告</a:t>
            </a:r>
          </a:p>
        </p:txBody>
      </p:sp>
      <p:sp>
        <p:nvSpPr>
          <p:cNvPr id="8" name="矢印: 五方向 7">
            <a:extLst>
              <a:ext uri="{FF2B5EF4-FFF2-40B4-BE49-F238E27FC236}">
                <a16:creationId xmlns:a16="http://schemas.microsoft.com/office/drawing/2014/main" id="{DDC3D65D-2513-4525-BA63-59918DF075C2}"/>
              </a:ext>
            </a:extLst>
          </p:cNvPr>
          <p:cNvSpPr/>
          <p:nvPr/>
        </p:nvSpPr>
        <p:spPr>
          <a:xfrm>
            <a:off x="8488686" y="4283825"/>
            <a:ext cx="1259844"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dirty="0">
                <a:solidFill>
                  <a:schemeClr val="bg1"/>
                </a:solidFill>
                <a:latin typeface="Meiryo UI" panose="020B0604030504040204" pitchFamily="50" charset="-128"/>
                <a:ea typeface="Meiryo UI" panose="020B0604030504040204" pitchFamily="50" charset="-128"/>
              </a:rPr>
              <a:t>医療情報ネットでの公表</a:t>
            </a:r>
          </a:p>
        </p:txBody>
      </p:sp>
      <p:sp>
        <p:nvSpPr>
          <p:cNvPr id="9" name="矢印: 五方向 8">
            <a:extLst>
              <a:ext uri="{FF2B5EF4-FFF2-40B4-BE49-F238E27FC236}">
                <a16:creationId xmlns:a16="http://schemas.microsoft.com/office/drawing/2014/main" id="{139832C1-BBB5-E9B3-4117-FC8C369ADD63}"/>
              </a:ext>
            </a:extLst>
          </p:cNvPr>
          <p:cNvSpPr/>
          <p:nvPr/>
        </p:nvSpPr>
        <p:spPr>
          <a:xfrm>
            <a:off x="5257800" y="3796631"/>
            <a:ext cx="1356875"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a:solidFill>
                  <a:schemeClr val="bg1"/>
                </a:solidFill>
                <a:latin typeface="Meiryo UI" panose="020B0604030504040204" pitchFamily="50" charset="-128"/>
                <a:ea typeface="Meiryo UI" panose="020B0604030504040204" pitchFamily="50" charset="-128"/>
              </a:rPr>
              <a:t>アカウント発行</a:t>
            </a:r>
          </a:p>
        </p:txBody>
      </p:sp>
      <p:sp>
        <p:nvSpPr>
          <p:cNvPr id="12" name="矢印: 五方向 11">
            <a:extLst>
              <a:ext uri="{FF2B5EF4-FFF2-40B4-BE49-F238E27FC236}">
                <a16:creationId xmlns:a16="http://schemas.microsoft.com/office/drawing/2014/main" id="{AD57F45C-9F86-1C87-F8EC-B424E91027C4}"/>
              </a:ext>
            </a:extLst>
          </p:cNvPr>
          <p:cNvSpPr/>
          <p:nvPr/>
        </p:nvSpPr>
        <p:spPr>
          <a:xfrm>
            <a:off x="2932194" y="3796631"/>
            <a:ext cx="2210522" cy="357065"/>
          </a:xfrm>
          <a:prstGeom prst="homePlate">
            <a:avLst/>
          </a:prstGeom>
          <a:solidFill>
            <a:srgbClr val="2D6C7B"/>
          </a:solidFill>
          <a:ln w="9525"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kumimoji="1" lang="ja-JP" altLang="en-US" sz="1000" kern="0" dirty="0">
                <a:solidFill>
                  <a:schemeClr val="bg1"/>
                </a:solidFill>
                <a:latin typeface="Meiryo UI" panose="020B0604030504040204" pitchFamily="50" charset="-128"/>
                <a:ea typeface="Meiryo UI" panose="020B0604030504040204" pitchFamily="50" charset="-128"/>
              </a:rPr>
              <a:t>都道府県システムからのデータ移行</a:t>
            </a:r>
          </a:p>
        </p:txBody>
      </p:sp>
      <p:sp>
        <p:nvSpPr>
          <p:cNvPr id="18" name="正方形/長方形 17">
            <a:extLst>
              <a:ext uri="{FF2B5EF4-FFF2-40B4-BE49-F238E27FC236}">
                <a16:creationId xmlns:a16="http://schemas.microsoft.com/office/drawing/2014/main" id="{885D47AF-B0EC-AF89-87A7-ACCFA902887D}"/>
              </a:ext>
            </a:extLst>
          </p:cNvPr>
          <p:cNvSpPr/>
          <p:nvPr/>
        </p:nvSpPr>
        <p:spPr>
          <a:xfrm>
            <a:off x="5142716" y="3741313"/>
            <a:ext cx="1526649" cy="542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aphicFrame>
        <p:nvGraphicFramePr>
          <p:cNvPr id="2" name="表 1">
            <a:extLst>
              <a:ext uri="{FF2B5EF4-FFF2-40B4-BE49-F238E27FC236}">
                <a16:creationId xmlns:a16="http://schemas.microsoft.com/office/drawing/2014/main" id="{E9B7F4C1-5A2E-63D8-3BAE-60A61B4CE1F0}"/>
              </a:ext>
            </a:extLst>
          </p:cNvPr>
          <p:cNvGraphicFramePr>
            <a:graphicFrameLocks noGrp="1"/>
          </p:cNvGraphicFramePr>
          <p:nvPr>
            <p:extLst>
              <p:ext uri="{D42A27DB-BD31-4B8C-83A1-F6EECF244321}">
                <p14:modId xmlns:p14="http://schemas.microsoft.com/office/powerpoint/2010/main" val="3001420946"/>
              </p:ext>
            </p:extLst>
          </p:nvPr>
        </p:nvGraphicFramePr>
        <p:xfrm>
          <a:off x="2108537" y="4809336"/>
          <a:ext cx="6189030" cy="1767780"/>
        </p:xfrm>
        <a:graphic>
          <a:graphicData uri="http://schemas.openxmlformats.org/drawingml/2006/table">
            <a:tbl>
              <a:tblPr/>
              <a:tblGrid>
                <a:gridCol w="412602">
                  <a:extLst>
                    <a:ext uri="{9D8B030D-6E8A-4147-A177-3AD203B41FA5}">
                      <a16:colId xmlns:a16="http://schemas.microsoft.com/office/drawing/2014/main" val="360545853"/>
                    </a:ext>
                  </a:extLst>
                </a:gridCol>
                <a:gridCol w="412602">
                  <a:extLst>
                    <a:ext uri="{9D8B030D-6E8A-4147-A177-3AD203B41FA5}">
                      <a16:colId xmlns:a16="http://schemas.microsoft.com/office/drawing/2014/main" val="3631435850"/>
                    </a:ext>
                  </a:extLst>
                </a:gridCol>
                <a:gridCol w="412602">
                  <a:extLst>
                    <a:ext uri="{9D8B030D-6E8A-4147-A177-3AD203B41FA5}">
                      <a16:colId xmlns:a16="http://schemas.microsoft.com/office/drawing/2014/main" val="679178503"/>
                    </a:ext>
                  </a:extLst>
                </a:gridCol>
                <a:gridCol w="412602">
                  <a:extLst>
                    <a:ext uri="{9D8B030D-6E8A-4147-A177-3AD203B41FA5}">
                      <a16:colId xmlns:a16="http://schemas.microsoft.com/office/drawing/2014/main" val="2369610438"/>
                    </a:ext>
                  </a:extLst>
                </a:gridCol>
                <a:gridCol w="412602">
                  <a:extLst>
                    <a:ext uri="{9D8B030D-6E8A-4147-A177-3AD203B41FA5}">
                      <a16:colId xmlns:a16="http://schemas.microsoft.com/office/drawing/2014/main" val="2747151227"/>
                    </a:ext>
                  </a:extLst>
                </a:gridCol>
                <a:gridCol w="412602">
                  <a:extLst>
                    <a:ext uri="{9D8B030D-6E8A-4147-A177-3AD203B41FA5}">
                      <a16:colId xmlns:a16="http://schemas.microsoft.com/office/drawing/2014/main" val="1700046645"/>
                    </a:ext>
                  </a:extLst>
                </a:gridCol>
                <a:gridCol w="412602">
                  <a:extLst>
                    <a:ext uri="{9D8B030D-6E8A-4147-A177-3AD203B41FA5}">
                      <a16:colId xmlns:a16="http://schemas.microsoft.com/office/drawing/2014/main" val="526315289"/>
                    </a:ext>
                  </a:extLst>
                </a:gridCol>
                <a:gridCol w="412602">
                  <a:extLst>
                    <a:ext uri="{9D8B030D-6E8A-4147-A177-3AD203B41FA5}">
                      <a16:colId xmlns:a16="http://schemas.microsoft.com/office/drawing/2014/main" val="1979662906"/>
                    </a:ext>
                  </a:extLst>
                </a:gridCol>
                <a:gridCol w="412602">
                  <a:extLst>
                    <a:ext uri="{9D8B030D-6E8A-4147-A177-3AD203B41FA5}">
                      <a16:colId xmlns:a16="http://schemas.microsoft.com/office/drawing/2014/main" val="2732414480"/>
                    </a:ext>
                  </a:extLst>
                </a:gridCol>
                <a:gridCol w="412602">
                  <a:extLst>
                    <a:ext uri="{9D8B030D-6E8A-4147-A177-3AD203B41FA5}">
                      <a16:colId xmlns:a16="http://schemas.microsoft.com/office/drawing/2014/main" val="3898917212"/>
                    </a:ext>
                  </a:extLst>
                </a:gridCol>
                <a:gridCol w="412602">
                  <a:extLst>
                    <a:ext uri="{9D8B030D-6E8A-4147-A177-3AD203B41FA5}">
                      <a16:colId xmlns:a16="http://schemas.microsoft.com/office/drawing/2014/main" val="1165920872"/>
                    </a:ext>
                  </a:extLst>
                </a:gridCol>
                <a:gridCol w="412602">
                  <a:extLst>
                    <a:ext uri="{9D8B030D-6E8A-4147-A177-3AD203B41FA5}">
                      <a16:colId xmlns:a16="http://schemas.microsoft.com/office/drawing/2014/main" val="2511649751"/>
                    </a:ext>
                  </a:extLst>
                </a:gridCol>
                <a:gridCol w="412602">
                  <a:extLst>
                    <a:ext uri="{9D8B030D-6E8A-4147-A177-3AD203B41FA5}">
                      <a16:colId xmlns:a16="http://schemas.microsoft.com/office/drawing/2014/main" val="3628735755"/>
                    </a:ext>
                  </a:extLst>
                </a:gridCol>
                <a:gridCol w="412602">
                  <a:extLst>
                    <a:ext uri="{9D8B030D-6E8A-4147-A177-3AD203B41FA5}">
                      <a16:colId xmlns:a16="http://schemas.microsoft.com/office/drawing/2014/main" val="3720360945"/>
                    </a:ext>
                  </a:extLst>
                </a:gridCol>
                <a:gridCol w="412602">
                  <a:extLst>
                    <a:ext uri="{9D8B030D-6E8A-4147-A177-3AD203B41FA5}">
                      <a16:colId xmlns:a16="http://schemas.microsoft.com/office/drawing/2014/main" val="1107171394"/>
                    </a:ext>
                  </a:extLst>
                </a:gridCol>
              </a:tblGrid>
              <a:tr h="237339">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水</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木</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金</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土</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日</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月</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火</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水</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木</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金</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土</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日</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月</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火</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ja-JP" altLang="en-US" sz="1000" b="1" i="0" u="none" strike="noStrike">
                          <a:solidFill>
                            <a:schemeClr val="bg1"/>
                          </a:solidFill>
                          <a:effectLst/>
                          <a:latin typeface="Meiryo UI" panose="020B0604030504040204" pitchFamily="50" charset="-128"/>
                          <a:ea typeface="Meiryo UI" panose="020B0604030504040204" pitchFamily="50" charset="-128"/>
                        </a:rPr>
                        <a:t>水</a:t>
                      </a:r>
                      <a:endParaRPr lang="en-US" sz="1000" b="1" i="0" u="none" strike="noStrike">
                        <a:solidFill>
                          <a:schemeClr val="bg1"/>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655560878"/>
                  </a:ext>
                </a:extLst>
              </a:tr>
              <a:tr h="290076">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11/8</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9</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11</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12</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13</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14</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16</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17</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18</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19</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20</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21</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l" fontAlgn="b"/>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22</a:t>
                      </a: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54812456"/>
                  </a:ext>
                </a:extLst>
              </a:tr>
              <a:tr h="1225641">
                <a:tc>
                  <a:txBody>
                    <a:bodyPr/>
                    <a:lstStyle/>
                    <a:p>
                      <a:pPr algn="l" fontAlgn="t"/>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t"/>
                      <a:endParaRPr lang="ja-JP" altLang="en-US" sz="1000" b="0" i="0" u="none" strike="noStrike" dirty="0">
                        <a:solidFill>
                          <a:srgbClr val="FF0000"/>
                        </a:solidFill>
                        <a:effectLst/>
                        <a:latin typeface="Meiryo UI" panose="020B0604030504040204" pitchFamily="50" charset="-128"/>
                        <a:ea typeface="Meiryo UI" panose="020B0604030504040204" pitchFamily="50" charset="-128"/>
                      </a:endParaRPr>
                    </a:p>
                  </a:txBody>
                  <a:tcPr marL="142875"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90381938"/>
                  </a:ext>
                </a:extLst>
              </a:tr>
            </a:tbl>
          </a:graphicData>
        </a:graphic>
      </p:graphicFrame>
      <p:cxnSp>
        <p:nvCxnSpPr>
          <p:cNvPr id="14" name="直線矢印コネクタ 13">
            <a:extLst>
              <a:ext uri="{FF2B5EF4-FFF2-40B4-BE49-F238E27FC236}">
                <a16:creationId xmlns:a16="http://schemas.microsoft.com/office/drawing/2014/main" id="{DA4E43D5-5EDD-3895-57B6-35417AEB8E7F}"/>
              </a:ext>
            </a:extLst>
          </p:cNvPr>
          <p:cNvCxnSpPr/>
          <p:nvPr/>
        </p:nvCxnSpPr>
        <p:spPr bwMode="gray">
          <a:xfrm>
            <a:off x="6034038" y="4283825"/>
            <a:ext cx="0" cy="542512"/>
          </a:xfrm>
          <a:prstGeom prst="straightConnector1">
            <a:avLst/>
          </a:prstGeom>
          <a:noFill/>
          <a:ln w="38100">
            <a:solidFill>
              <a:srgbClr val="FF0000"/>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スライド番号プレースホルダー 15">
            <a:extLst>
              <a:ext uri="{FF2B5EF4-FFF2-40B4-BE49-F238E27FC236}">
                <a16:creationId xmlns:a16="http://schemas.microsoft.com/office/drawing/2014/main" id="{9FE2DCFF-9AB2-4A48-D4FB-2150DE104E57}"/>
              </a:ext>
            </a:extLst>
          </p:cNvPr>
          <p:cNvSpPr>
            <a:spLocks noGrp="1"/>
          </p:cNvSpPr>
          <p:nvPr>
            <p:ph type="sldNum" sz="quarter" idx="12"/>
          </p:nvPr>
        </p:nvSpPr>
        <p:spPr/>
        <p:txBody>
          <a:bodyPr/>
          <a:lstStyle/>
          <a:p>
            <a:fld id="{D678D6E8-61F4-42B4-8ED0-44B1436A966E}" type="slidenum">
              <a:rPr lang="ja-JP" altLang="en-US" smtClean="0"/>
              <a:pPr/>
              <a:t>3</a:t>
            </a:fld>
            <a:endParaRPr lang="ja-JP" altLang="en-US" dirty="0"/>
          </a:p>
        </p:txBody>
      </p:sp>
      <p:sp>
        <p:nvSpPr>
          <p:cNvPr id="20" name="テキスト ボックス 19">
            <a:extLst>
              <a:ext uri="{FF2B5EF4-FFF2-40B4-BE49-F238E27FC236}">
                <a16:creationId xmlns:a16="http://schemas.microsoft.com/office/drawing/2014/main" id="{C7CF9BD8-538F-5EBF-AB89-D93A71605405}"/>
              </a:ext>
            </a:extLst>
          </p:cNvPr>
          <p:cNvSpPr txBox="1"/>
          <p:nvPr/>
        </p:nvSpPr>
        <p:spPr>
          <a:xfrm>
            <a:off x="4223653" y="5241068"/>
            <a:ext cx="2391022" cy="1321324"/>
          </a:xfrm>
          <a:prstGeom prst="rect">
            <a:avLst/>
          </a:prstGeom>
          <a:noFill/>
        </p:spPr>
        <p:txBody>
          <a:bodyPr wrap="square" lIns="91440" tIns="45720" rIns="91440" bIns="45720" anchor="t">
            <a:spAutoFit/>
          </a:bodyPr>
          <a:lstStyle/>
          <a:p>
            <a:pPr fontAlgn="base">
              <a:lnSpc>
                <a:spcPct val="110000"/>
              </a:lnSpc>
              <a:buClr>
                <a:schemeClr val="tx1"/>
              </a:buClr>
            </a:pPr>
            <a:r>
              <a:rPr lang="ja-JP" altLang="en-US" sz="1050" b="1" dirty="0">
                <a:solidFill>
                  <a:srgbClr val="FF0000"/>
                </a:solidFill>
                <a:latin typeface="Meiryo UI"/>
                <a:ea typeface="Meiryo UI"/>
              </a:rPr>
              <a:t>▲ </a:t>
            </a:r>
            <a:r>
              <a:rPr lang="en-US" altLang="ja-JP" sz="1050" b="1" dirty="0">
                <a:solidFill>
                  <a:srgbClr val="FF0000"/>
                </a:solidFill>
                <a:latin typeface="Meiryo UI"/>
                <a:ea typeface="Meiryo UI"/>
              </a:rPr>
              <a:t>11/13</a:t>
            </a:r>
            <a:r>
              <a:rPr lang="ja-JP" altLang="en-US" sz="1050" b="1" dirty="0">
                <a:solidFill>
                  <a:srgbClr val="FF0000"/>
                </a:solidFill>
                <a:latin typeface="Meiryo UI"/>
                <a:ea typeface="Meiryo UI"/>
              </a:rPr>
              <a:t>  </a:t>
            </a:r>
            <a:r>
              <a:rPr lang="en-US" altLang="ja-JP" sz="1050" b="1" dirty="0">
                <a:solidFill>
                  <a:srgbClr val="FF0000"/>
                </a:solidFill>
                <a:latin typeface="Meiryo UI"/>
                <a:ea typeface="Meiryo UI"/>
              </a:rPr>
              <a:t>9:00</a:t>
            </a:r>
            <a:r>
              <a:rPr lang="ja-JP" altLang="en-US" sz="1050" b="1" dirty="0">
                <a:solidFill>
                  <a:srgbClr val="FF0000"/>
                </a:solidFill>
                <a:latin typeface="Meiryo UI"/>
                <a:ea typeface="Meiryo UI"/>
              </a:rPr>
              <a:t>～</a:t>
            </a:r>
            <a:endParaRPr lang="en-US" altLang="ja-JP" sz="1050" b="1" dirty="0">
              <a:solidFill>
                <a:srgbClr val="FF0000"/>
              </a:solidFill>
              <a:latin typeface="Meiryo UI"/>
              <a:ea typeface="Meiryo UI"/>
            </a:endParaRPr>
          </a:p>
          <a:p>
            <a:pPr marL="171450" indent="-171450" fontAlgn="base">
              <a:lnSpc>
                <a:spcPct val="110000"/>
              </a:lnSpc>
              <a:buClr>
                <a:schemeClr val="tx1"/>
              </a:buClr>
              <a:buFont typeface="Arial" panose="020B0604020202020204" pitchFamily="34" charset="0"/>
              <a:buChar char="•"/>
            </a:pPr>
            <a:r>
              <a:rPr lang="ja-JP" altLang="en-US" sz="900" dirty="0">
                <a:latin typeface="Meiryo UI"/>
                <a:ea typeface="Meiryo UI"/>
              </a:rPr>
              <a:t>新規ユーザ登録申請機能が再解放されます</a:t>
            </a:r>
            <a:endParaRPr lang="en-US" altLang="ja-JP" sz="900" dirty="0">
              <a:latin typeface="Meiryo UI"/>
              <a:ea typeface="Meiryo UI"/>
            </a:endParaRPr>
          </a:p>
          <a:p>
            <a:pPr marL="171450" indent="-171450" fontAlgn="base">
              <a:lnSpc>
                <a:spcPct val="110000"/>
              </a:lnSpc>
              <a:buClr>
                <a:schemeClr val="tx1"/>
              </a:buClr>
              <a:buFont typeface="Arial" panose="020B0604020202020204" pitchFamily="34" charset="0"/>
              <a:buChar char="•"/>
            </a:pPr>
            <a:r>
              <a:rPr lang="ja-JP" altLang="en-US" sz="900" dirty="0">
                <a:latin typeface="Meiryo UI"/>
                <a:ea typeface="Meiryo UI"/>
              </a:rPr>
              <a:t>正常にアカウントが新規追加された病院等・薬局に向けアカウント発行通知の電子メールが配信されます</a:t>
            </a:r>
            <a:endParaRPr lang="en-US" altLang="ja-JP" sz="900" dirty="0">
              <a:latin typeface="Meiryo UI"/>
              <a:ea typeface="Meiryo UI"/>
            </a:endParaRPr>
          </a:p>
          <a:p>
            <a:pPr marL="171450" indent="-171450" fontAlgn="base">
              <a:lnSpc>
                <a:spcPct val="110000"/>
              </a:lnSpc>
              <a:buClr>
                <a:schemeClr val="tx1"/>
              </a:buClr>
              <a:buFont typeface="Arial" panose="020B0604020202020204" pitchFamily="34" charset="0"/>
              <a:buChar char="•"/>
            </a:pPr>
            <a:r>
              <a:rPr lang="ja-JP" altLang="en-US" sz="900" dirty="0">
                <a:solidFill>
                  <a:srgbClr val="FF0000"/>
                </a:solidFill>
                <a:latin typeface="Meiryo UI"/>
                <a:ea typeface="Meiryo UI"/>
              </a:rPr>
              <a:t>既にご利用中のアカウントを保有する病院等・薬局に向けては、既存アカウント通知の電子メールが配信されます</a:t>
            </a:r>
            <a:endParaRPr lang="en-US" altLang="ja-JP" sz="900" dirty="0">
              <a:solidFill>
                <a:srgbClr val="FF0000"/>
              </a:solidFill>
              <a:latin typeface="Meiryo UI"/>
              <a:ea typeface="Meiryo UI"/>
            </a:endParaRPr>
          </a:p>
        </p:txBody>
      </p:sp>
    </p:spTree>
    <p:extLst>
      <p:ext uri="{BB962C8B-B14F-4D97-AF65-F5344CB8AC3E}">
        <p14:creationId xmlns:p14="http://schemas.microsoft.com/office/powerpoint/2010/main" val="2278130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利用者（報告機関）のアカウント発行通知メール受領後（</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G-MIS</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ログイン）</a:t>
            </a:r>
          </a:p>
        </p:txBody>
      </p:sp>
      <p:sp>
        <p:nvSpPr>
          <p:cNvPr id="8" name="正方形/長方形 7">
            <a:extLst>
              <a:ext uri="{FF2B5EF4-FFF2-40B4-BE49-F238E27FC236}">
                <a16:creationId xmlns:a16="http://schemas.microsoft.com/office/drawing/2014/main" id="{1A6E1F3B-4A51-53F3-3E3E-F3D226FEAD7B}"/>
              </a:ext>
            </a:extLst>
          </p:cNvPr>
          <p:cNvSpPr/>
          <p:nvPr/>
        </p:nvSpPr>
        <p:spPr>
          <a:xfrm>
            <a:off x="53548" y="3707750"/>
            <a:ext cx="2217092" cy="2197166"/>
          </a:xfrm>
          <a:prstGeom prst="rect">
            <a:avLst/>
          </a:prstGeom>
          <a:solidFill>
            <a:schemeClr val="bg1"/>
          </a:solidFill>
          <a:ln w="25400">
            <a:solidFill>
              <a:srgbClr val="C00000"/>
            </a:solidFill>
          </a:ln>
        </p:spPr>
        <p:txBody>
          <a:bodyPr wrap="square" rtlCol="0" anchor="t" anchorCtr="0">
            <a:noAutofit/>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sym typeface="Arial" charset="0"/>
              </a:rPr>
              <a:t>アカウント発行通知メール（例）</a:t>
            </a:r>
            <a:endParaRPr kumimoji="1" lang="en-US" altLang="ja-JP" sz="12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pic>
        <p:nvPicPr>
          <p:cNvPr id="9" name="図 8">
            <a:extLst>
              <a:ext uri="{FF2B5EF4-FFF2-40B4-BE49-F238E27FC236}">
                <a16:creationId xmlns:a16="http://schemas.microsoft.com/office/drawing/2014/main" id="{F27FF7F9-B912-1B73-40EF-1B7B1B23ACBD}"/>
              </a:ext>
            </a:extLst>
          </p:cNvPr>
          <p:cNvPicPr>
            <a:picLocks noChangeAspect="1"/>
          </p:cNvPicPr>
          <p:nvPr/>
        </p:nvPicPr>
        <p:blipFill>
          <a:blip r:embed="rId4"/>
          <a:stretch>
            <a:fillRect/>
          </a:stretch>
        </p:blipFill>
        <p:spPr>
          <a:xfrm>
            <a:off x="7223070" y="2096182"/>
            <a:ext cx="1440000" cy="926345"/>
          </a:xfrm>
          <a:prstGeom prst="rect">
            <a:avLst/>
          </a:prstGeom>
          <a:ln>
            <a:solidFill>
              <a:schemeClr val="tx1"/>
            </a:solidFill>
          </a:ln>
        </p:spPr>
      </p:pic>
      <p:pic>
        <p:nvPicPr>
          <p:cNvPr id="10" name="図 9">
            <a:extLst>
              <a:ext uri="{FF2B5EF4-FFF2-40B4-BE49-F238E27FC236}">
                <a16:creationId xmlns:a16="http://schemas.microsoft.com/office/drawing/2014/main" id="{E5EB3DC8-8B7D-60F3-B319-8FE41160B718}"/>
              </a:ext>
            </a:extLst>
          </p:cNvPr>
          <p:cNvPicPr>
            <a:picLocks noChangeAspect="1"/>
          </p:cNvPicPr>
          <p:nvPr/>
        </p:nvPicPr>
        <p:blipFill rotWithShape="1">
          <a:blip r:embed="rId5"/>
          <a:srcRect r="9018" b="2334"/>
          <a:stretch/>
        </p:blipFill>
        <p:spPr>
          <a:xfrm>
            <a:off x="4518887" y="1668398"/>
            <a:ext cx="1440000" cy="1784515"/>
          </a:xfrm>
          <a:prstGeom prst="rect">
            <a:avLst/>
          </a:prstGeom>
          <a:ln>
            <a:solidFill>
              <a:schemeClr val="tx1"/>
            </a:solidFill>
          </a:ln>
        </p:spPr>
      </p:pic>
      <p:pic>
        <p:nvPicPr>
          <p:cNvPr id="12" name="図 11">
            <a:extLst>
              <a:ext uri="{FF2B5EF4-FFF2-40B4-BE49-F238E27FC236}">
                <a16:creationId xmlns:a16="http://schemas.microsoft.com/office/drawing/2014/main" id="{E7AFC2A4-0942-B4BA-F086-0D2DDE6F9D0C}"/>
              </a:ext>
            </a:extLst>
          </p:cNvPr>
          <p:cNvPicPr>
            <a:picLocks noChangeAspect="1"/>
          </p:cNvPicPr>
          <p:nvPr/>
        </p:nvPicPr>
        <p:blipFill>
          <a:blip r:embed="rId6"/>
          <a:stretch>
            <a:fillRect/>
          </a:stretch>
        </p:blipFill>
        <p:spPr>
          <a:xfrm>
            <a:off x="2592916" y="2144426"/>
            <a:ext cx="666144" cy="845108"/>
          </a:xfrm>
          <a:prstGeom prst="rect">
            <a:avLst/>
          </a:prstGeom>
        </p:spPr>
      </p:pic>
      <p:sp>
        <p:nvSpPr>
          <p:cNvPr id="13" name="テキスト ボックス 12">
            <a:extLst>
              <a:ext uri="{FF2B5EF4-FFF2-40B4-BE49-F238E27FC236}">
                <a16:creationId xmlns:a16="http://schemas.microsoft.com/office/drawing/2014/main" id="{2A1F6FA0-F323-A8AF-1705-4A5D9281565E}"/>
              </a:ext>
            </a:extLst>
          </p:cNvPr>
          <p:cNvSpPr txBox="1"/>
          <p:nvPr/>
        </p:nvSpPr>
        <p:spPr>
          <a:xfrm>
            <a:off x="2300319" y="3002604"/>
            <a:ext cx="1362209" cy="461665"/>
          </a:xfrm>
          <a:prstGeom prst="rect">
            <a:avLst/>
          </a:prstGeom>
          <a:noFill/>
        </p:spPr>
        <p:txBody>
          <a:bodyPr wrap="square" rtlCol="0">
            <a:spAutoFit/>
          </a:bodyPr>
          <a:lstStyle/>
          <a:p>
            <a:pPr algn="ctr"/>
            <a:r>
              <a:rPr kumimoji="1"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病院等・薬局の</a:t>
            </a:r>
            <a:br>
              <a:rPr kumimoji="1"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みなさま</a:t>
            </a:r>
          </a:p>
        </p:txBody>
      </p:sp>
      <p:cxnSp>
        <p:nvCxnSpPr>
          <p:cNvPr id="14" name="直線矢印コネクタ 13">
            <a:extLst>
              <a:ext uri="{FF2B5EF4-FFF2-40B4-BE49-F238E27FC236}">
                <a16:creationId xmlns:a16="http://schemas.microsoft.com/office/drawing/2014/main" id="{0B28DF84-29A3-1F8C-FEB0-59D3A1E70D93}"/>
              </a:ext>
            </a:extLst>
          </p:cNvPr>
          <p:cNvCxnSpPr>
            <a:cxnSpLocks/>
            <a:stCxn id="12" idx="3"/>
            <a:endCxn id="10" idx="1"/>
          </p:cNvCxnSpPr>
          <p:nvPr/>
        </p:nvCxnSpPr>
        <p:spPr bwMode="gray">
          <a:xfrm flipV="1">
            <a:off x="3259060" y="2560656"/>
            <a:ext cx="1259827" cy="6324"/>
          </a:xfrm>
          <a:prstGeom prst="straightConnector1">
            <a:avLst/>
          </a:prstGeom>
          <a:noFill/>
          <a:ln w="571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a:extLst>
              <a:ext uri="{FF2B5EF4-FFF2-40B4-BE49-F238E27FC236}">
                <a16:creationId xmlns:a16="http://schemas.microsoft.com/office/drawing/2014/main" id="{E9EAA269-7BF3-ABA2-EB4B-B86A3152D955}"/>
              </a:ext>
            </a:extLst>
          </p:cNvPr>
          <p:cNvSpPr txBox="1"/>
          <p:nvPr/>
        </p:nvSpPr>
        <p:spPr>
          <a:xfrm>
            <a:off x="178512" y="2955623"/>
            <a:ext cx="1346158" cy="461665"/>
          </a:xfrm>
          <a:prstGeom prst="rect">
            <a:avLst/>
          </a:prstGeom>
          <a:noFill/>
        </p:spPr>
        <p:txBody>
          <a:bodyPr wrap="square" rtlCol="0">
            <a:spAutoFit/>
          </a:bodyPr>
          <a:lstStyle/>
          <a:p>
            <a:pPr algn="ctr"/>
            <a:r>
              <a:rPr kumimoji="1" lang="ja-JP" altLang="en-US" sz="12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厚生労働省</a:t>
            </a:r>
            <a:endParaRPr kumimoji="1" lang="en-US" altLang="ja-JP" sz="1200" b="1" u="sng">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2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事務局</a:t>
            </a:r>
          </a:p>
        </p:txBody>
      </p:sp>
      <p:cxnSp>
        <p:nvCxnSpPr>
          <p:cNvPr id="16" name="直線矢印コネクタ 15">
            <a:extLst>
              <a:ext uri="{FF2B5EF4-FFF2-40B4-BE49-F238E27FC236}">
                <a16:creationId xmlns:a16="http://schemas.microsoft.com/office/drawing/2014/main" id="{4EC32A92-A0BD-A2DC-B168-C63D340807FD}"/>
              </a:ext>
            </a:extLst>
          </p:cNvPr>
          <p:cNvCxnSpPr>
            <a:cxnSpLocks/>
            <a:stCxn id="24" idx="3"/>
            <a:endCxn id="12" idx="1"/>
          </p:cNvCxnSpPr>
          <p:nvPr/>
        </p:nvCxnSpPr>
        <p:spPr bwMode="gray">
          <a:xfrm flipV="1">
            <a:off x="1199174" y="2566980"/>
            <a:ext cx="1393742" cy="349"/>
          </a:xfrm>
          <a:prstGeom prst="straightConnector1">
            <a:avLst/>
          </a:prstGeom>
          <a:noFill/>
          <a:ln w="571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図 17" descr="関連画像の詳細を表示">
            <a:extLst>
              <a:ext uri="{FF2B5EF4-FFF2-40B4-BE49-F238E27FC236}">
                <a16:creationId xmlns:a16="http://schemas.microsoft.com/office/drawing/2014/main" id="{34A9E8C3-7D30-F519-301F-34ECAE30577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8784" y="2379456"/>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7108AA02-D8EA-995E-0001-87EBAE473C0F}"/>
              </a:ext>
            </a:extLst>
          </p:cNvPr>
          <p:cNvSpPr txBox="1"/>
          <p:nvPr/>
        </p:nvSpPr>
        <p:spPr>
          <a:xfrm>
            <a:off x="3187605" y="1982435"/>
            <a:ext cx="1298008" cy="461665"/>
          </a:xfrm>
          <a:prstGeom prst="rect">
            <a:avLst/>
          </a:prstGeom>
          <a:noFill/>
          <a:ln w="25400">
            <a:solidFill>
              <a:srgbClr val="C00000"/>
            </a:solidFill>
          </a:ln>
        </p:spPr>
        <p:txBody>
          <a:bodyPr wrap="square" rtlCol="0">
            <a:spAutoFit/>
          </a:bodyPr>
          <a:lstStyle/>
          <a:p>
            <a:pPr algn="ctr"/>
            <a:r>
              <a:rPr kumimoji="1"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②メールに記載のリンクからアクセス</a:t>
            </a:r>
            <a:endParaRPr kumimoji="1"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0" name="直線矢印コネクタ 19">
            <a:extLst>
              <a:ext uri="{FF2B5EF4-FFF2-40B4-BE49-F238E27FC236}">
                <a16:creationId xmlns:a16="http://schemas.microsoft.com/office/drawing/2014/main" id="{20AFC7A6-11E9-3169-E23E-5B059565DE4D}"/>
              </a:ext>
            </a:extLst>
          </p:cNvPr>
          <p:cNvCxnSpPr>
            <a:cxnSpLocks/>
            <a:stCxn id="10" idx="3"/>
            <a:endCxn id="9" idx="1"/>
          </p:cNvCxnSpPr>
          <p:nvPr/>
        </p:nvCxnSpPr>
        <p:spPr bwMode="gray">
          <a:xfrm flipV="1">
            <a:off x="5958887" y="2559355"/>
            <a:ext cx="1264183" cy="1301"/>
          </a:xfrm>
          <a:prstGeom prst="straightConnector1">
            <a:avLst/>
          </a:prstGeom>
          <a:noFill/>
          <a:ln w="571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テキスト ボックス 20">
            <a:extLst>
              <a:ext uri="{FF2B5EF4-FFF2-40B4-BE49-F238E27FC236}">
                <a16:creationId xmlns:a16="http://schemas.microsoft.com/office/drawing/2014/main" id="{8C7422D3-7E21-D5B4-FD9E-F726908E253B}"/>
              </a:ext>
            </a:extLst>
          </p:cNvPr>
          <p:cNvSpPr txBox="1"/>
          <p:nvPr/>
        </p:nvSpPr>
        <p:spPr>
          <a:xfrm>
            <a:off x="6027278" y="1988307"/>
            <a:ext cx="1143040" cy="461665"/>
          </a:xfrm>
          <a:prstGeom prst="rect">
            <a:avLst/>
          </a:prstGeom>
          <a:noFill/>
        </p:spPr>
        <p:txBody>
          <a:bodyPr wrap="square" rtlCol="0">
            <a:spAutoFit/>
          </a:bodyPr>
          <a:lstStyle/>
          <a:p>
            <a:pPr algn="ctr"/>
            <a:r>
              <a:rPr kumimoji="1"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③設定完了後</a:t>
            </a:r>
            <a:endParaRPr kumimoji="1"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画面遷移</a:t>
            </a:r>
            <a:endParaRPr kumimoji="1"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F3CC0299-FC8F-3CC7-7749-AF6861D02935}"/>
              </a:ext>
            </a:extLst>
          </p:cNvPr>
          <p:cNvSpPr txBox="1"/>
          <p:nvPr/>
        </p:nvSpPr>
        <p:spPr>
          <a:xfrm>
            <a:off x="7457123" y="1685088"/>
            <a:ext cx="972000" cy="415498"/>
          </a:xfrm>
          <a:prstGeom prst="rect">
            <a:avLst/>
          </a:prstGeom>
          <a:noFill/>
        </p:spPr>
        <p:txBody>
          <a:bodyPr wrap="square">
            <a:spAutoFit/>
          </a:bodyPr>
          <a:lstStyle/>
          <a:p>
            <a:pPr algn="ctr"/>
            <a:r>
              <a:rPr kumimoji="1"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接続先</a:t>
            </a:r>
            <a:endParaRPr kumimoji="1" lang="en-US" altLang="ja-JP" sz="1050">
              <a:latin typeface="Meiryo UI" panose="020B0604030504040204" pitchFamily="50" charset="-128"/>
              <a:ea typeface="Meiryo UI" panose="020B0604030504040204" pitchFamily="50" charset="-128"/>
              <a:cs typeface="Meiryo UI" panose="020B0604030504040204" pitchFamily="50" charset="-128"/>
              <a:sym typeface="Arial" charset="0"/>
            </a:endParaRPr>
          </a:p>
          <a:p>
            <a:pPr algn="ctr"/>
            <a:r>
              <a:rPr kumimoji="1"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選択画面</a:t>
            </a:r>
            <a:endParaRPr kumimoji="1" lang="en-US" altLang="ja-JP" sz="105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sp>
        <p:nvSpPr>
          <p:cNvPr id="23" name="テキスト ボックス 22">
            <a:extLst>
              <a:ext uri="{FF2B5EF4-FFF2-40B4-BE49-F238E27FC236}">
                <a16:creationId xmlns:a16="http://schemas.microsoft.com/office/drawing/2014/main" id="{0074DDF7-80F7-E006-D47B-D9DE09CB22CB}"/>
              </a:ext>
            </a:extLst>
          </p:cNvPr>
          <p:cNvSpPr txBox="1"/>
          <p:nvPr/>
        </p:nvSpPr>
        <p:spPr>
          <a:xfrm>
            <a:off x="5349241" y="5353051"/>
            <a:ext cx="4229100" cy="872475"/>
          </a:xfrm>
          <a:prstGeom prst="rect">
            <a:avLst/>
          </a:prstGeom>
          <a:solidFill>
            <a:srgbClr val="FBE7E5"/>
          </a:solidFill>
          <a:ln w="25400">
            <a:solidFill>
              <a:srgbClr val="C00000"/>
            </a:solidFill>
          </a:ln>
        </p:spPr>
        <p:txBody>
          <a:bodyPr wrap="square" rtlCol="0" anchor="t" anchorCtr="0">
            <a:no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sym typeface="Arial" charset="0"/>
              </a:rPr>
              <a:t>都道府県システムに入力しているデータをもとに、申請者の内容が表示されます。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sym typeface="Arial" charset="0"/>
            </a:endParaRPr>
          </a:p>
          <a:p>
            <a:r>
              <a:rPr lang="ja-JP" altLang="en-US"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sym typeface="Arial" charset="0"/>
              </a:rPr>
              <a:t>担当者情報（氏名、メールアドレス、電話番号等）を変更する必要がある場合は、「編集」ボタンから変更を行ってください。</a:t>
            </a:r>
            <a:endParaRPr lang="en-US" altLang="ja-JP" sz="1200" dirty="0">
              <a:solidFill>
                <a:srgbClr val="C00000"/>
              </a:solidFill>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pic>
        <p:nvPicPr>
          <p:cNvPr id="24" name="図 23">
            <a:extLst>
              <a:ext uri="{FF2B5EF4-FFF2-40B4-BE49-F238E27FC236}">
                <a16:creationId xmlns:a16="http://schemas.microsoft.com/office/drawing/2014/main" id="{98AB090D-6653-3561-7D1B-7A41E29C3F4F}"/>
              </a:ext>
            </a:extLst>
          </p:cNvPr>
          <p:cNvPicPr>
            <a:picLocks noChangeAspect="1"/>
          </p:cNvPicPr>
          <p:nvPr/>
        </p:nvPicPr>
        <p:blipFill>
          <a:blip r:embed="rId8"/>
          <a:stretch>
            <a:fillRect/>
          </a:stretch>
        </p:blipFill>
        <p:spPr>
          <a:xfrm>
            <a:off x="527351" y="2144329"/>
            <a:ext cx="671823" cy="846000"/>
          </a:xfrm>
          <a:prstGeom prst="rect">
            <a:avLst/>
          </a:prstGeom>
        </p:spPr>
      </p:pic>
      <p:sp>
        <p:nvSpPr>
          <p:cNvPr id="25" name="正方形/長方形 24">
            <a:extLst>
              <a:ext uri="{FF2B5EF4-FFF2-40B4-BE49-F238E27FC236}">
                <a16:creationId xmlns:a16="http://schemas.microsoft.com/office/drawing/2014/main" id="{CAEF47E8-7F78-1F8A-0479-0D0B36859E9C}"/>
              </a:ext>
            </a:extLst>
          </p:cNvPr>
          <p:cNvSpPr/>
          <p:nvPr/>
        </p:nvSpPr>
        <p:spPr>
          <a:xfrm>
            <a:off x="0" y="1449016"/>
            <a:ext cx="2162175" cy="240828"/>
          </a:xfrm>
          <a:prstGeom prst="rect">
            <a:avLst/>
          </a:prstGeom>
          <a:noFill/>
          <a:ln>
            <a:noFill/>
          </a:ln>
        </p:spPr>
        <p:txBody>
          <a:bodyPr wrap="square" rtlCol="0" anchor="ctr">
            <a:noAutofit/>
          </a:bodyPr>
          <a:lstStyle/>
          <a:p>
            <a:r>
              <a:rPr kumimoji="1" lang="ja-JP" altLang="en-US" sz="1600">
                <a:latin typeface="Meiryo UI" panose="020B0604030504040204" pitchFamily="50" charset="-128"/>
                <a:ea typeface="Meiryo UI" panose="020B0604030504040204" pitchFamily="50" charset="-128"/>
                <a:cs typeface="Meiryo UI" panose="020B0604030504040204" pitchFamily="50" charset="-128"/>
                <a:sym typeface="Arial" charset="0"/>
              </a:rPr>
              <a:t>■作業の流れと確認点</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sp>
        <p:nvSpPr>
          <p:cNvPr id="26" name="テキスト ボックス 25">
            <a:extLst>
              <a:ext uri="{FF2B5EF4-FFF2-40B4-BE49-F238E27FC236}">
                <a16:creationId xmlns:a16="http://schemas.microsoft.com/office/drawing/2014/main" id="{4A7DC719-AB21-5A7F-7A08-A9A2E33598DB}"/>
              </a:ext>
            </a:extLst>
          </p:cNvPr>
          <p:cNvSpPr txBox="1"/>
          <p:nvPr/>
        </p:nvSpPr>
        <p:spPr>
          <a:xfrm>
            <a:off x="3560007" y="3915842"/>
            <a:ext cx="972000" cy="253916"/>
          </a:xfrm>
          <a:prstGeom prst="rect">
            <a:avLst/>
          </a:prstGeom>
          <a:noFill/>
        </p:spPr>
        <p:txBody>
          <a:bodyPr wrap="square">
            <a:spAutoFit/>
          </a:bodyPr>
          <a:lstStyle/>
          <a:p>
            <a:pPr algn="ctr"/>
            <a:r>
              <a:rPr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ホーム</a:t>
            </a:r>
            <a:r>
              <a:rPr kumimoji="1"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画面</a:t>
            </a:r>
            <a:endParaRPr kumimoji="1" lang="en-US" altLang="ja-JP" sz="105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sp>
        <p:nvSpPr>
          <p:cNvPr id="27" name="テキスト ボックス 26">
            <a:extLst>
              <a:ext uri="{FF2B5EF4-FFF2-40B4-BE49-F238E27FC236}">
                <a16:creationId xmlns:a16="http://schemas.microsoft.com/office/drawing/2014/main" id="{461E29DD-456D-AF9E-B4DE-CF39637E63A5}"/>
              </a:ext>
            </a:extLst>
          </p:cNvPr>
          <p:cNvSpPr txBox="1"/>
          <p:nvPr/>
        </p:nvSpPr>
        <p:spPr>
          <a:xfrm>
            <a:off x="8596175" y="1982435"/>
            <a:ext cx="1290627" cy="461665"/>
          </a:xfrm>
          <a:prstGeom prst="rect">
            <a:avLst/>
          </a:prstGeom>
          <a:noFill/>
        </p:spPr>
        <p:txBody>
          <a:bodyPr wrap="square" rtlCol="0">
            <a:spAutoFit/>
          </a:bodyPr>
          <a:lstStyle/>
          <a:p>
            <a:pPr algn="ctr"/>
            <a:r>
              <a:rPr kumimoji="1"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④</a:t>
            </a:r>
            <a:r>
              <a:rPr kumimoji="1"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kumimoji="1"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を選択し画面遷移</a:t>
            </a:r>
            <a:endParaRPr kumimoji="1"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 name="コネクタ: カギ線 27">
            <a:extLst>
              <a:ext uri="{FF2B5EF4-FFF2-40B4-BE49-F238E27FC236}">
                <a16:creationId xmlns:a16="http://schemas.microsoft.com/office/drawing/2014/main" id="{56FDC256-A187-3A46-7920-1E775BAFD0D5}"/>
              </a:ext>
            </a:extLst>
          </p:cNvPr>
          <p:cNvCxnSpPr>
            <a:cxnSpLocks/>
            <a:stCxn id="9" idx="3"/>
            <a:endCxn id="29" idx="1"/>
          </p:cNvCxnSpPr>
          <p:nvPr/>
        </p:nvCxnSpPr>
        <p:spPr bwMode="gray">
          <a:xfrm flipH="1">
            <a:off x="2950447" y="2559355"/>
            <a:ext cx="5712623" cy="2157653"/>
          </a:xfrm>
          <a:prstGeom prst="bentConnector5">
            <a:avLst>
              <a:gd name="adj1" fmla="val -4002"/>
              <a:gd name="adj2" fmla="val 48010"/>
              <a:gd name="adj3" fmla="val 104002"/>
            </a:avLst>
          </a:prstGeom>
          <a:noFill/>
          <a:ln w="571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正方形/長方形 28">
            <a:extLst>
              <a:ext uri="{FF2B5EF4-FFF2-40B4-BE49-F238E27FC236}">
                <a16:creationId xmlns:a16="http://schemas.microsoft.com/office/drawing/2014/main" id="{FB610A62-F371-90FD-3487-4FF713166CA5}"/>
              </a:ext>
            </a:extLst>
          </p:cNvPr>
          <p:cNvSpPr/>
          <p:nvPr/>
        </p:nvSpPr>
        <p:spPr>
          <a:xfrm>
            <a:off x="2950447" y="4167954"/>
            <a:ext cx="2217092" cy="109810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30" name="直線矢印コネクタ 29">
            <a:extLst>
              <a:ext uri="{FF2B5EF4-FFF2-40B4-BE49-F238E27FC236}">
                <a16:creationId xmlns:a16="http://schemas.microsoft.com/office/drawing/2014/main" id="{5553BEC4-EFEE-56FA-C67E-EC00F09FF63F}"/>
              </a:ext>
            </a:extLst>
          </p:cNvPr>
          <p:cNvCxnSpPr>
            <a:cxnSpLocks/>
          </p:cNvCxnSpPr>
          <p:nvPr/>
        </p:nvCxnSpPr>
        <p:spPr bwMode="gray">
          <a:xfrm>
            <a:off x="5228392" y="4861513"/>
            <a:ext cx="1337369" cy="0"/>
          </a:xfrm>
          <a:prstGeom prst="straightConnector1">
            <a:avLst/>
          </a:prstGeom>
          <a:noFill/>
          <a:ln w="571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テキスト ボックス 30">
            <a:extLst>
              <a:ext uri="{FF2B5EF4-FFF2-40B4-BE49-F238E27FC236}">
                <a16:creationId xmlns:a16="http://schemas.microsoft.com/office/drawing/2014/main" id="{6372FE69-4F4C-E67B-FAC1-002D565CB5E9}"/>
              </a:ext>
            </a:extLst>
          </p:cNvPr>
          <p:cNvSpPr txBox="1"/>
          <p:nvPr/>
        </p:nvSpPr>
        <p:spPr>
          <a:xfrm>
            <a:off x="6716528" y="4107517"/>
            <a:ext cx="1322539" cy="415498"/>
          </a:xfrm>
          <a:prstGeom prst="rect">
            <a:avLst/>
          </a:prstGeom>
          <a:noFill/>
        </p:spPr>
        <p:txBody>
          <a:bodyPr wrap="square">
            <a:spAutoFit/>
          </a:bodyPr>
          <a:lstStyle/>
          <a:p>
            <a:pPr algn="ctr"/>
            <a:r>
              <a:rPr kumimoji="1"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ユーザ基礎情報登録画面</a:t>
            </a:r>
            <a:endParaRPr kumimoji="1" lang="en-US" altLang="ja-JP" sz="105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sp>
        <p:nvSpPr>
          <p:cNvPr id="32" name="テキスト ボックス 31">
            <a:extLst>
              <a:ext uri="{FF2B5EF4-FFF2-40B4-BE49-F238E27FC236}">
                <a16:creationId xmlns:a16="http://schemas.microsoft.com/office/drawing/2014/main" id="{F51A5D07-254E-2B05-A402-A60B12C1506F}"/>
              </a:ext>
            </a:extLst>
          </p:cNvPr>
          <p:cNvSpPr txBox="1"/>
          <p:nvPr/>
        </p:nvSpPr>
        <p:spPr>
          <a:xfrm>
            <a:off x="5136530" y="4099228"/>
            <a:ext cx="1290627" cy="646331"/>
          </a:xfrm>
          <a:prstGeom prst="rect">
            <a:avLst/>
          </a:prstGeom>
          <a:noFill/>
        </p:spPr>
        <p:txBody>
          <a:bodyPr wrap="square" rtlCol="0">
            <a:sp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a:t>
            </a:r>
            <a:r>
              <a:rPr kumimoji="1"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ユーザ基礎情報登録を選択し画面遷移</a:t>
            </a:r>
            <a:endParaRPr kumimoji="1"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a:extLst>
              <a:ext uri="{FF2B5EF4-FFF2-40B4-BE49-F238E27FC236}">
                <a16:creationId xmlns:a16="http://schemas.microsoft.com/office/drawing/2014/main" id="{165EC8B8-15D5-FD8D-5BCF-13DBA584972E}"/>
              </a:ext>
            </a:extLst>
          </p:cNvPr>
          <p:cNvPicPr>
            <a:picLocks noChangeAspect="1"/>
          </p:cNvPicPr>
          <p:nvPr/>
        </p:nvPicPr>
        <p:blipFill rotWithShape="1">
          <a:blip r:embed="rId9"/>
          <a:srcRect l="1479" r="1817" b="22070"/>
          <a:stretch/>
        </p:blipFill>
        <p:spPr>
          <a:xfrm>
            <a:off x="195263" y="4062634"/>
            <a:ext cx="1966912" cy="1776191"/>
          </a:xfrm>
          <a:prstGeom prst="rect">
            <a:avLst/>
          </a:prstGeom>
          <a:solidFill>
            <a:schemeClr val="bg1"/>
          </a:solidFill>
          <a:ln w="12700">
            <a:solidFill>
              <a:schemeClr val="tx1"/>
            </a:solidFill>
          </a:ln>
        </p:spPr>
      </p:pic>
      <p:sp>
        <p:nvSpPr>
          <p:cNvPr id="34" name="正方形/長方形 33">
            <a:extLst>
              <a:ext uri="{FF2B5EF4-FFF2-40B4-BE49-F238E27FC236}">
                <a16:creationId xmlns:a16="http://schemas.microsoft.com/office/drawing/2014/main" id="{165EE121-2591-5746-9E21-1F279A0C1863}"/>
              </a:ext>
            </a:extLst>
          </p:cNvPr>
          <p:cNvSpPr/>
          <p:nvPr/>
        </p:nvSpPr>
        <p:spPr>
          <a:xfrm>
            <a:off x="195262" y="4745559"/>
            <a:ext cx="1966914" cy="33407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58CC920D-31F2-4D14-7742-CE2B041F053C}"/>
              </a:ext>
            </a:extLst>
          </p:cNvPr>
          <p:cNvSpPr/>
          <p:nvPr/>
        </p:nvSpPr>
        <p:spPr>
          <a:xfrm>
            <a:off x="195262" y="5227008"/>
            <a:ext cx="658178" cy="202544"/>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cxnSp>
        <p:nvCxnSpPr>
          <p:cNvPr id="37" name="直線矢印コネクタ 36">
            <a:extLst>
              <a:ext uri="{FF2B5EF4-FFF2-40B4-BE49-F238E27FC236}">
                <a16:creationId xmlns:a16="http://schemas.microsoft.com/office/drawing/2014/main" id="{F97E6862-7CA2-4CF4-4DB0-F5D2577EC948}"/>
              </a:ext>
            </a:extLst>
          </p:cNvPr>
          <p:cNvCxnSpPr>
            <a:cxnSpLocks/>
            <a:stCxn id="43" idx="2"/>
            <a:endCxn id="8" idx="0"/>
          </p:cNvCxnSpPr>
          <p:nvPr/>
        </p:nvCxnSpPr>
        <p:spPr bwMode="gray">
          <a:xfrm flipH="1">
            <a:off x="1162094" y="2444101"/>
            <a:ext cx="674856" cy="1263649"/>
          </a:xfrm>
          <a:prstGeom prst="straightConnector1">
            <a:avLst/>
          </a:prstGeom>
          <a:noFill/>
          <a:ln w="25400">
            <a:solidFill>
              <a:srgbClr val="C00000"/>
            </a:solidFill>
            <a:prstDash val="dash"/>
            <a:miter lim="800000"/>
            <a:headEnd type="oval" w="sm" len="sm"/>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37">
            <a:extLst>
              <a:ext uri="{FF2B5EF4-FFF2-40B4-BE49-F238E27FC236}">
                <a16:creationId xmlns:a16="http://schemas.microsoft.com/office/drawing/2014/main" id="{A8898D0E-7CBC-006D-5562-850DBABEC83D}"/>
              </a:ext>
            </a:extLst>
          </p:cNvPr>
          <p:cNvSpPr/>
          <p:nvPr/>
        </p:nvSpPr>
        <p:spPr>
          <a:xfrm>
            <a:off x="4648575" y="2074473"/>
            <a:ext cx="1240046" cy="117748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8B247213-1A4B-A549-AF9A-589E7DD4BC1B}"/>
              </a:ext>
            </a:extLst>
          </p:cNvPr>
          <p:cNvSpPr txBox="1"/>
          <p:nvPr/>
        </p:nvSpPr>
        <p:spPr>
          <a:xfrm>
            <a:off x="4716796" y="1257792"/>
            <a:ext cx="972000" cy="415498"/>
          </a:xfrm>
          <a:prstGeom prst="rect">
            <a:avLst/>
          </a:prstGeom>
          <a:noFill/>
        </p:spPr>
        <p:txBody>
          <a:bodyPr wrap="square">
            <a:spAutoFit/>
          </a:bodyPr>
          <a:lstStyle/>
          <a:p>
            <a:pPr algn="ctr"/>
            <a:r>
              <a:rPr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パスワード初期設定</a:t>
            </a:r>
            <a:r>
              <a:rPr kumimoji="1"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画面</a:t>
            </a:r>
            <a:endParaRPr kumimoji="1" lang="en-US" altLang="ja-JP" sz="105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cxnSp>
        <p:nvCxnSpPr>
          <p:cNvPr id="41" name="直線矢印コネクタ 40">
            <a:extLst>
              <a:ext uri="{FF2B5EF4-FFF2-40B4-BE49-F238E27FC236}">
                <a16:creationId xmlns:a16="http://schemas.microsoft.com/office/drawing/2014/main" id="{5930C6DF-1380-9513-9B23-D9CE60635524}"/>
              </a:ext>
            </a:extLst>
          </p:cNvPr>
          <p:cNvCxnSpPr>
            <a:cxnSpLocks/>
            <a:stCxn id="19" idx="2"/>
            <a:endCxn id="34" idx="0"/>
          </p:cNvCxnSpPr>
          <p:nvPr/>
        </p:nvCxnSpPr>
        <p:spPr bwMode="gray">
          <a:xfrm flipH="1">
            <a:off x="1178719" y="2444100"/>
            <a:ext cx="2657890" cy="2301459"/>
          </a:xfrm>
          <a:prstGeom prst="straightConnector1">
            <a:avLst/>
          </a:prstGeom>
          <a:noFill/>
          <a:ln w="25400">
            <a:solidFill>
              <a:srgbClr val="C00000"/>
            </a:solidFill>
            <a:prstDash val="dash"/>
            <a:miter lim="800000"/>
            <a:headEnd type="oval" w="sm" len="sm"/>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2" name="図 41">
            <a:extLst>
              <a:ext uri="{FF2B5EF4-FFF2-40B4-BE49-F238E27FC236}">
                <a16:creationId xmlns:a16="http://schemas.microsoft.com/office/drawing/2014/main" id="{662FEB1D-9D30-CC26-1A6E-3983B50145D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48387"/>
          <a:stretch/>
        </p:blipFill>
        <p:spPr>
          <a:xfrm>
            <a:off x="6644083" y="4500216"/>
            <a:ext cx="1440000" cy="571306"/>
          </a:xfrm>
          <a:prstGeom prst="rect">
            <a:avLst/>
          </a:prstGeom>
          <a:ln>
            <a:solidFill>
              <a:schemeClr val="tx1"/>
            </a:solidFill>
          </a:ln>
        </p:spPr>
      </p:pic>
      <p:sp>
        <p:nvSpPr>
          <p:cNvPr id="43" name="テキスト ボックス 42">
            <a:extLst>
              <a:ext uri="{FF2B5EF4-FFF2-40B4-BE49-F238E27FC236}">
                <a16:creationId xmlns:a16="http://schemas.microsoft.com/office/drawing/2014/main" id="{D7979A0E-B956-F1C1-0892-DDB5D7A3BE15}"/>
              </a:ext>
            </a:extLst>
          </p:cNvPr>
          <p:cNvSpPr txBox="1"/>
          <p:nvPr/>
        </p:nvSpPr>
        <p:spPr>
          <a:xfrm>
            <a:off x="1210671" y="1982436"/>
            <a:ext cx="1252557" cy="461665"/>
          </a:xfrm>
          <a:prstGeom prst="rect">
            <a:avLst/>
          </a:prstGeom>
          <a:noFill/>
          <a:ln w="25400">
            <a:solidFill>
              <a:srgbClr val="C00000"/>
            </a:solidFill>
          </a:ln>
        </p:spPr>
        <p:txBody>
          <a:bodyPr wrap="square" rtlCol="0">
            <a:spAutoFit/>
          </a:bodyPr>
          <a:lstStyle/>
          <a:p>
            <a:pPr algn="ct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①アカウント発行通知メール</a:t>
            </a:r>
            <a:endParaRPr kumimoji="1"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72B9DB9A-6E68-4110-B46E-CC2B5951BBC6}"/>
              </a:ext>
            </a:extLst>
          </p:cNvPr>
          <p:cNvSpPr/>
          <p:nvPr/>
        </p:nvSpPr>
        <p:spPr>
          <a:xfrm>
            <a:off x="6544674" y="4084971"/>
            <a:ext cx="1710260" cy="1104534"/>
          </a:xfrm>
          <a:prstGeom prst="rect">
            <a:avLst/>
          </a:prstGeom>
          <a:noFill/>
          <a:ln w="25400">
            <a:solidFill>
              <a:srgbClr val="C00000"/>
            </a:solidFill>
          </a:ln>
        </p:spPr>
        <p:txBody>
          <a:bodyPr wrap="square" rtlCol="0" anchor="t" anchorCtr="0">
            <a:noAutofit/>
          </a:bodyPr>
          <a:lstStyle/>
          <a:p>
            <a:endParaRPr kumimoji="1" lang="en-US" altLang="ja-JP" sz="12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sp>
        <p:nvSpPr>
          <p:cNvPr id="45" name="正方形/長方形 44">
            <a:extLst>
              <a:ext uri="{FF2B5EF4-FFF2-40B4-BE49-F238E27FC236}">
                <a16:creationId xmlns:a16="http://schemas.microsoft.com/office/drawing/2014/main" id="{696DF017-F907-AACC-91ED-E6DC8B924E28}"/>
              </a:ext>
            </a:extLst>
          </p:cNvPr>
          <p:cNvSpPr/>
          <p:nvPr/>
        </p:nvSpPr>
        <p:spPr>
          <a:xfrm>
            <a:off x="7291461" y="2355195"/>
            <a:ext cx="1084189" cy="29593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cxnSp>
        <p:nvCxnSpPr>
          <p:cNvPr id="46" name="直線矢印コネクタ 45">
            <a:extLst>
              <a:ext uri="{FF2B5EF4-FFF2-40B4-BE49-F238E27FC236}">
                <a16:creationId xmlns:a16="http://schemas.microsoft.com/office/drawing/2014/main" id="{08ED8A9E-0DFD-16A3-AA71-B2BB2F9AC621}"/>
              </a:ext>
            </a:extLst>
          </p:cNvPr>
          <p:cNvCxnSpPr>
            <a:cxnSpLocks/>
            <a:endCxn id="44" idx="3"/>
          </p:cNvCxnSpPr>
          <p:nvPr/>
        </p:nvCxnSpPr>
        <p:spPr bwMode="gray">
          <a:xfrm flipH="1" flipV="1">
            <a:off x="8254934" y="4637238"/>
            <a:ext cx="202033" cy="689988"/>
          </a:xfrm>
          <a:prstGeom prst="straightConnector1">
            <a:avLst/>
          </a:prstGeom>
          <a:noFill/>
          <a:ln w="25400">
            <a:solidFill>
              <a:srgbClr val="C00000"/>
            </a:solidFill>
            <a:prstDash val="dash"/>
            <a:miter lim="800000"/>
            <a:headEnd type="oval" w="sm" len="sm"/>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正方形/長方形 46">
            <a:extLst>
              <a:ext uri="{FF2B5EF4-FFF2-40B4-BE49-F238E27FC236}">
                <a16:creationId xmlns:a16="http://schemas.microsoft.com/office/drawing/2014/main" id="{162C8A03-3B87-FE87-25F8-71B92538D944}"/>
              </a:ext>
            </a:extLst>
          </p:cNvPr>
          <p:cNvSpPr/>
          <p:nvPr/>
        </p:nvSpPr>
        <p:spPr>
          <a:xfrm>
            <a:off x="2944412" y="5762509"/>
            <a:ext cx="720000" cy="295930"/>
          </a:xfrm>
          <a:prstGeom prst="rect">
            <a:avLst/>
          </a:prstGeom>
          <a:solidFill>
            <a:srgbClr val="FBE7E5"/>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a:solidFill>
                  <a:srgbClr val="FF3300"/>
                </a:solidFill>
                <a:latin typeface="Meiryo UI" panose="020B0604030504040204" pitchFamily="50" charset="-128"/>
                <a:ea typeface="Meiryo UI" panose="020B0604030504040204" pitchFamily="50" charset="-128"/>
              </a:rPr>
              <a:t>確認点</a:t>
            </a:r>
          </a:p>
        </p:txBody>
      </p:sp>
      <p:sp>
        <p:nvSpPr>
          <p:cNvPr id="48" name="テキスト ボックス 47">
            <a:extLst>
              <a:ext uri="{FF2B5EF4-FFF2-40B4-BE49-F238E27FC236}">
                <a16:creationId xmlns:a16="http://schemas.microsoft.com/office/drawing/2014/main" id="{2A3AEC73-E42A-F1EE-9A68-42DDB8D73F97}"/>
              </a:ext>
            </a:extLst>
          </p:cNvPr>
          <p:cNvSpPr txBox="1"/>
          <p:nvPr/>
        </p:nvSpPr>
        <p:spPr>
          <a:xfrm>
            <a:off x="2944412" y="6048837"/>
            <a:ext cx="2131535" cy="496513"/>
          </a:xfrm>
          <a:prstGeom prst="rect">
            <a:avLst/>
          </a:prstGeom>
          <a:solidFill>
            <a:srgbClr val="FBE7E5"/>
          </a:solidFill>
          <a:ln w="25400">
            <a:solidFill>
              <a:srgbClr val="C00000"/>
            </a:solidFill>
          </a:ln>
        </p:spPr>
        <p:txBody>
          <a:bodyPr wrap="square" rtlCol="0" anchor="t" anchorCtr="0">
            <a:noAutofit/>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sym typeface="Arial" charset="0"/>
              </a:rPr>
              <a:t>ログインに成功するとホーム画面が表示されます。</a:t>
            </a:r>
            <a:endParaRPr lang="en-US" altLang="ja-JP" sz="12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cxnSp>
        <p:nvCxnSpPr>
          <p:cNvPr id="49" name="直線矢印コネクタ 48">
            <a:extLst>
              <a:ext uri="{FF2B5EF4-FFF2-40B4-BE49-F238E27FC236}">
                <a16:creationId xmlns:a16="http://schemas.microsoft.com/office/drawing/2014/main" id="{5873E86D-2E25-81E4-B1BD-57F2BC601D1E}"/>
              </a:ext>
            </a:extLst>
          </p:cNvPr>
          <p:cNvCxnSpPr>
            <a:cxnSpLocks/>
            <a:stCxn id="48" idx="0"/>
            <a:endCxn id="29" idx="2"/>
          </p:cNvCxnSpPr>
          <p:nvPr/>
        </p:nvCxnSpPr>
        <p:spPr bwMode="gray">
          <a:xfrm flipV="1">
            <a:off x="4010180" y="5266061"/>
            <a:ext cx="48813" cy="782776"/>
          </a:xfrm>
          <a:prstGeom prst="straightConnector1">
            <a:avLst/>
          </a:prstGeom>
          <a:noFill/>
          <a:ln w="25400">
            <a:solidFill>
              <a:srgbClr val="C00000"/>
            </a:solidFill>
            <a:prstDash val="dash"/>
            <a:miter lim="800000"/>
            <a:headEnd type="oval" w="sm" len="sm"/>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正方形/長方形 49">
            <a:extLst>
              <a:ext uri="{FF2B5EF4-FFF2-40B4-BE49-F238E27FC236}">
                <a16:creationId xmlns:a16="http://schemas.microsoft.com/office/drawing/2014/main" id="{BAA6A565-EB76-AB58-11A0-6061881E731A}"/>
              </a:ext>
            </a:extLst>
          </p:cNvPr>
          <p:cNvSpPr/>
          <p:nvPr/>
        </p:nvSpPr>
        <p:spPr>
          <a:xfrm>
            <a:off x="8858341" y="5052902"/>
            <a:ext cx="720000" cy="295930"/>
          </a:xfrm>
          <a:prstGeom prst="rect">
            <a:avLst/>
          </a:prstGeom>
          <a:solidFill>
            <a:srgbClr val="FBE7E5"/>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a:solidFill>
                  <a:srgbClr val="FF3300"/>
                </a:solidFill>
                <a:latin typeface="Meiryo UI" panose="020B0604030504040204" pitchFamily="50" charset="-128"/>
                <a:ea typeface="Meiryo UI" panose="020B0604030504040204" pitchFamily="50" charset="-128"/>
              </a:rPr>
              <a:t>確認点</a:t>
            </a:r>
          </a:p>
        </p:txBody>
      </p:sp>
      <p:sp>
        <p:nvSpPr>
          <p:cNvPr id="51" name="正方形/長方形 50">
            <a:extLst>
              <a:ext uri="{FF2B5EF4-FFF2-40B4-BE49-F238E27FC236}">
                <a16:creationId xmlns:a16="http://schemas.microsoft.com/office/drawing/2014/main" id="{395C2C94-656F-01F3-37CE-73CB82B5F360}"/>
              </a:ext>
            </a:extLst>
          </p:cNvPr>
          <p:cNvSpPr/>
          <p:nvPr/>
        </p:nvSpPr>
        <p:spPr>
          <a:xfrm>
            <a:off x="7788911" y="4454861"/>
            <a:ext cx="328092" cy="196719"/>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30A847F1-316C-2F2F-1AC6-6E382E4A2FE6}"/>
              </a:ext>
            </a:extLst>
          </p:cNvPr>
          <p:cNvSpPr txBox="1"/>
          <p:nvPr/>
        </p:nvSpPr>
        <p:spPr>
          <a:xfrm>
            <a:off x="57002" y="511448"/>
            <a:ext cx="9829800" cy="877869"/>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600" dirty="0">
                <a:latin typeface="Meiryo UI"/>
                <a:ea typeface="Meiryo UI"/>
              </a:rPr>
              <a:t>以下の作業をアカウント発行通知メールの受領後、速やかに実施してください。</a:t>
            </a:r>
            <a:endParaRPr lang="en-US" altLang="ja-JP" sz="16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Arial" charset="0"/>
              </a:rPr>
              <a:t>アカウント発行通知メールの再送はできませんので、ユーザ情報（ログイン</a:t>
            </a:r>
            <a:r>
              <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Arial" charset="0"/>
              </a:rPr>
              <a:t>ID</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Arial" charset="0"/>
              </a:rPr>
              <a:t>、パスワード）は、利用者様で大切に管理いただきますようお願い致します。</a:t>
            </a:r>
            <a:endParaRPr lang="en-US" altLang="ja-JP" sz="1600" dirty="0">
              <a:solidFill>
                <a:srgbClr val="FF0000"/>
              </a:solidFill>
              <a:latin typeface="Meiryo UI"/>
              <a:ea typeface="Meiryo UI"/>
            </a:endParaRPr>
          </a:p>
        </p:txBody>
      </p:sp>
      <p:sp>
        <p:nvSpPr>
          <p:cNvPr id="6" name="スライド番号プレースホルダー 5">
            <a:extLst>
              <a:ext uri="{FF2B5EF4-FFF2-40B4-BE49-F238E27FC236}">
                <a16:creationId xmlns:a16="http://schemas.microsoft.com/office/drawing/2014/main" id="{E4BC76C5-FA5D-4004-990C-CF2914401F18}"/>
              </a:ext>
            </a:extLst>
          </p:cNvPr>
          <p:cNvSpPr>
            <a:spLocks noGrp="1"/>
          </p:cNvSpPr>
          <p:nvPr>
            <p:ph type="sldNum" sz="quarter" idx="11"/>
          </p:nvPr>
        </p:nvSpPr>
        <p:spPr/>
        <p:txBody>
          <a:bodyPr/>
          <a:lstStyle/>
          <a:p>
            <a:fld id="{D678D6E8-61F4-42B4-8ED0-44B1436A966E}" type="slidenum">
              <a:rPr lang="ja-JP" altLang="en-US" smtClean="0"/>
              <a:pPr/>
              <a:t>4</a:t>
            </a:fld>
            <a:endParaRPr lang="ja-JP" altLang="en-US"/>
          </a:p>
        </p:txBody>
      </p:sp>
      <p:pic>
        <p:nvPicPr>
          <p:cNvPr id="36" name="図 35">
            <a:extLst>
              <a:ext uri="{FF2B5EF4-FFF2-40B4-BE49-F238E27FC236}">
                <a16:creationId xmlns:a16="http://schemas.microsoft.com/office/drawing/2014/main" id="{C05A8ADE-1FF4-8E6B-C66B-A6B4FB2AC5E1}"/>
              </a:ext>
            </a:extLst>
          </p:cNvPr>
          <p:cNvPicPr>
            <a:picLocks noChangeAspect="1"/>
          </p:cNvPicPr>
          <p:nvPr/>
        </p:nvPicPr>
        <p:blipFill>
          <a:blip r:embed="rId11"/>
          <a:stretch>
            <a:fillRect/>
          </a:stretch>
        </p:blipFill>
        <p:spPr>
          <a:xfrm>
            <a:off x="2984108" y="4421870"/>
            <a:ext cx="1935496" cy="717660"/>
          </a:xfrm>
          <a:prstGeom prst="rect">
            <a:avLst/>
          </a:prstGeom>
        </p:spPr>
      </p:pic>
      <p:sp>
        <p:nvSpPr>
          <p:cNvPr id="39" name="正方形/長方形 38">
            <a:extLst>
              <a:ext uri="{FF2B5EF4-FFF2-40B4-BE49-F238E27FC236}">
                <a16:creationId xmlns:a16="http://schemas.microsoft.com/office/drawing/2014/main" id="{1C5C2844-E0AD-E73C-E1EF-EF725068D4E0}"/>
              </a:ext>
            </a:extLst>
          </p:cNvPr>
          <p:cNvSpPr/>
          <p:nvPr/>
        </p:nvSpPr>
        <p:spPr>
          <a:xfrm>
            <a:off x="3215352" y="4883130"/>
            <a:ext cx="794828" cy="2403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latin typeface="Meiryo UI" panose="020B0604030504040204" pitchFamily="50" charset="-128"/>
              <a:ea typeface="Meiryo UI" panose="020B0604030504040204" pitchFamily="50" charset="-128"/>
            </a:endParaRPr>
          </a:p>
        </p:txBody>
      </p:sp>
    </p:spTree>
    <p:custDataLst>
      <p:tags r:id="rId1"/>
    </p:custDataLst>
    <p:extLst>
      <p:ext uri="{BB962C8B-B14F-4D97-AF65-F5344CB8AC3E}">
        <p14:creationId xmlns:p14="http://schemas.microsoft.com/office/powerpoint/2010/main" val="354360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令和</a:t>
            </a:r>
            <a:r>
              <a:rPr kumimoji="1" lang="en-US" altLang="ja-JP"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5</a:t>
            </a: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年度定期報告の実施</a:t>
            </a:r>
          </a:p>
        </p:txBody>
      </p:sp>
      <p:sp>
        <p:nvSpPr>
          <p:cNvPr id="8" name="正方形/長方形 7">
            <a:extLst>
              <a:ext uri="{FF2B5EF4-FFF2-40B4-BE49-F238E27FC236}">
                <a16:creationId xmlns:a16="http://schemas.microsoft.com/office/drawing/2014/main" id="{1A6E1F3B-4A51-53F3-3E3E-F3D226FEAD7B}"/>
              </a:ext>
            </a:extLst>
          </p:cNvPr>
          <p:cNvSpPr/>
          <p:nvPr/>
        </p:nvSpPr>
        <p:spPr>
          <a:xfrm>
            <a:off x="335693" y="4278913"/>
            <a:ext cx="2081503" cy="2197166"/>
          </a:xfrm>
          <a:prstGeom prst="rect">
            <a:avLst/>
          </a:prstGeom>
          <a:solidFill>
            <a:schemeClr val="bg1"/>
          </a:solidFill>
          <a:ln w="25400">
            <a:solidFill>
              <a:srgbClr val="C00000"/>
            </a:solidFill>
          </a:ln>
        </p:spPr>
        <p:txBody>
          <a:bodyPr wrap="square" rtlCol="0" anchor="t" anchorCtr="0">
            <a:noAutofit/>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sym typeface="Arial" charset="0"/>
              </a:rPr>
              <a:t>定期報告のお知らせ（例）</a:t>
            </a:r>
            <a:endParaRPr kumimoji="1" lang="en-US" altLang="ja-JP" sz="12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pic>
        <p:nvPicPr>
          <p:cNvPr id="12" name="図 11">
            <a:extLst>
              <a:ext uri="{FF2B5EF4-FFF2-40B4-BE49-F238E27FC236}">
                <a16:creationId xmlns:a16="http://schemas.microsoft.com/office/drawing/2014/main" id="{E7AFC2A4-0942-B4BA-F086-0D2DDE6F9D0C}"/>
              </a:ext>
            </a:extLst>
          </p:cNvPr>
          <p:cNvPicPr>
            <a:picLocks noChangeAspect="1"/>
          </p:cNvPicPr>
          <p:nvPr/>
        </p:nvPicPr>
        <p:blipFill>
          <a:blip r:embed="rId4"/>
          <a:stretch>
            <a:fillRect/>
          </a:stretch>
        </p:blipFill>
        <p:spPr>
          <a:xfrm>
            <a:off x="2592916" y="2696876"/>
            <a:ext cx="666144" cy="845108"/>
          </a:xfrm>
          <a:prstGeom prst="rect">
            <a:avLst/>
          </a:prstGeom>
        </p:spPr>
      </p:pic>
      <p:sp>
        <p:nvSpPr>
          <p:cNvPr id="13" name="テキスト ボックス 12">
            <a:extLst>
              <a:ext uri="{FF2B5EF4-FFF2-40B4-BE49-F238E27FC236}">
                <a16:creationId xmlns:a16="http://schemas.microsoft.com/office/drawing/2014/main" id="{2A1F6FA0-F323-A8AF-1705-4A5D9281565E}"/>
              </a:ext>
            </a:extLst>
          </p:cNvPr>
          <p:cNvSpPr txBox="1"/>
          <p:nvPr/>
        </p:nvSpPr>
        <p:spPr>
          <a:xfrm>
            <a:off x="2300319" y="3555054"/>
            <a:ext cx="1362209" cy="461665"/>
          </a:xfrm>
          <a:prstGeom prst="rect">
            <a:avLst/>
          </a:prstGeom>
          <a:noFill/>
        </p:spPr>
        <p:txBody>
          <a:bodyPr wrap="square" rtlCol="0">
            <a:spAutoFit/>
          </a:bodyPr>
          <a:lstStyle/>
          <a:p>
            <a:pPr algn="ct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病院等</a:t>
            </a:r>
            <a:r>
              <a:rPr kumimoji="1"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・薬局の</a:t>
            </a:r>
            <a:br>
              <a:rPr kumimoji="1"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みなさま</a:t>
            </a:r>
          </a:p>
        </p:txBody>
      </p:sp>
      <p:cxnSp>
        <p:nvCxnSpPr>
          <p:cNvPr id="14" name="直線矢印コネクタ 13">
            <a:extLst>
              <a:ext uri="{FF2B5EF4-FFF2-40B4-BE49-F238E27FC236}">
                <a16:creationId xmlns:a16="http://schemas.microsoft.com/office/drawing/2014/main" id="{0B28DF84-29A3-1F8C-FEB0-59D3A1E70D93}"/>
              </a:ext>
            </a:extLst>
          </p:cNvPr>
          <p:cNvCxnSpPr>
            <a:cxnSpLocks/>
            <a:stCxn id="12" idx="3"/>
          </p:cNvCxnSpPr>
          <p:nvPr/>
        </p:nvCxnSpPr>
        <p:spPr bwMode="gray">
          <a:xfrm flipV="1">
            <a:off x="3259060" y="3118927"/>
            <a:ext cx="1380963" cy="503"/>
          </a:xfrm>
          <a:prstGeom prst="straightConnector1">
            <a:avLst/>
          </a:prstGeom>
          <a:noFill/>
          <a:ln w="571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a:extLst>
              <a:ext uri="{FF2B5EF4-FFF2-40B4-BE49-F238E27FC236}">
                <a16:creationId xmlns:a16="http://schemas.microsoft.com/office/drawing/2014/main" id="{E9EAA269-7BF3-ABA2-EB4B-B86A3152D955}"/>
              </a:ext>
            </a:extLst>
          </p:cNvPr>
          <p:cNvSpPr txBox="1"/>
          <p:nvPr/>
        </p:nvSpPr>
        <p:spPr>
          <a:xfrm>
            <a:off x="178512" y="3508073"/>
            <a:ext cx="1346158" cy="276999"/>
          </a:xfrm>
          <a:prstGeom prst="rect">
            <a:avLst/>
          </a:prstGeom>
          <a:noFill/>
        </p:spPr>
        <p:txBody>
          <a:bodyPr wrap="square" rtlCol="0">
            <a:spAutoFit/>
          </a:bodyPr>
          <a:lstStyle/>
          <a:p>
            <a:pPr algn="ctr"/>
            <a:r>
              <a:rPr kumimoji="1" lang="ja-JP" altLang="en-US" sz="1200" b="1" u="sng">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都道府県担当者</a:t>
            </a:r>
          </a:p>
        </p:txBody>
      </p:sp>
      <p:cxnSp>
        <p:nvCxnSpPr>
          <p:cNvPr id="16" name="直線矢印コネクタ 15">
            <a:extLst>
              <a:ext uri="{FF2B5EF4-FFF2-40B4-BE49-F238E27FC236}">
                <a16:creationId xmlns:a16="http://schemas.microsoft.com/office/drawing/2014/main" id="{4EC32A92-A0BD-A2DC-B168-C63D340807FD}"/>
              </a:ext>
            </a:extLst>
          </p:cNvPr>
          <p:cNvCxnSpPr>
            <a:cxnSpLocks/>
            <a:stCxn id="24" idx="3"/>
            <a:endCxn id="12" idx="1"/>
          </p:cNvCxnSpPr>
          <p:nvPr/>
        </p:nvCxnSpPr>
        <p:spPr bwMode="gray">
          <a:xfrm flipV="1">
            <a:off x="1199174" y="3119430"/>
            <a:ext cx="1393742" cy="349"/>
          </a:xfrm>
          <a:prstGeom prst="straightConnector1">
            <a:avLst/>
          </a:prstGeom>
          <a:noFill/>
          <a:ln w="571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図 17" descr="関連画像の詳細を表示">
            <a:extLst>
              <a:ext uri="{FF2B5EF4-FFF2-40B4-BE49-F238E27FC236}">
                <a16:creationId xmlns:a16="http://schemas.microsoft.com/office/drawing/2014/main" id="{34A9E8C3-7D30-F519-301F-34ECAE3057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8784" y="2931906"/>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7108AA02-D8EA-995E-0001-87EBAE473C0F}"/>
              </a:ext>
            </a:extLst>
          </p:cNvPr>
          <p:cNvSpPr txBox="1"/>
          <p:nvPr/>
        </p:nvSpPr>
        <p:spPr>
          <a:xfrm>
            <a:off x="3164023" y="2356091"/>
            <a:ext cx="1298008" cy="646331"/>
          </a:xfrm>
          <a:prstGeom prst="rect">
            <a:avLst/>
          </a:prstGeom>
          <a:noFill/>
          <a:ln w="25400">
            <a:solidFill>
              <a:srgbClr val="C00000"/>
            </a:solidFill>
          </a:ln>
        </p:spPr>
        <p:txBody>
          <a:bodyPr wrap="square" rtlCol="0">
            <a:spAutoFit/>
          </a:bodyPr>
          <a:lstStyle/>
          <a:p>
            <a:pPr algn="ctr"/>
            <a:r>
              <a:rPr kumimoji="1"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②メールに記載の</a:t>
            </a: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期間中に</a:t>
            </a:r>
            <a:r>
              <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G-MIS</a:t>
            </a: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へログイン</a:t>
            </a:r>
            <a:endParaRPr kumimoji="1"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a:extLst>
              <a:ext uri="{FF2B5EF4-FFF2-40B4-BE49-F238E27FC236}">
                <a16:creationId xmlns:a16="http://schemas.microsoft.com/office/drawing/2014/main" id="{98AB090D-6653-3561-7D1B-7A41E29C3F4F}"/>
              </a:ext>
            </a:extLst>
          </p:cNvPr>
          <p:cNvPicPr>
            <a:picLocks noChangeAspect="1"/>
          </p:cNvPicPr>
          <p:nvPr/>
        </p:nvPicPr>
        <p:blipFill>
          <a:blip r:embed="rId6"/>
          <a:stretch>
            <a:fillRect/>
          </a:stretch>
        </p:blipFill>
        <p:spPr>
          <a:xfrm>
            <a:off x="527351" y="2696779"/>
            <a:ext cx="671823" cy="846000"/>
          </a:xfrm>
          <a:prstGeom prst="rect">
            <a:avLst/>
          </a:prstGeom>
        </p:spPr>
      </p:pic>
      <p:sp>
        <p:nvSpPr>
          <p:cNvPr id="25" name="正方形/長方形 24">
            <a:extLst>
              <a:ext uri="{FF2B5EF4-FFF2-40B4-BE49-F238E27FC236}">
                <a16:creationId xmlns:a16="http://schemas.microsoft.com/office/drawing/2014/main" id="{CAEF47E8-7F78-1F8A-0479-0D0B36859E9C}"/>
              </a:ext>
            </a:extLst>
          </p:cNvPr>
          <p:cNvSpPr/>
          <p:nvPr/>
        </p:nvSpPr>
        <p:spPr>
          <a:xfrm>
            <a:off x="0" y="2001466"/>
            <a:ext cx="2162175" cy="240828"/>
          </a:xfrm>
          <a:prstGeom prst="rect">
            <a:avLst/>
          </a:prstGeom>
          <a:noFill/>
          <a:ln>
            <a:noFill/>
          </a:ln>
        </p:spPr>
        <p:txBody>
          <a:bodyPr wrap="square" rtlCol="0" anchor="ctr">
            <a:noAutofit/>
          </a:bodyPr>
          <a:lstStyle/>
          <a:p>
            <a:r>
              <a:rPr kumimoji="1" lang="ja-JP" altLang="en-US" sz="1600">
                <a:latin typeface="Meiryo UI" panose="020B0604030504040204" pitchFamily="50" charset="-128"/>
                <a:ea typeface="Meiryo UI" panose="020B0604030504040204" pitchFamily="50" charset="-128"/>
                <a:cs typeface="Meiryo UI" panose="020B0604030504040204" pitchFamily="50" charset="-128"/>
                <a:sym typeface="Arial" charset="0"/>
              </a:rPr>
              <a:t>■作業の流れと確認点</a:t>
            </a:r>
            <a:endParaRPr kumimoji="1" lang="en-US" altLang="ja-JP" sz="16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sp>
        <p:nvSpPr>
          <p:cNvPr id="26" name="テキスト ボックス 25">
            <a:extLst>
              <a:ext uri="{FF2B5EF4-FFF2-40B4-BE49-F238E27FC236}">
                <a16:creationId xmlns:a16="http://schemas.microsoft.com/office/drawing/2014/main" id="{4A7DC719-AB21-5A7F-7A08-A9A2E33598DB}"/>
              </a:ext>
            </a:extLst>
          </p:cNvPr>
          <p:cNvSpPr txBox="1"/>
          <p:nvPr/>
        </p:nvSpPr>
        <p:spPr>
          <a:xfrm>
            <a:off x="5208402" y="2227089"/>
            <a:ext cx="972000" cy="253916"/>
          </a:xfrm>
          <a:prstGeom prst="rect">
            <a:avLst/>
          </a:prstGeom>
          <a:noFill/>
        </p:spPr>
        <p:txBody>
          <a:bodyPr wrap="square">
            <a:spAutoFit/>
          </a:bodyPr>
          <a:lstStyle/>
          <a:p>
            <a:pPr algn="ctr"/>
            <a:r>
              <a:rPr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ホーム</a:t>
            </a:r>
            <a:r>
              <a:rPr kumimoji="1"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画面</a:t>
            </a:r>
            <a:endParaRPr kumimoji="1" lang="en-US" altLang="ja-JP" sz="105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cxnSp>
        <p:nvCxnSpPr>
          <p:cNvPr id="37" name="直線矢印コネクタ 36">
            <a:extLst>
              <a:ext uri="{FF2B5EF4-FFF2-40B4-BE49-F238E27FC236}">
                <a16:creationId xmlns:a16="http://schemas.microsoft.com/office/drawing/2014/main" id="{F97E6862-7CA2-4CF4-4DB0-F5D2577EC948}"/>
              </a:ext>
            </a:extLst>
          </p:cNvPr>
          <p:cNvCxnSpPr>
            <a:cxnSpLocks/>
            <a:stCxn id="43" idx="2"/>
            <a:endCxn id="8" idx="0"/>
          </p:cNvCxnSpPr>
          <p:nvPr/>
        </p:nvCxnSpPr>
        <p:spPr bwMode="gray">
          <a:xfrm flipH="1">
            <a:off x="1376445" y="2909530"/>
            <a:ext cx="414473" cy="1369383"/>
          </a:xfrm>
          <a:prstGeom prst="straightConnector1">
            <a:avLst/>
          </a:prstGeom>
          <a:noFill/>
          <a:ln w="25400">
            <a:solidFill>
              <a:srgbClr val="C00000"/>
            </a:solidFill>
            <a:prstDash val="dash"/>
            <a:miter lim="800000"/>
            <a:headEnd type="oval" w="sm" len="sm"/>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テキスト ボックス 42">
            <a:extLst>
              <a:ext uri="{FF2B5EF4-FFF2-40B4-BE49-F238E27FC236}">
                <a16:creationId xmlns:a16="http://schemas.microsoft.com/office/drawing/2014/main" id="{D7979A0E-B956-F1C1-0892-DDB5D7A3BE15}"/>
              </a:ext>
            </a:extLst>
          </p:cNvPr>
          <p:cNvSpPr txBox="1"/>
          <p:nvPr/>
        </p:nvSpPr>
        <p:spPr>
          <a:xfrm>
            <a:off x="1164639" y="2447865"/>
            <a:ext cx="1252557" cy="461665"/>
          </a:xfrm>
          <a:prstGeom prst="rect">
            <a:avLst/>
          </a:prstGeom>
          <a:noFill/>
          <a:ln w="25400">
            <a:solidFill>
              <a:srgbClr val="C00000"/>
            </a:solidFill>
          </a:ln>
        </p:spPr>
        <p:txBody>
          <a:bodyPr wrap="square" rtlCol="0">
            <a:spAutoFit/>
          </a:bodyPr>
          <a:lstStyle/>
          <a:p>
            <a:pPr algn="ct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①定期報告の</a:t>
            </a:r>
            <a:endPar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お知らせメール</a:t>
            </a:r>
            <a:endParaRPr kumimoji="1"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a:extLst>
              <a:ext uri="{FF2B5EF4-FFF2-40B4-BE49-F238E27FC236}">
                <a16:creationId xmlns:a16="http://schemas.microsoft.com/office/drawing/2014/main" id="{2A3AEC73-E42A-F1EE-9A68-42DDB8D73F97}"/>
              </a:ext>
            </a:extLst>
          </p:cNvPr>
          <p:cNvSpPr txBox="1"/>
          <p:nvPr/>
        </p:nvSpPr>
        <p:spPr>
          <a:xfrm>
            <a:off x="3116192" y="4721565"/>
            <a:ext cx="3589823" cy="697100"/>
          </a:xfrm>
          <a:prstGeom prst="rect">
            <a:avLst/>
          </a:prstGeom>
          <a:solidFill>
            <a:srgbClr val="FBE7E5"/>
          </a:solidFill>
          <a:ln w="25400">
            <a:solidFill>
              <a:srgbClr val="C00000"/>
            </a:solidFill>
          </a:ln>
        </p:spPr>
        <p:txBody>
          <a:bodyPr wrap="square" rtlCol="0" anchor="t" anchorCtr="0">
            <a:noAutofit/>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sym typeface="Arial" charset="0"/>
              </a:rPr>
              <a:t>病院等の場合は「医療機能情報提供制度」ボタン、薬</a:t>
            </a:r>
          </a:p>
          <a:p>
            <a:r>
              <a:rPr lang="ja-JP" altLang="en-US" sz="1200">
                <a:latin typeface="Meiryo UI" panose="020B0604030504040204" pitchFamily="50" charset="-128"/>
                <a:ea typeface="Meiryo UI" panose="020B0604030504040204" pitchFamily="50" charset="-128"/>
                <a:cs typeface="Meiryo UI" panose="020B0604030504040204" pitchFamily="50" charset="-128"/>
                <a:sym typeface="Arial" charset="0"/>
              </a:rPr>
              <a:t>局の場合は「薬局機能情報提供制度」ボタンをクリック</a:t>
            </a:r>
          </a:p>
          <a:p>
            <a:r>
              <a:rPr lang="ja-JP" altLang="en-US" sz="1200">
                <a:latin typeface="Meiryo UI" panose="020B0604030504040204" pitchFamily="50" charset="-128"/>
                <a:ea typeface="Meiryo UI" panose="020B0604030504040204" pitchFamily="50" charset="-128"/>
                <a:cs typeface="Meiryo UI" panose="020B0604030504040204" pitchFamily="50" charset="-128"/>
                <a:sym typeface="Arial" charset="0"/>
              </a:rPr>
              <a:t>し、本制度のホーム画面に遷移します。</a:t>
            </a:r>
            <a:endParaRPr lang="en-US" altLang="ja-JP" sz="12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cxnSp>
        <p:nvCxnSpPr>
          <p:cNvPr id="49" name="直線矢印コネクタ 48">
            <a:extLst>
              <a:ext uri="{FF2B5EF4-FFF2-40B4-BE49-F238E27FC236}">
                <a16:creationId xmlns:a16="http://schemas.microsoft.com/office/drawing/2014/main" id="{5873E86D-2E25-81E4-B1BD-57F2BC601D1E}"/>
              </a:ext>
            </a:extLst>
          </p:cNvPr>
          <p:cNvCxnSpPr>
            <a:cxnSpLocks/>
            <a:stCxn id="48" idx="0"/>
          </p:cNvCxnSpPr>
          <p:nvPr/>
        </p:nvCxnSpPr>
        <p:spPr bwMode="gray">
          <a:xfrm flipV="1">
            <a:off x="4911104" y="4107313"/>
            <a:ext cx="33926" cy="614252"/>
          </a:xfrm>
          <a:prstGeom prst="straightConnector1">
            <a:avLst/>
          </a:prstGeom>
          <a:noFill/>
          <a:ln w="25400">
            <a:solidFill>
              <a:srgbClr val="C00000"/>
            </a:solidFill>
            <a:prstDash val="dash"/>
            <a:miter lim="800000"/>
            <a:headEnd type="oval" w="sm" len="sm"/>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テキスト ボックス 51">
            <a:extLst>
              <a:ext uri="{FF2B5EF4-FFF2-40B4-BE49-F238E27FC236}">
                <a16:creationId xmlns:a16="http://schemas.microsoft.com/office/drawing/2014/main" id="{30A847F1-316C-2F2F-1AC6-6E382E4A2FE6}"/>
              </a:ext>
            </a:extLst>
          </p:cNvPr>
          <p:cNvSpPr txBox="1"/>
          <p:nvPr/>
        </p:nvSpPr>
        <p:spPr>
          <a:xfrm>
            <a:off x="57002" y="511448"/>
            <a:ext cx="9829800" cy="1419556"/>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en-US" altLang="ja-JP" sz="1600" dirty="0">
                <a:latin typeface="Meiryo UI"/>
                <a:ea typeface="Meiryo UI"/>
              </a:rPr>
              <a:t>G-MIS</a:t>
            </a:r>
            <a:r>
              <a:rPr lang="ja-JP" altLang="en-US" sz="1600" dirty="0">
                <a:latin typeface="Meiryo UI"/>
                <a:ea typeface="Meiryo UI"/>
              </a:rPr>
              <a:t>に初回ログイン後、原則として令和</a:t>
            </a:r>
            <a:r>
              <a:rPr lang="en-US" altLang="ja-JP" sz="1600" dirty="0">
                <a:latin typeface="Meiryo UI"/>
                <a:ea typeface="Meiryo UI"/>
              </a:rPr>
              <a:t>6</a:t>
            </a:r>
            <a:r>
              <a:rPr lang="ja-JP" altLang="en-US" sz="1600" dirty="0">
                <a:latin typeface="Meiryo UI"/>
                <a:ea typeface="Meiryo UI"/>
              </a:rPr>
              <a:t>年</a:t>
            </a:r>
            <a:r>
              <a:rPr lang="en-US" altLang="ja-JP" sz="1600" dirty="0">
                <a:latin typeface="Meiryo UI"/>
                <a:ea typeface="Meiryo UI"/>
              </a:rPr>
              <a:t>1</a:t>
            </a:r>
            <a:r>
              <a:rPr lang="ja-JP" altLang="en-US" sz="1600" dirty="0">
                <a:latin typeface="Meiryo UI"/>
                <a:ea typeface="Meiryo UI"/>
              </a:rPr>
              <a:t>月頃から</a:t>
            </a:r>
            <a:r>
              <a:rPr lang="en-US" altLang="ja-JP" sz="1600" dirty="0">
                <a:latin typeface="Meiryo UI"/>
                <a:ea typeface="Meiryo UI"/>
              </a:rPr>
              <a:t>3</a:t>
            </a:r>
            <a:r>
              <a:rPr lang="ja-JP" altLang="en-US" sz="1600" dirty="0">
                <a:latin typeface="Meiryo UI"/>
                <a:ea typeface="Meiryo UI"/>
              </a:rPr>
              <a:t>月頃までの期間で令和</a:t>
            </a:r>
            <a:r>
              <a:rPr lang="en-US" altLang="ja-JP" sz="1600" dirty="0">
                <a:latin typeface="Meiryo UI"/>
                <a:ea typeface="Meiryo UI"/>
              </a:rPr>
              <a:t>5</a:t>
            </a:r>
            <a:r>
              <a:rPr lang="ja-JP" altLang="en-US" sz="1600" dirty="0">
                <a:latin typeface="Meiryo UI"/>
                <a:ea typeface="Meiryo UI"/>
              </a:rPr>
              <a:t>年度の定期報告を実施願います。</a:t>
            </a:r>
            <a:endParaRPr lang="en-US" altLang="ja-JP" sz="16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Arial" charset="0"/>
              </a:rPr>
              <a:t>定期報告の実施期間は、都道府県により異なります。都道府県毎の実施時期は、都道府県が発信するお知らせ等でご確認いただきますようお願い申し上げます。</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sym typeface="Arial" charset="0"/>
            </a:endParaRPr>
          </a:p>
          <a:p>
            <a:pPr marL="279400" indent="-279400" fontAlgn="base">
              <a:lnSpc>
                <a:spcPct val="110000"/>
              </a:lnSpc>
              <a:buClr>
                <a:schemeClr val="tx1"/>
              </a:buClr>
              <a:buFont typeface="Meiryo UI" panose="020B0604030504040204" pitchFamily="50" charset="-128"/>
              <a:buChar char="⃝"/>
            </a:pPr>
            <a:r>
              <a:rPr lang="en-US" altLang="ja-JP" sz="1600" dirty="0">
                <a:solidFill>
                  <a:srgbClr val="FF0000"/>
                </a:solidFill>
                <a:latin typeface="Meiryo UI" panose="020B0604030504040204" pitchFamily="50" charset="-128"/>
                <a:ea typeface="Meiryo UI" panose="020B0604030504040204" pitchFamily="50" charset="-128"/>
                <a:sym typeface="Arial" charset="0"/>
              </a:rPr>
              <a:t>3</a:t>
            </a:r>
            <a:r>
              <a:rPr lang="ja-JP" altLang="en-US" sz="1600" dirty="0">
                <a:solidFill>
                  <a:srgbClr val="FF0000"/>
                </a:solidFill>
                <a:latin typeface="Meiryo UI" panose="020B0604030504040204" pitchFamily="50" charset="-128"/>
                <a:ea typeface="Meiryo UI" panose="020B0604030504040204" pitchFamily="50" charset="-128"/>
                <a:sym typeface="Arial" charset="0"/>
              </a:rPr>
              <a:t>月末までに定期報告を実施しないと令和６年度（令和６年４月</a:t>
            </a:r>
            <a:r>
              <a:rPr lang="en-US" altLang="ja-JP" sz="1600" dirty="0">
                <a:solidFill>
                  <a:srgbClr val="FF0000"/>
                </a:solidFill>
                <a:latin typeface="Meiryo UI" panose="020B0604030504040204" pitchFamily="50" charset="-128"/>
                <a:ea typeface="Meiryo UI" panose="020B0604030504040204" pitchFamily="50" charset="-128"/>
                <a:sym typeface="Arial" charset="0"/>
              </a:rPr>
              <a:t>1</a:t>
            </a:r>
            <a:r>
              <a:rPr lang="ja-JP" altLang="en-US" sz="1600" dirty="0">
                <a:solidFill>
                  <a:srgbClr val="FF0000"/>
                </a:solidFill>
                <a:latin typeface="Meiryo UI" panose="020B0604030504040204" pitchFamily="50" charset="-128"/>
                <a:ea typeface="Meiryo UI" panose="020B0604030504040204" pitchFamily="50" charset="-128"/>
                <a:sym typeface="Arial" charset="0"/>
              </a:rPr>
              <a:t>日）から医療情報ネットを利用した情報の公表が行われなくなるため、必ず期限までに定期報告を実施するようお願い申し上げます。</a:t>
            </a:r>
            <a:endParaRPr lang="en-US" altLang="ja-JP" sz="1600" dirty="0">
              <a:solidFill>
                <a:srgbClr val="FF0000"/>
              </a:solidFill>
              <a:latin typeface="Meiryo UI"/>
              <a:ea typeface="Meiryo UI"/>
            </a:endParaRPr>
          </a:p>
        </p:txBody>
      </p:sp>
      <p:pic>
        <p:nvPicPr>
          <p:cNvPr id="3" name="図 2">
            <a:extLst>
              <a:ext uri="{FF2B5EF4-FFF2-40B4-BE49-F238E27FC236}">
                <a16:creationId xmlns:a16="http://schemas.microsoft.com/office/drawing/2014/main" id="{2C2A7CBC-A38E-400F-655F-48FE447A5143}"/>
              </a:ext>
            </a:extLst>
          </p:cNvPr>
          <p:cNvPicPr>
            <a:picLocks noChangeAspect="1"/>
          </p:cNvPicPr>
          <p:nvPr/>
        </p:nvPicPr>
        <p:blipFill>
          <a:blip r:embed="rId7"/>
          <a:stretch>
            <a:fillRect/>
          </a:stretch>
        </p:blipFill>
        <p:spPr>
          <a:xfrm>
            <a:off x="407357" y="4578685"/>
            <a:ext cx="1940435" cy="1859584"/>
          </a:xfrm>
          <a:prstGeom prst="rect">
            <a:avLst/>
          </a:prstGeom>
        </p:spPr>
      </p:pic>
      <p:pic>
        <p:nvPicPr>
          <p:cNvPr id="60" name="図 59">
            <a:extLst>
              <a:ext uri="{FF2B5EF4-FFF2-40B4-BE49-F238E27FC236}">
                <a16:creationId xmlns:a16="http://schemas.microsoft.com/office/drawing/2014/main" id="{62795061-BEE3-210F-0AFB-47EF46672546}"/>
              </a:ext>
            </a:extLst>
          </p:cNvPr>
          <p:cNvPicPr>
            <a:picLocks noChangeAspect="1"/>
          </p:cNvPicPr>
          <p:nvPr/>
        </p:nvPicPr>
        <p:blipFill>
          <a:blip r:embed="rId8"/>
          <a:stretch>
            <a:fillRect/>
          </a:stretch>
        </p:blipFill>
        <p:spPr>
          <a:xfrm>
            <a:off x="4682556" y="2440323"/>
            <a:ext cx="1569749" cy="1715157"/>
          </a:xfrm>
          <a:prstGeom prst="rect">
            <a:avLst/>
          </a:prstGeom>
        </p:spPr>
      </p:pic>
      <p:sp>
        <p:nvSpPr>
          <p:cNvPr id="61" name="正方形/長方形 60">
            <a:extLst>
              <a:ext uri="{FF2B5EF4-FFF2-40B4-BE49-F238E27FC236}">
                <a16:creationId xmlns:a16="http://schemas.microsoft.com/office/drawing/2014/main" id="{473D65D8-8092-E919-2B0E-03C2DB8E13E7}"/>
              </a:ext>
            </a:extLst>
          </p:cNvPr>
          <p:cNvSpPr/>
          <p:nvPr/>
        </p:nvSpPr>
        <p:spPr>
          <a:xfrm>
            <a:off x="4663926" y="2434229"/>
            <a:ext cx="1579548" cy="1745878"/>
          </a:xfrm>
          <a:prstGeom prst="rect">
            <a:avLst/>
          </a:prstGeom>
          <a:noFill/>
          <a:ln w="25400">
            <a:solidFill>
              <a:srgbClr val="C00000"/>
            </a:solidFill>
          </a:ln>
        </p:spPr>
        <p:txBody>
          <a:bodyPr wrap="square" rtlCol="0" anchor="t" anchorCtr="0">
            <a:noAutofit/>
          </a:bodyPr>
          <a:lstStyle/>
          <a:p>
            <a:endParaRPr kumimoji="1" lang="en-US" altLang="ja-JP" sz="12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pic>
        <p:nvPicPr>
          <p:cNvPr id="65" name="図 64">
            <a:extLst>
              <a:ext uri="{FF2B5EF4-FFF2-40B4-BE49-F238E27FC236}">
                <a16:creationId xmlns:a16="http://schemas.microsoft.com/office/drawing/2014/main" id="{D26B2B85-CF12-A4C3-B521-7C1EC516B05E}"/>
              </a:ext>
            </a:extLst>
          </p:cNvPr>
          <p:cNvPicPr>
            <a:picLocks noChangeAspect="1"/>
          </p:cNvPicPr>
          <p:nvPr/>
        </p:nvPicPr>
        <p:blipFill>
          <a:blip r:embed="rId9"/>
          <a:stretch>
            <a:fillRect/>
          </a:stretch>
        </p:blipFill>
        <p:spPr>
          <a:xfrm>
            <a:off x="7823878" y="2703417"/>
            <a:ext cx="1687203" cy="1115221"/>
          </a:xfrm>
          <a:prstGeom prst="rect">
            <a:avLst/>
          </a:prstGeom>
        </p:spPr>
      </p:pic>
      <p:sp>
        <p:nvSpPr>
          <p:cNvPr id="66" name="テキスト ボックス 65">
            <a:extLst>
              <a:ext uri="{FF2B5EF4-FFF2-40B4-BE49-F238E27FC236}">
                <a16:creationId xmlns:a16="http://schemas.microsoft.com/office/drawing/2014/main" id="{5D030B44-7221-E92B-E415-2357CA31A0A1}"/>
              </a:ext>
            </a:extLst>
          </p:cNvPr>
          <p:cNvSpPr txBox="1"/>
          <p:nvPr/>
        </p:nvSpPr>
        <p:spPr>
          <a:xfrm>
            <a:off x="6377439" y="2379811"/>
            <a:ext cx="1298008" cy="646331"/>
          </a:xfrm>
          <a:prstGeom prst="rect">
            <a:avLst/>
          </a:prstGeom>
          <a:noFill/>
          <a:ln w="25400">
            <a:solidFill>
              <a:srgbClr val="C00000"/>
            </a:solidFill>
          </a:ln>
        </p:spPr>
        <p:txBody>
          <a:bodyPr wrap="square" rtlCol="0">
            <a:spAutoFit/>
          </a:bodyPr>
          <a:lstStyle/>
          <a:p>
            <a:pPr algn="ct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「医療（薬局）機能情報提供制度」を選択</a:t>
            </a:r>
            <a:endParaRPr kumimoji="1"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7" name="直線矢印コネクタ 66">
            <a:extLst>
              <a:ext uri="{FF2B5EF4-FFF2-40B4-BE49-F238E27FC236}">
                <a16:creationId xmlns:a16="http://schemas.microsoft.com/office/drawing/2014/main" id="{A665E7DD-0C17-7145-DE78-6F817ACED222}"/>
              </a:ext>
            </a:extLst>
          </p:cNvPr>
          <p:cNvCxnSpPr>
            <a:cxnSpLocks/>
            <a:stCxn id="61" idx="3"/>
            <a:endCxn id="70" idx="1"/>
          </p:cNvCxnSpPr>
          <p:nvPr/>
        </p:nvCxnSpPr>
        <p:spPr bwMode="gray">
          <a:xfrm flipV="1">
            <a:off x="6243474" y="3292709"/>
            <a:ext cx="1564458" cy="14459"/>
          </a:xfrm>
          <a:prstGeom prst="straightConnector1">
            <a:avLst/>
          </a:prstGeom>
          <a:noFill/>
          <a:ln w="571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正方形/長方形 69">
            <a:extLst>
              <a:ext uri="{FF2B5EF4-FFF2-40B4-BE49-F238E27FC236}">
                <a16:creationId xmlns:a16="http://schemas.microsoft.com/office/drawing/2014/main" id="{DF9D8CA3-5FAC-B55A-BC8E-E211253D7413}"/>
              </a:ext>
            </a:extLst>
          </p:cNvPr>
          <p:cNvSpPr/>
          <p:nvPr/>
        </p:nvSpPr>
        <p:spPr>
          <a:xfrm>
            <a:off x="7807932" y="2658103"/>
            <a:ext cx="1703149" cy="1269212"/>
          </a:xfrm>
          <a:prstGeom prst="rect">
            <a:avLst/>
          </a:prstGeom>
          <a:noFill/>
          <a:ln w="25400">
            <a:solidFill>
              <a:srgbClr val="C00000"/>
            </a:solidFill>
          </a:ln>
        </p:spPr>
        <p:txBody>
          <a:bodyPr wrap="square" rtlCol="0" anchor="t" anchorCtr="0">
            <a:noAutofit/>
          </a:bodyPr>
          <a:lstStyle/>
          <a:p>
            <a:endParaRPr kumimoji="1" lang="en-US" altLang="ja-JP" sz="12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sp>
        <p:nvSpPr>
          <p:cNvPr id="75" name="テキスト ボックス 74">
            <a:extLst>
              <a:ext uri="{FF2B5EF4-FFF2-40B4-BE49-F238E27FC236}">
                <a16:creationId xmlns:a16="http://schemas.microsoft.com/office/drawing/2014/main" id="{458BDB2E-2C75-1415-BE78-04C386F3AC24}"/>
              </a:ext>
            </a:extLst>
          </p:cNvPr>
          <p:cNvSpPr txBox="1"/>
          <p:nvPr/>
        </p:nvSpPr>
        <p:spPr>
          <a:xfrm>
            <a:off x="7909170" y="2227089"/>
            <a:ext cx="1569749" cy="415498"/>
          </a:xfrm>
          <a:prstGeom prst="rect">
            <a:avLst/>
          </a:prstGeom>
          <a:noFill/>
        </p:spPr>
        <p:txBody>
          <a:bodyPr wrap="square">
            <a:spAutoFit/>
          </a:bodyPr>
          <a:lstStyle/>
          <a:p>
            <a:pPr algn="ctr"/>
            <a:r>
              <a:rPr lang="ja-JP" altLang="en-US" sz="1050">
                <a:latin typeface="Meiryo UI" panose="020B0604030504040204" pitchFamily="50" charset="-128"/>
                <a:ea typeface="Meiryo UI" panose="020B0604030504040204" pitchFamily="50" charset="-128"/>
                <a:cs typeface="Meiryo UI" panose="020B0604030504040204" pitchFamily="50" charset="-128"/>
                <a:sym typeface="Arial" charset="0"/>
              </a:rPr>
              <a:t>医療（薬局）機能情報提供制度ホーム画面</a:t>
            </a:r>
            <a:endParaRPr kumimoji="1" lang="en-US" altLang="ja-JP" sz="105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sp>
        <p:nvSpPr>
          <p:cNvPr id="82" name="テキスト ボックス 81">
            <a:extLst>
              <a:ext uri="{FF2B5EF4-FFF2-40B4-BE49-F238E27FC236}">
                <a16:creationId xmlns:a16="http://schemas.microsoft.com/office/drawing/2014/main" id="{91E2E09B-1985-016E-3368-39845A07D83E}"/>
              </a:ext>
            </a:extLst>
          </p:cNvPr>
          <p:cNvSpPr txBox="1"/>
          <p:nvPr/>
        </p:nvSpPr>
        <p:spPr>
          <a:xfrm>
            <a:off x="6917541" y="4092986"/>
            <a:ext cx="2915756" cy="492829"/>
          </a:xfrm>
          <a:prstGeom prst="rect">
            <a:avLst/>
          </a:prstGeom>
          <a:solidFill>
            <a:srgbClr val="FBE7E5"/>
          </a:solidFill>
          <a:ln w="25400">
            <a:solidFill>
              <a:srgbClr val="C00000"/>
            </a:solidFill>
          </a:ln>
        </p:spPr>
        <p:txBody>
          <a:bodyPr wrap="square" rtlCol="0" anchor="t" anchorCtr="0">
            <a:noAutofit/>
          </a:bodyPr>
          <a:lstStyle/>
          <a:p>
            <a:r>
              <a:rPr lang="ja-JP" altLang="en-US" sz="1200">
                <a:latin typeface="Meiryo UI" panose="020B0604030504040204" pitchFamily="50" charset="-128"/>
                <a:ea typeface="Meiryo UI" panose="020B0604030504040204" pitchFamily="50" charset="-128"/>
                <a:cs typeface="Meiryo UI" panose="020B0604030504040204" pitchFamily="50" charset="-128"/>
                <a:sym typeface="Arial" charset="0"/>
              </a:rPr>
              <a:t>定期報告ボタンをクリックし、定期報告を開始します。</a:t>
            </a:r>
            <a:endParaRPr lang="en-US" altLang="ja-JP" sz="1200">
              <a:latin typeface="Meiryo UI" panose="020B0604030504040204" pitchFamily="50" charset="-128"/>
              <a:ea typeface="Meiryo UI" panose="020B0604030504040204" pitchFamily="50" charset="-128"/>
              <a:cs typeface="Meiryo UI" panose="020B0604030504040204" pitchFamily="50" charset="-128"/>
              <a:sym typeface="Arial" charset="0"/>
            </a:endParaRPr>
          </a:p>
        </p:txBody>
      </p:sp>
      <p:cxnSp>
        <p:nvCxnSpPr>
          <p:cNvPr id="83" name="直線矢印コネクタ 82">
            <a:extLst>
              <a:ext uri="{FF2B5EF4-FFF2-40B4-BE49-F238E27FC236}">
                <a16:creationId xmlns:a16="http://schemas.microsoft.com/office/drawing/2014/main" id="{ACF23657-6A2D-2D35-0E79-0D20C64C5B5F}"/>
              </a:ext>
            </a:extLst>
          </p:cNvPr>
          <p:cNvCxnSpPr>
            <a:cxnSpLocks/>
            <a:stCxn id="82" idx="0"/>
          </p:cNvCxnSpPr>
          <p:nvPr/>
        </p:nvCxnSpPr>
        <p:spPr bwMode="gray">
          <a:xfrm flipV="1">
            <a:off x="8375419" y="3292709"/>
            <a:ext cx="146412" cy="800277"/>
          </a:xfrm>
          <a:prstGeom prst="straightConnector1">
            <a:avLst/>
          </a:prstGeom>
          <a:noFill/>
          <a:ln w="25400">
            <a:solidFill>
              <a:srgbClr val="C00000"/>
            </a:solidFill>
            <a:prstDash val="dash"/>
            <a:miter lim="800000"/>
            <a:headEnd type="oval" w="sm" len="sm"/>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スライド番号プレースホルダー 3">
            <a:extLst>
              <a:ext uri="{FF2B5EF4-FFF2-40B4-BE49-F238E27FC236}">
                <a16:creationId xmlns:a16="http://schemas.microsoft.com/office/drawing/2014/main" id="{003AE63F-968E-B1BD-DBF0-27FA9102E725}"/>
              </a:ext>
            </a:extLst>
          </p:cNvPr>
          <p:cNvSpPr>
            <a:spLocks noGrp="1"/>
          </p:cNvSpPr>
          <p:nvPr>
            <p:ph type="sldNum" sz="quarter" idx="11"/>
          </p:nvPr>
        </p:nvSpPr>
        <p:spPr/>
        <p:txBody>
          <a:bodyPr/>
          <a:lstStyle/>
          <a:p>
            <a:fld id="{D678D6E8-61F4-42B4-8ED0-44B1436A966E}" type="slidenum">
              <a:rPr lang="ja-JP" altLang="en-US" smtClean="0"/>
              <a:pPr/>
              <a:t>5</a:t>
            </a:fld>
            <a:endParaRPr lang="ja-JP" altLang="en-US"/>
          </a:p>
        </p:txBody>
      </p:sp>
    </p:spTree>
    <p:custDataLst>
      <p:tags r:id="rId1"/>
    </p:custDataLst>
    <p:extLst>
      <p:ext uri="{BB962C8B-B14F-4D97-AF65-F5344CB8AC3E}">
        <p14:creationId xmlns:p14="http://schemas.microsoft.com/office/powerpoint/2010/main" val="342256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765923" y="3176972"/>
            <a:ext cx="8374154" cy="504056"/>
          </a:xfrm>
        </p:spPr>
        <p:txBody>
          <a:bodyPr>
            <a:noAutofit/>
          </a:bodyPr>
          <a:lstStyle/>
          <a:p>
            <a:pPr algn="ctr"/>
            <a:r>
              <a:rPr lang="ja-JP" altLang="en-US" sz="3200">
                <a:latin typeface="Meiryo UI" panose="020B0604030504040204" pitchFamily="50" charset="-128"/>
                <a:ea typeface="Meiryo UI" panose="020B0604030504040204" pitchFamily="50" charset="-128"/>
                <a:cs typeface="Meiryo UI" panose="020B0604030504040204" pitchFamily="50" charset="-128"/>
              </a:rPr>
              <a:t>アカウント発行通知に係る</a:t>
            </a:r>
            <a:br>
              <a:rPr lang="en-US" altLang="ja-JP" sz="3200">
                <a:latin typeface="Meiryo UI" panose="020B0604030504040204" pitchFamily="50" charset="-128"/>
                <a:ea typeface="Meiryo UI" panose="020B0604030504040204" pitchFamily="50" charset="-128"/>
                <a:cs typeface="Meiryo UI" panose="020B0604030504040204" pitchFamily="50" charset="-128"/>
              </a:rPr>
            </a:br>
            <a:r>
              <a:rPr lang="ja-JP" altLang="en-US" sz="3200">
                <a:latin typeface="Meiryo UI" panose="020B0604030504040204" pitchFamily="50" charset="-128"/>
                <a:ea typeface="Meiryo UI" panose="020B0604030504040204" pitchFamily="50" charset="-128"/>
                <a:cs typeface="Meiryo UI" panose="020B0604030504040204" pitchFamily="50" charset="-128"/>
              </a:rPr>
              <a:t>トラブル対処方法について</a:t>
            </a:r>
            <a:endParaRPr lang="en-US" altLang="ja-JP" sz="320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9A356570-A485-D26D-28FF-3A0F0ABB7AF5}"/>
              </a:ext>
            </a:extLst>
          </p:cNvPr>
          <p:cNvSpPr txBox="1"/>
          <p:nvPr/>
        </p:nvSpPr>
        <p:spPr>
          <a:xfrm>
            <a:off x="2209800" y="3895725"/>
            <a:ext cx="5724525" cy="307777"/>
          </a:xfrm>
          <a:prstGeom prst="rect">
            <a:avLst/>
          </a:prstGeom>
          <a:noFill/>
        </p:spPr>
        <p:txBody>
          <a:bodyPr wrap="square" rtlCol="0">
            <a:spAutoFit/>
          </a:bodyPr>
          <a:lstStyle/>
          <a:p>
            <a:pPr marL="342900" indent="-342900" algn="l">
              <a:buFont typeface="Wingdings" panose="05000000000000000000" pitchFamily="2" charset="2"/>
              <a:buChar char="n"/>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アカウント発行通知メールが届かない等のトラブル発生時、参照してください。</a:t>
            </a:r>
            <a:endPar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custDataLst>
      <p:tags r:id="rId1"/>
    </p:custDataLst>
    <p:extLst>
      <p:ext uri="{BB962C8B-B14F-4D97-AF65-F5344CB8AC3E}">
        <p14:creationId xmlns:p14="http://schemas.microsoft.com/office/powerpoint/2010/main" val="176114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メールが届かなかった場合の対処</a:t>
            </a:r>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0" y="532366"/>
            <a:ext cx="9829800" cy="1490664"/>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４～６月に「新規ユーザ登録申請」を実施した、若しくは、都道府県が代理で「新規ユーザ登録申請」を実施した場合、申請したメールアドレス宛に「アカウント発行通知メール」が届きます。</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r>
              <a:rPr lang="ja-JP" altLang="en-US" sz="1400" dirty="0">
                <a:latin typeface="Meiryo UI"/>
                <a:ea typeface="Meiryo UI"/>
              </a:rPr>
              <a:t>ただし、４～６月に貴機関で「新規ユーザ登録申請」を実施したものの、既にご利用中の</a:t>
            </a:r>
            <a:r>
              <a:rPr lang="en-US" altLang="ja-JP" sz="1400" dirty="0">
                <a:latin typeface="Meiryo UI"/>
                <a:ea typeface="Meiryo UI"/>
              </a:rPr>
              <a:t>G-MIS</a:t>
            </a:r>
            <a:r>
              <a:rPr lang="ja-JP" altLang="en-US" sz="1400" dirty="0">
                <a:latin typeface="Meiryo UI"/>
                <a:ea typeface="Meiryo UI"/>
              </a:rPr>
              <a:t>アカウントがある場合は、「既存アカウント通知メール」が届きます。「既存アカウント通知メール」が届いた場合には、ご利用中の</a:t>
            </a:r>
            <a:r>
              <a:rPr lang="en-US" altLang="ja-JP" sz="1400" dirty="0">
                <a:latin typeface="Meiryo UI"/>
                <a:ea typeface="Meiryo UI"/>
              </a:rPr>
              <a:t>G-MIS</a:t>
            </a:r>
            <a:r>
              <a:rPr lang="ja-JP" altLang="en-US" sz="1400" dirty="0">
                <a:latin typeface="Meiryo UI"/>
                <a:ea typeface="Meiryo UI"/>
              </a:rPr>
              <a:t>アカウントが存在するため、定期報告時は、既存のアカウントをご利用ください。</a:t>
            </a:r>
            <a:endParaRPr lang="en-US" altLang="ja-JP" sz="1400" dirty="0">
              <a:latin typeface="Meiryo UI"/>
              <a:ea typeface="Meiryo UI"/>
            </a:endParaRPr>
          </a:p>
          <a:p>
            <a:pPr marL="279400" indent="-279400" fontAlgn="base">
              <a:lnSpc>
                <a:spcPct val="110000"/>
              </a:lnSpc>
              <a:buClr>
                <a:schemeClr val="tx1"/>
              </a:buClr>
              <a:buFont typeface="Meiryo UI" panose="020B0604030504040204" pitchFamily="50" charset="-128"/>
              <a:buChar char="⃝"/>
            </a:pPr>
            <a:endParaRPr lang="en-US" altLang="ja-JP" sz="1400" dirty="0">
              <a:latin typeface="Meiryo UI"/>
              <a:ea typeface="Meiryo UI"/>
            </a:endParaRPr>
          </a:p>
        </p:txBody>
      </p:sp>
      <p:sp>
        <p:nvSpPr>
          <p:cNvPr id="8" name="テキスト ボックス 7">
            <a:extLst>
              <a:ext uri="{FF2B5EF4-FFF2-40B4-BE49-F238E27FC236}">
                <a16:creationId xmlns:a16="http://schemas.microsoft.com/office/drawing/2014/main" id="{CCB6BA7F-18F7-9C97-8BDA-41D55D726FCF}"/>
              </a:ext>
            </a:extLst>
          </p:cNvPr>
          <p:cNvSpPr txBox="1"/>
          <p:nvPr/>
        </p:nvSpPr>
        <p:spPr>
          <a:xfrm>
            <a:off x="4206170" y="5417322"/>
            <a:ext cx="5467590" cy="681469"/>
          </a:xfrm>
          <a:prstGeom prst="rect">
            <a:avLst/>
          </a:prstGeom>
          <a:noFill/>
        </p:spPr>
        <p:txBody>
          <a:bodyPr wrap="square" rtlCol="0">
            <a:spAutoFit/>
          </a:bodyPr>
          <a:lstStyle/>
          <a:p>
            <a:pPr marL="279400" indent="-279400" fontAlgn="base">
              <a:lnSpc>
                <a:spcPct val="110000"/>
              </a:lnSpc>
              <a:buClr>
                <a:schemeClr val="tx1"/>
              </a:buClr>
              <a:buFont typeface="Wingdings" panose="05000000000000000000" pitchFamily="2" charset="2"/>
              <a:buChar char="u"/>
            </a:pPr>
            <a:r>
              <a:rPr kumimoji="1" lang="ja-JP" altLang="en-US" sz="1200" dirty="0">
                <a:solidFill>
                  <a:schemeClr val="tx1"/>
                </a:solidFill>
                <a:latin typeface="Meiryo UI" panose="020B0604030504040204" pitchFamily="50" charset="-128"/>
                <a:ea typeface="Meiryo UI" panose="020B0604030504040204" pitchFamily="50" charset="-128"/>
              </a:rPr>
              <a:t>送信元メールアドレスは、（</a:t>
            </a:r>
            <a:r>
              <a:rPr kumimoji="1" lang="en-US" altLang="ja-JP" sz="1200" dirty="0">
                <a:latin typeface="Meiryo UI" panose="020B0604030504040204" pitchFamily="50" charset="-128"/>
                <a:ea typeface="Meiryo UI" panose="020B0604030504040204" pitchFamily="50" charset="-128"/>
                <a:hlinkClick r:id="" action="ppaction://noaction"/>
              </a:rPr>
              <a:t>info@g-mis.net</a:t>
            </a:r>
            <a:r>
              <a:rPr kumimoji="1" lang="ja-JP" altLang="en-US" sz="1200" dirty="0">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）となります。</a:t>
            </a:r>
            <a:endParaRPr lang="en-US" altLang="ja-JP" sz="1200" dirty="0">
              <a:latin typeface="Meiryo UI"/>
              <a:ea typeface="Meiryo UI"/>
            </a:endParaRPr>
          </a:p>
          <a:p>
            <a:pPr marL="279400" indent="-279400" fontAlgn="base">
              <a:lnSpc>
                <a:spcPct val="110000"/>
              </a:lnSpc>
              <a:buClr>
                <a:schemeClr val="tx1"/>
              </a:buClr>
              <a:buFont typeface="Wingdings" panose="05000000000000000000" pitchFamily="2" charset="2"/>
              <a:buChar char="u"/>
            </a:pPr>
            <a:r>
              <a:rPr lang="ja-JP" altLang="en-US" sz="1200" dirty="0">
                <a:latin typeface="Meiryo UI"/>
                <a:ea typeface="Meiryo UI"/>
              </a:rPr>
              <a:t>令和</a:t>
            </a:r>
            <a:r>
              <a:rPr lang="en-US" altLang="ja-JP" sz="1200" dirty="0">
                <a:latin typeface="Meiryo UI"/>
                <a:ea typeface="Meiryo UI"/>
              </a:rPr>
              <a:t>5</a:t>
            </a:r>
            <a:r>
              <a:rPr lang="ja-JP" altLang="en-US" sz="1200" dirty="0">
                <a:latin typeface="Meiryo UI"/>
                <a:ea typeface="Meiryo UI"/>
              </a:rPr>
              <a:t>年</a:t>
            </a:r>
            <a:r>
              <a:rPr lang="en-US" altLang="ja-JP" sz="1200" dirty="0">
                <a:latin typeface="Meiryo UI"/>
                <a:ea typeface="Meiryo UI"/>
              </a:rPr>
              <a:t>4</a:t>
            </a:r>
            <a:r>
              <a:rPr lang="ja-JP" altLang="en-US" sz="1200" dirty="0">
                <a:latin typeface="Meiryo UI"/>
                <a:ea typeface="Meiryo UI"/>
              </a:rPr>
              <a:t>月から</a:t>
            </a:r>
            <a:r>
              <a:rPr lang="en-US" altLang="ja-JP" sz="1200" dirty="0">
                <a:latin typeface="Meiryo UI"/>
                <a:ea typeface="Meiryo UI"/>
              </a:rPr>
              <a:t>6</a:t>
            </a:r>
            <a:r>
              <a:rPr lang="ja-JP" altLang="en-US" sz="1200" dirty="0">
                <a:latin typeface="Meiryo UI"/>
                <a:ea typeface="Meiryo UI"/>
              </a:rPr>
              <a:t>月に申請したアカウントに対しては、上記のどちらかのメールが</a:t>
            </a:r>
            <a:br>
              <a:rPr lang="en-US" altLang="ja-JP" sz="1200" dirty="0">
                <a:latin typeface="Meiryo UI"/>
                <a:ea typeface="Meiryo UI"/>
              </a:rPr>
            </a:br>
            <a:r>
              <a:rPr lang="ja-JP" altLang="en-US" sz="1200" dirty="0">
                <a:latin typeface="Meiryo UI"/>
                <a:ea typeface="Meiryo UI"/>
              </a:rPr>
              <a:t> </a:t>
            </a:r>
            <a:r>
              <a:rPr lang="en-US" altLang="ja-JP" sz="1200" b="1" u="sng" dirty="0">
                <a:latin typeface="Meiryo UI"/>
                <a:ea typeface="Meiryo UI"/>
              </a:rPr>
              <a:t>11</a:t>
            </a:r>
            <a:r>
              <a:rPr lang="ja-JP" altLang="en-US" sz="1200" b="1" u="sng" dirty="0">
                <a:latin typeface="Meiryo UI"/>
                <a:ea typeface="Meiryo UI"/>
              </a:rPr>
              <a:t>月</a:t>
            </a:r>
            <a:r>
              <a:rPr lang="en-US" altLang="ja-JP" sz="1200" b="1" u="sng" dirty="0">
                <a:latin typeface="Meiryo UI"/>
                <a:ea typeface="Meiryo UI"/>
              </a:rPr>
              <a:t>6</a:t>
            </a:r>
            <a:r>
              <a:rPr lang="ja-JP" altLang="en-US" sz="1200" b="1" u="sng" dirty="0">
                <a:latin typeface="Meiryo UI"/>
                <a:ea typeface="Meiryo UI"/>
              </a:rPr>
              <a:t>日</a:t>
            </a:r>
            <a:r>
              <a:rPr lang="ja-JP" altLang="en-US" sz="1200" dirty="0">
                <a:latin typeface="Meiryo UI"/>
                <a:ea typeface="Meiryo UI"/>
              </a:rPr>
              <a:t>に届きます。</a:t>
            </a:r>
            <a:endParaRPr lang="en-US" altLang="ja-JP" sz="1200" dirty="0">
              <a:latin typeface="Meiryo UI"/>
              <a:ea typeface="Meiryo UI"/>
            </a:endParaRPr>
          </a:p>
        </p:txBody>
      </p:sp>
      <p:sp>
        <p:nvSpPr>
          <p:cNvPr id="10" name="テキスト ボックス 9">
            <a:extLst>
              <a:ext uri="{FF2B5EF4-FFF2-40B4-BE49-F238E27FC236}">
                <a16:creationId xmlns:a16="http://schemas.microsoft.com/office/drawing/2014/main" id="{ADF89D15-CC34-8724-4CB5-4EE29202C884}"/>
              </a:ext>
            </a:extLst>
          </p:cNvPr>
          <p:cNvSpPr txBox="1"/>
          <p:nvPr/>
        </p:nvSpPr>
        <p:spPr>
          <a:xfrm>
            <a:off x="4693459" y="1746031"/>
            <a:ext cx="3133725" cy="276999"/>
          </a:xfrm>
          <a:prstGeom prst="rect">
            <a:avLst/>
          </a:prstGeom>
          <a:noFill/>
        </p:spPr>
        <p:txBody>
          <a:bodyPr wrap="square" rtlCol="0">
            <a:spAutoFit/>
          </a:bodyPr>
          <a:lstStyle/>
          <a:p>
            <a:pPr algn="l"/>
            <a:r>
              <a:rPr kumimoji="1"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★既存アカウント通知メールのイメージ</a:t>
            </a:r>
          </a:p>
        </p:txBody>
      </p:sp>
      <p:sp>
        <p:nvSpPr>
          <p:cNvPr id="5" name="スライド番号プレースホルダー 4">
            <a:extLst>
              <a:ext uri="{FF2B5EF4-FFF2-40B4-BE49-F238E27FC236}">
                <a16:creationId xmlns:a16="http://schemas.microsoft.com/office/drawing/2014/main" id="{AC696AE1-5A1D-7798-C26C-F3ED97784F74}"/>
              </a:ext>
            </a:extLst>
          </p:cNvPr>
          <p:cNvSpPr>
            <a:spLocks noGrp="1"/>
          </p:cNvSpPr>
          <p:nvPr>
            <p:ph type="sldNum" sz="quarter" idx="11"/>
          </p:nvPr>
        </p:nvSpPr>
        <p:spPr/>
        <p:txBody>
          <a:bodyPr/>
          <a:lstStyle/>
          <a:p>
            <a:fld id="{D678D6E8-61F4-42B4-8ED0-44B1436A966E}" type="slidenum">
              <a:rPr lang="ja-JP" altLang="en-US" smtClean="0"/>
              <a:pPr/>
              <a:t>7</a:t>
            </a:fld>
            <a:endParaRPr lang="ja-JP" altLang="en-US"/>
          </a:p>
        </p:txBody>
      </p:sp>
      <p:grpSp>
        <p:nvGrpSpPr>
          <p:cNvPr id="7" name="グループ化 6">
            <a:extLst>
              <a:ext uri="{FF2B5EF4-FFF2-40B4-BE49-F238E27FC236}">
                <a16:creationId xmlns:a16="http://schemas.microsoft.com/office/drawing/2014/main" id="{D9D20E5F-2ADB-06D3-7A01-5B8F8F9FFE8A}"/>
              </a:ext>
            </a:extLst>
          </p:cNvPr>
          <p:cNvGrpSpPr/>
          <p:nvPr/>
        </p:nvGrpSpPr>
        <p:grpSpPr>
          <a:xfrm>
            <a:off x="573387" y="1958580"/>
            <a:ext cx="3331864" cy="4032644"/>
            <a:chOff x="573387" y="1958580"/>
            <a:chExt cx="3331864" cy="4032644"/>
          </a:xfrm>
        </p:grpSpPr>
        <p:pic>
          <p:nvPicPr>
            <p:cNvPr id="3" name="図 2">
              <a:extLst>
                <a:ext uri="{FF2B5EF4-FFF2-40B4-BE49-F238E27FC236}">
                  <a16:creationId xmlns:a16="http://schemas.microsoft.com/office/drawing/2014/main" id="{58F07AAF-A5AC-BED0-5E98-5D2B93916AE6}"/>
                </a:ext>
              </a:extLst>
            </p:cNvPr>
            <p:cNvPicPr>
              <a:picLocks noChangeAspect="1"/>
            </p:cNvPicPr>
            <p:nvPr/>
          </p:nvPicPr>
          <p:blipFill>
            <a:blip r:embed="rId4"/>
            <a:stretch>
              <a:fillRect/>
            </a:stretch>
          </p:blipFill>
          <p:spPr>
            <a:xfrm>
              <a:off x="609361" y="1988781"/>
              <a:ext cx="3295890" cy="4002443"/>
            </a:xfrm>
            <a:prstGeom prst="rect">
              <a:avLst/>
            </a:prstGeom>
          </p:spPr>
        </p:pic>
        <p:sp>
          <p:nvSpPr>
            <p:cNvPr id="2" name="正方形/長方形 1">
              <a:extLst>
                <a:ext uri="{FF2B5EF4-FFF2-40B4-BE49-F238E27FC236}">
                  <a16:creationId xmlns:a16="http://schemas.microsoft.com/office/drawing/2014/main" id="{C2A42441-F916-AC92-5F06-6DDDDA439ACA}"/>
                </a:ext>
              </a:extLst>
            </p:cNvPr>
            <p:cNvSpPr/>
            <p:nvPr/>
          </p:nvSpPr>
          <p:spPr>
            <a:xfrm>
              <a:off x="573387" y="1958580"/>
              <a:ext cx="3331864" cy="14242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grpSp>
        <p:nvGrpSpPr>
          <p:cNvPr id="9" name="グループ化 8">
            <a:extLst>
              <a:ext uri="{FF2B5EF4-FFF2-40B4-BE49-F238E27FC236}">
                <a16:creationId xmlns:a16="http://schemas.microsoft.com/office/drawing/2014/main" id="{510C039E-5429-2975-26DA-46778011319B}"/>
              </a:ext>
            </a:extLst>
          </p:cNvPr>
          <p:cNvGrpSpPr/>
          <p:nvPr/>
        </p:nvGrpSpPr>
        <p:grpSpPr>
          <a:xfrm>
            <a:off x="4821924" y="1988780"/>
            <a:ext cx="3188370" cy="3354745"/>
            <a:chOff x="4821924" y="1988780"/>
            <a:chExt cx="3188370" cy="3354745"/>
          </a:xfrm>
        </p:grpSpPr>
        <p:pic>
          <p:nvPicPr>
            <p:cNvPr id="11" name="図 10">
              <a:extLst>
                <a:ext uri="{FF2B5EF4-FFF2-40B4-BE49-F238E27FC236}">
                  <a16:creationId xmlns:a16="http://schemas.microsoft.com/office/drawing/2014/main" id="{375AC34B-002C-C8AA-31B8-8BC3693BD3A2}"/>
                </a:ext>
              </a:extLst>
            </p:cNvPr>
            <p:cNvPicPr>
              <a:picLocks noChangeAspect="1"/>
            </p:cNvPicPr>
            <p:nvPr/>
          </p:nvPicPr>
          <p:blipFill>
            <a:blip r:embed="rId5"/>
            <a:stretch>
              <a:fillRect/>
            </a:stretch>
          </p:blipFill>
          <p:spPr>
            <a:xfrm>
              <a:off x="4821924" y="1988780"/>
              <a:ext cx="3174514" cy="3354745"/>
            </a:xfrm>
            <a:prstGeom prst="rect">
              <a:avLst/>
            </a:prstGeom>
          </p:spPr>
        </p:pic>
        <p:sp>
          <p:nvSpPr>
            <p:cNvPr id="6" name="正方形/長方形 5">
              <a:extLst>
                <a:ext uri="{FF2B5EF4-FFF2-40B4-BE49-F238E27FC236}">
                  <a16:creationId xmlns:a16="http://schemas.microsoft.com/office/drawing/2014/main" id="{90622F2E-8CFE-E148-F9A0-B08E86CD1707}"/>
                </a:ext>
              </a:extLst>
            </p:cNvPr>
            <p:cNvSpPr/>
            <p:nvPr/>
          </p:nvSpPr>
          <p:spPr>
            <a:xfrm>
              <a:off x="4821924" y="1989724"/>
              <a:ext cx="3188370" cy="14147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grpSp>
      <p:sp>
        <p:nvSpPr>
          <p:cNvPr id="4" name="テキスト ボックス 3">
            <a:extLst>
              <a:ext uri="{FF2B5EF4-FFF2-40B4-BE49-F238E27FC236}">
                <a16:creationId xmlns:a16="http://schemas.microsoft.com/office/drawing/2014/main" id="{F73B3023-131D-341C-BE20-CA5D1C45B33D}"/>
              </a:ext>
            </a:extLst>
          </p:cNvPr>
          <p:cNvSpPr txBox="1"/>
          <p:nvPr/>
        </p:nvSpPr>
        <p:spPr>
          <a:xfrm>
            <a:off x="573387" y="1759552"/>
            <a:ext cx="3133725" cy="276999"/>
          </a:xfrm>
          <a:prstGeom prst="rect">
            <a:avLst/>
          </a:prstGeom>
          <a:noFill/>
        </p:spPr>
        <p:txBody>
          <a:bodyPr wrap="square" rtlCol="0">
            <a:spAutoFit/>
          </a:bodyPr>
          <a:lstStyle/>
          <a:p>
            <a:pPr algn="l"/>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★アカウント発行通知メールのイメージ</a:t>
            </a:r>
          </a:p>
        </p:txBody>
      </p:sp>
    </p:spTree>
    <p:custDataLst>
      <p:tags r:id="rId1"/>
    </p:custDataLst>
    <p:extLst>
      <p:ext uri="{BB962C8B-B14F-4D97-AF65-F5344CB8AC3E}">
        <p14:creationId xmlns:p14="http://schemas.microsoft.com/office/powerpoint/2010/main" val="418137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C04E25D4-F7C7-CC65-371B-202EC1E85D9B}"/>
              </a:ext>
            </a:extLst>
          </p:cNvPr>
          <p:cNvSpPr txBox="1">
            <a:spLocks/>
          </p:cNvSpPr>
          <p:nvPr/>
        </p:nvSpPr>
        <p:spPr>
          <a:xfrm>
            <a:off x="0" y="0"/>
            <a:ext cx="9906000" cy="424194"/>
          </a:xfrm>
          <a:prstGeom prst="rect">
            <a:avLst/>
          </a:prstGeom>
          <a:solidFill>
            <a:srgbClr val="002060"/>
          </a:solidFill>
        </p:spPr>
        <p:txBody>
          <a:bodyPr vert="horz" lIns="108000" tIns="45720" rIns="91440" bIns="45720" rtlCol="0" anchor="ctr">
            <a:normAutofit fontScale="97500"/>
          </a:bodyPr>
          <a:lstStyle>
            <a:lvl1pPr algn="l" defTabSz="844083" rtl="0" eaLnBrk="1" latinLnBrk="0" hangingPunct="1">
              <a:spcBef>
                <a:spcPct val="0"/>
              </a:spcBef>
              <a:buNone/>
              <a:defRPr kumimoji="1" sz="2215" b="1" kern="1200">
                <a:solidFill>
                  <a:schemeClr val="tx1"/>
                </a:solidFill>
                <a:latin typeface="+mj-lt"/>
                <a:ea typeface="+mj-ea"/>
                <a:cs typeface="+mj-cs"/>
              </a:defRPr>
            </a:lvl1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j-cs"/>
              </a:rPr>
              <a:t>メールが届かなかった場合の対処</a:t>
            </a:r>
          </a:p>
        </p:txBody>
      </p:sp>
      <p:sp>
        <p:nvSpPr>
          <p:cNvPr id="36" name="テキスト ボックス 35">
            <a:extLst>
              <a:ext uri="{FF2B5EF4-FFF2-40B4-BE49-F238E27FC236}">
                <a16:creationId xmlns:a16="http://schemas.microsoft.com/office/drawing/2014/main" id="{0FCC27A9-E884-4464-90B1-CB9A5AB9E533}"/>
              </a:ext>
            </a:extLst>
          </p:cNvPr>
          <p:cNvSpPr txBox="1"/>
          <p:nvPr/>
        </p:nvSpPr>
        <p:spPr>
          <a:xfrm>
            <a:off x="0" y="532366"/>
            <a:ext cx="9829800" cy="542713"/>
          </a:xfrm>
          <a:prstGeom prst="rect">
            <a:avLst/>
          </a:prstGeom>
          <a:noFill/>
        </p:spPr>
        <p:txBody>
          <a:bodyPr wrap="square" lIns="91440" tIns="45720" rIns="91440" bIns="45720" anchor="t">
            <a:spAutoFit/>
          </a:bodyPr>
          <a:lstStyle/>
          <a:p>
            <a:pPr marL="279400" indent="-279400" fontAlgn="base">
              <a:lnSpc>
                <a:spcPct val="110000"/>
              </a:lnSpc>
              <a:buClr>
                <a:schemeClr val="tx1"/>
              </a:buClr>
              <a:buFont typeface="Meiryo UI" panose="020B0604030504040204" pitchFamily="50" charset="-128"/>
              <a:buChar char="⃝"/>
            </a:pPr>
            <a:r>
              <a:rPr lang="ja-JP" altLang="en-US" sz="1400">
                <a:latin typeface="Meiryo UI"/>
                <a:ea typeface="Meiryo UI"/>
              </a:rPr>
              <a:t>「新規ユーザ登録申請」を実施した、若しくは、都道府県が代理で「新規ユーザ登録申請」を実施したにも関わらず、「アカウント発行通知メール」が届かなかった場合や</a:t>
            </a:r>
            <a:r>
              <a:rPr lang="en-US" altLang="ja-JP" sz="1400">
                <a:latin typeface="Meiryo UI"/>
                <a:ea typeface="Meiryo UI"/>
              </a:rPr>
              <a:t>URL</a:t>
            </a:r>
            <a:r>
              <a:rPr lang="ja-JP" altLang="en-US" sz="1400">
                <a:latin typeface="Meiryo UI"/>
                <a:ea typeface="Meiryo UI"/>
              </a:rPr>
              <a:t>にアクセスできなかった場合等、以下の手順に従い、該当する対処を実施してください。</a:t>
            </a:r>
            <a:endParaRPr lang="en-US" altLang="ja-JP" sz="1400">
              <a:latin typeface="Meiryo UI"/>
              <a:ea typeface="Meiryo UI"/>
            </a:endParaRPr>
          </a:p>
        </p:txBody>
      </p:sp>
      <p:sp>
        <p:nvSpPr>
          <p:cNvPr id="5" name="正方形/長方形 4">
            <a:extLst>
              <a:ext uri="{FF2B5EF4-FFF2-40B4-BE49-F238E27FC236}">
                <a16:creationId xmlns:a16="http://schemas.microsoft.com/office/drawing/2014/main" id="{CD474888-C57F-327F-90F4-08EE1AF0FA99}"/>
              </a:ext>
            </a:extLst>
          </p:cNvPr>
          <p:cNvSpPr/>
          <p:nvPr/>
        </p:nvSpPr>
        <p:spPr>
          <a:xfrm>
            <a:off x="3159217" y="1094548"/>
            <a:ext cx="3472872" cy="67425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23</a:t>
            </a:r>
            <a:r>
              <a:rPr kumimoji="1" lang="ja-JP" altLang="en-US" sz="1200" dirty="0">
                <a:solidFill>
                  <a:schemeClr val="tx1"/>
                </a:solidFill>
                <a:latin typeface="Meiryo UI" panose="020B0604030504040204" pitchFamily="50" charset="-128"/>
                <a:ea typeface="Meiryo UI" panose="020B0604030504040204" pitchFamily="50" charset="-128"/>
              </a:rPr>
              <a:t>日（月）に厚生労働省</a:t>
            </a:r>
            <a:r>
              <a:rPr kumimoji="1" lang="en-US" altLang="ja-JP" sz="1200" dirty="0">
                <a:solidFill>
                  <a:schemeClr val="tx1"/>
                </a:solidFill>
                <a:latin typeface="Meiryo UI" panose="020B0604030504040204" pitchFamily="50" charset="-128"/>
                <a:ea typeface="Meiryo UI" panose="020B0604030504040204" pitchFamily="50" charset="-128"/>
              </a:rPr>
              <a:t>G-MIS</a:t>
            </a:r>
            <a:r>
              <a:rPr kumimoji="1" lang="ja-JP" altLang="en-US" sz="1200" dirty="0">
                <a:solidFill>
                  <a:schemeClr val="tx1"/>
                </a:solidFill>
                <a:latin typeface="Meiryo UI" panose="020B0604030504040204" pitchFamily="50" charset="-128"/>
                <a:ea typeface="Meiryo UI" panose="020B0604030504040204" pitchFamily="50" charset="-128"/>
              </a:rPr>
              <a:t>事務局からの「</a:t>
            </a:r>
            <a:r>
              <a:rPr lang="en-US" altLang="ja-JP" sz="1200" b="0" i="0" u="none" strike="noStrike" dirty="0">
                <a:solidFill>
                  <a:schemeClr val="tx1"/>
                </a:solidFill>
                <a:effectLst/>
                <a:latin typeface="Meiryo UI" panose="020B0604030504040204" pitchFamily="50" charset="-128"/>
                <a:ea typeface="Meiryo UI" panose="020B0604030504040204" pitchFamily="50" charset="-128"/>
              </a:rPr>
              <a:t>G-MIS</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アカウント発行にかかる事前のご連絡</a:t>
            </a:r>
            <a:r>
              <a:rPr lang="ja-JP" altLang="en-US" sz="1200" dirty="0">
                <a:solidFill>
                  <a:schemeClr val="tx1"/>
                </a:solidFill>
                <a:latin typeface="Meiryo UI" panose="020B0604030504040204" pitchFamily="50" charset="-128"/>
                <a:ea typeface="Meiryo UI" panose="020B0604030504040204" pitchFamily="50" charset="-128"/>
              </a:rPr>
              <a:t>メール」</a:t>
            </a:r>
            <a:r>
              <a:rPr kumimoji="1" lang="ja-JP" altLang="en-US" sz="1200" dirty="0">
                <a:solidFill>
                  <a:schemeClr val="tx1"/>
                </a:solidFill>
                <a:latin typeface="Meiryo UI" panose="020B0604030504040204" pitchFamily="50" charset="-128"/>
                <a:ea typeface="Meiryo UI" panose="020B0604030504040204" pitchFamily="50" charset="-128"/>
              </a:rPr>
              <a:t>は</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届いていますか？</a:t>
            </a:r>
          </a:p>
        </p:txBody>
      </p:sp>
      <p:sp>
        <p:nvSpPr>
          <p:cNvPr id="6" name="フローチャート: 判断 5">
            <a:extLst>
              <a:ext uri="{FF2B5EF4-FFF2-40B4-BE49-F238E27FC236}">
                <a16:creationId xmlns:a16="http://schemas.microsoft.com/office/drawing/2014/main" id="{2CECE768-4573-3C99-6AD9-4C94F61393F1}"/>
              </a:ext>
            </a:extLst>
          </p:cNvPr>
          <p:cNvSpPr/>
          <p:nvPr/>
        </p:nvSpPr>
        <p:spPr>
          <a:xfrm>
            <a:off x="4627797" y="2021603"/>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9" name="直線矢印コネクタ 8">
            <a:extLst>
              <a:ext uri="{FF2B5EF4-FFF2-40B4-BE49-F238E27FC236}">
                <a16:creationId xmlns:a16="http://schemas.microsoft.com/office/drawing/2014/main" id="{2E9EC6BE-C8A7-CE9F-57D5-9C563EED86C5}"/>
              </a:ext>
            </a:extLst>
          </p:cNvPr>
          <p:cNvCxnSpPr>
            <a:cxnSpLocks/>
            <a:stCxn id="5" idx="2"/>
            <a:endCxn id="6" idx="0"/>
          </p:cNvCxnSpPr>
          <p:nvPr/>
        </p:nvCxnSpPr>
        <p:spPr bwMode="gray">
          <a:xfrm flipH="1">
            <a:off x="4891034" y="1768802"/>
            <a:ext cx="4619" cy="252801"/>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正方形/長方形 11">
            <a:extLst>
              <a:ext uri="{FF2B5EF4-FFF2-40B4-BE49-F238E27FC236}">
                <a16:creationId xmlns:a16="http://schemas.microsoft.com/office/drawing/2014/main" id="{7A3A7082-5CB8-C654-B051-A60FF86BF51D}"/>
              </a:ext>
            </a:extLst>
          </p:cNvPr>
          <p:cNvSpPr/>
          <p:nvPr/>
        </p:nvSpPr>
        <p:spPr>
          <a:xfrm>
            <a:off x="127627" y="3956103"/>
            <a:ext cx="3472872" cy="507177"/>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dirty="0">
                <a:solidFill>
                  <a:schemeClr val="tx1"/>
                </a:solidFill>
                <a:latin typeface="Meiryo UI" panose="020B0604030504040204" pitchFamily="50" charset="-128"/>
                <a:ea typeface="Meiryo UI" panose="020B0604030504040204" pitchFamily="50" charset="-128"/>
              </a:rPr>
              <a:t>メールボックスの空き容量は不足していませんか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6E99EB2F-B9DA-F94C-5846-9394C5AB7C59}"/>
              </a:ext>
            </a:extLst>
          </p:cNvPr>
          <p:cNvSpPr/>
          <p:nvPr/>
        </p:nvSpPr>
        <p:spPr>
          <a:xfrm>
            <a:off x="3159217" y="2596597"/>
            <a:ext cx="3472872" cy="67425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11</a:t>
            </a:r>
            <a:r>
              <a:rPr kumimoji="1"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6</a:t>
            </a:r>
            <a:r>
              <a:rPr kumimoji="1" lang="ja-JP" altLang="en-US" sz="1200" dirty="0">
                <a:solidFill>
                  <a:schemeClr val="tx1"/>
                </a:solidFill>
                <a:latin typeface="Meiryo UI" panose="020B0604030504040204" pitchFamily="50" charset="-128"/>
                <a:ea typeface="Meiryo UI" panose="020B0604030504040204" pitchFamily="50" charset="-128"/>
              </a:rPr>
              <a:t>日（月）に厚生労働省</a:t>
            </a:r>
            <a:r>
              <a:rPr kumimoji="1" lang="en-US" altLang="ja-JP" sz="1200" dirty="0">
                <a:solidFill>
                  <a:schemeClr val="tx1"/>
                </a:solidFill>
                <a:latin typeface="Meiryo UI" panose="020B0604030504040204" pitchFamily="50" charset="-128"/>
                <a:ea typeface="Meiryo UI" panose="020B0604030504040204" pitchFamily="50" charset="-128"/>
              </a:rPr>
              <a:t>G-MIS</a:t>
            </a:r>
            <a:r>
              <a:rPr kumimoji="1" lang="ja-JP" altLang="en-US" sz="1200" dirty="0">
                <a:solidFill>
                  <a:schemeClr val="tx1"/>
                </a:solidFill>
                <a:latin typeface="Meiryo UI" panose="020B0604030504040204" pitchFamily="50" charset="-128"/>
                <a:ea typeface="Meiryo UI" panose="020B0604030504040204" pitchFamily="50" charset="-128"/>
              </a:rPr>
              <a:t>事務局からの</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rPr>
              <a:t>アカウント発行通知メールは届いていますか？</a:t>
            </a:r>
          </a:p>
        </p:txBody>
      </p:sp>
      <p:sp>
        <p:nvSpPr>
          <p:cNvPr id="15" name="フローチャート: 判断 14">
            <a:extLst>
              <a:ext uri="{FF2B5EF4-FFF2-40B4-BE49-F238E27FC236}">
                <a16:creationId xmlns:a16="http://schemas.microsoft.com/office/drawing/2014/main" id="{E09EEF76-78AE-F0C3-0D08-CD896D80041C}"/>
              </a:ext>
            </a:extLst>
          </p:cNvPr>
          <p:cNvSpPr/>
          <p:nvPr/>
        </p:nvSpPr>
        <p:spPr>
          <a:xfrm>
            <a:off x="4627797" y="3516751"/>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19" name="直線矢印コネクタ 18">
            <a:extLst>
              <a:ext uri="{FF2B5EF4-FFF2-40B4-BE49-F238E27FC236}">
                <a16:creationId xmlns:a16="http://schemas.microsoft.com/office/drawing/2014/main" id="{1406685F-3E11-0C2F-A110-154DA56CF036}"/>
              </a:ext>
            </a:extLst>
          </p:cNvPr>
          <p:cNvCxnSpPr>
            <a:cxnSpLocks/>
            <a:stCxn id="6" idx="2"/>
            <a:endCxn id="13" idx="0"/>
          </p:cNvCxnSpPr>
          <p:nvPr/>
        </p:nvCxnSpPr>
        <p:spPr bwMode="gray">
          <a:xfrm>
            <a:off x="4891034" y="2267824"/>
            <a:ext cx="4619" cy="328773"/>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矢印コネクタ 21">
            <a:extLst>
              <a:ext uri="{FF2B5EF4-FFF2-40B4-BE49-F238E27FC236}">
                <a16:creationId xmlns:a16="http://schemas.microsoft.com/office/drawing/2014/main" id="{032613F5-65A7-35B4-D0BA-157B17869068}"/>
              </a:ext>
            </a:extLst>
          </p:cNvPr>
          <p:cNvCxnSpPr>
            <a:cxnSpLocks/>
            <a:stCxn id="13" idx="2"/>
            <a:endCxn id="15" idx="0"/>
          </p:cNvCxnSpPr>
          <p:nvPr/>
        </p:nvCxnSpPr>
        <p:spPr bwMode="gray">
          <a:xfrm flipH="1">
            <a:off x="4891034" y="3270851"/>
            <a:ext cx="4619" cy="245900"/>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コネクタ: カギ線 25">
            <a:extLst>
              <a:ext uri="{FF2B5EF4-FFF2-40B4-BE49-F238E27FC236}">
                <a16:creationId xmlns:a16="http://schemas.microsoft.com/office/drawing/2014/main" id="{DD81D218-D09D-56F5-4BE0-16DAD94C26BA}"/>
              </a:ext>
            </a:extLst>
          </p:cNvPr>
          <p:cNvCxnSpPr>
            <a:cxnSpLocks/>
            <a:stCxn id="6" idx="1"/>
            <a:endCxn id="12" idx="0"/>
          </p:cNvCxnSpPr>
          <p:nvPr/>
        </p:nvCxnSpPr>
        <p:spPr bwMode="gray">
          <a:xfrm rot="10800000" flipV="1">
            <a:off x="1864063" y="2144713"/>
            <a:ext cx="2763734" cy="1811389"/>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35F93967-E13D-10E7-FABB-762DB2CAE327}"/>
              </a:ext>
            </a:extLst>
          </p:cNvPr>
          <p:cNvSpPr txBox="1"/>
          <p:nvPr/>
        </p:nvSpPr>
        <p:spPr>
          <a:xfrm>
            <a:off x="3445544" y="1941565"/>
            <a:ext cx="988290"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届いていない</a:t>
            </a:r>
          </a:p>
        </p:txBody>
      </p:sp>
      <p:sp>
        <p:nvSpPr>
          <p:cNvPr id="28" name="テキスト ボックス 27">
            <a:extLst>
              <a:ext uri="{FF2B5EF4-FFF2-40B4-BE49-F238E27FC236}">
                <a16:creationId xmlns:a16="http://schemas.microsoft.com/office/drawing/2014/main" id="{267591F0-021B-2AB8-CC25-DFF27E3E05C5}"/>
              </a:ext>
            </a:extLst>
          </p:cNvPr>
          <p:cNvSpPr txBox="1"/>
          <p:nvPr/>
        </p:nvSpPr>
        <p:spPr>
          <a:xfrm>
            <a:off x="4896809" y="2268423"/>
            <a:ext cx="988290"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届いている</a:t>
            </a:r>
          </a:p>
        </p:txBody>
      </p:sp>
      <p:cxnSp>
        <p:nvCxnSpPr>
          <p:cNvPr id="29" name="コネクタ: カギ線 28">
            <a:extLst>
              <a:ext uri="{FF2B5EF4-FFF2-40B4-BE49-F238E27FC236}">
                <a16:creationId xmlns:a16="http://schemas.microsoft.com/office/drawing/2014/main" id="{F6A8151D-B7B4-DA18-FDA2-4E4C8C2EF684}"/>
              </a:ext>
            </a:extLst>
          </p:cNvPr>
          <p:cNvCxnSpPr>
            <a:cxnSpLocks/>
            <a:stCxn id="15" idx="1"/>
            <a:endCxn id="12" idx="0"/>
          </p:cNvCxnSpPr>
          <p:nvPr/>
        </p:nvCxnSpPr>
        <p:spPr bwMode="gray">
          <a:xfrm rot="10800000" flipV="1">
            <a:off x="1864063" y="3639861"/>
            <a:ext cx="2763734" cy="316241"/>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テキスト ボックス 31">
            <a:extLst>
              <a:ext uri="{FF2B5EF4-FFF2-40B4-BE49-F238E27FC236}">
                <a16:creationId xmlns:a16="http://schemas.microsoft.com/office/drawing/2014/main" id="{E637CABC-DA01-489E-7B1F-D05235DD6D4B}"/>
              </a:ext>
            </a:extLst>
          </p:cNvPr>
          <p:cNvSpPr txBox="1"/>
          <p:nvPr/>
        </p:nvSpPr>
        <p:spPr>
          <a:xfrm>
            <a:off x="3413218" y="3415582"/>
            <a:ext cx="988290"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届いていない</a:t>
            </a:r>
          </a:p>
        </p:txBody>
      </p:sp>
      <p:sp>
        <p:nvSpPr>
          <p:cNvPr id="33" name="テキスト ボックス 32">
            <a:extLst>
              <a:ext uri="{FF2B5EF4-FFF2-40B4-BE49-F238E27FC236}">
                <a16:creationId xmlns:a16="http://schemas.microsoft.com/office/drawing/2014/main" id="{D14A7C62-9580-F76F-7BC6-45FF97BCE3BA}"/>
              </a:ext>
            </a:extLst>
          </p:cNvPr>
          <p:cNvSpPr txBox="1"/>
          <p:nvPr/>
        </p:nvSpPr>
        <p:spPr>
          <a:xfrm>
            <a:off x="5265683" y="3393640"/>
            <a:ext cx="988290"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届いている</a:t>
            </a:r>
          </a:p>
        </p:txBody>
      </p:sp>
      <p:sp>
        <p:nvSpPr>
          <p:cNvPr id="49" name="正方形/長方形 48">
            <a:extLst>
              <a:ext uri="{FF2B5EF4-FFF2-40B4-BE49-F238E27FC236}">
                <a16:creationId xmlns:a16="http://schemas.microsoft.com/office/drawing/2014/main" id="{21AF6DF4-9630-7C61-EBC0-EE5DA9B35BB3}"/>
              </a:ext>
            </a:extLst>
          </p:cNvPr>
          <p:cNvSpPr/>
          <p:nvPr/>
        </p:nvSpPr>
        <p:spPr>
          <a:xfrm>
            <a:off x="6211951" y="3912817"/>
            <a:ext cx="3472872" cy="67425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a:solidFill>
                  <a:schemeClr val="tx1"/>
                </a:solidFill>
                <a:latin typeface="Meiryo UI" panose="020B0604030504040204" pitchFamily="50" charset="-128"/>
                <a:ea typeface="Meiryo UI" panose="020B0604030504040204" pitchFamily="50" charset="-128"/>
              </a:rPr>
              <a:t>メールに記載の</a:t>
            </a:r>
            <a:r>
              <a:rPr kumimoji="1" lang="en-US" altLang="ja-JP" sz="1200">
                <a:solidFill>
                  <a:schemeClr val="tx1"/>
                </a:solidFill>
                <a:latin typeface="Meiryo UI" panose="020B0604030504040204" pitchFamily="50" charset="-128"/>
                <a:ea typeface="Meiryo UI" panose="020B0604030504040204" pitchFamily="50" charset="-128"/>
              </a:rPr>
              <a:t>URL</a:t>
            </a:r>
            <a:r>
              <a:rPr kumimoji="1" lang="ja-JP" altLang="en-US" sz="1200">
                <a:solidFill>
                  <a:schemeClr val="tx1"/>
                </a:solidFill>
                <a:latin typeface="Meiryo UI" panose="020B0604030504040204" pitchFamily="50" charset="-128"/>
                <a:ea typeface="Meiryo UI" panose="020B0604030504040204" pitchFamily="50" charset="-128"/>
              </a:rPr>
              <a:t>にアクセスできましたか？</a:t>
            </a:r>
          </a:p>
        </p:txBody>
      </p:sp>
      <p:cxnSp>
        <p:nvCxnSpPr>
          <p:cNvPr id="51" name="コネクタ: カギ線 50">
            <a:extLst>
              <a:ext uri="{FF2B5EF4-FFF2-40B4-BE49-F238E27FC236}">
                <a16:creationId xmlns:a16="http://schemas.microsoft.com/office/drawing/2014/main" id="{B949CE44-01E6-7D0D-825E-AB6B21E2953B}"/>
              </a:ext>
            </a:extLst>
          </p:cNvPr>
          <p:cNvCxnSpPr>
            <a:stCxn id="15" idx="3"/>
            <a:endCxn id="49" idx="0"/>
          </p:cNvCxnSpPr>
          <p:nvPr/>
        </p:nvCxnSpPr>
        <p:spPr bwMode="gray">
          <a:xfrm>
            <a:off x="5154270" y="3639862"/>
            <a:ext cx="2794117" cy="272955"/>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フローチャート: 判断 58">
            <a:extLst>
              <a:ext uri="{FF2B5EF4-FFF2-40B4-BE49-F238E27FC236}">
                <a16:creationId xmlns:a16="http://schemas.microsoft.com/office/drawing/2014/main" id="{7E2B122A-0A17-8C82-9F95-5FA3FA2FF71E}"/>
              </a:ext>
            </a:extLst>
          </p:cNvPr>
          <p:cNvSpPr/>
          <p:nvPr/>
        </p:nvSpPr>
        <p:spPr>
          <a:xfrm>
            <a:off x="1593979" y="5670768"/>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60" name="フローチャート: 判断 59">
            <a:extLst>
              <a:ext uri="{FF2B5EF4-FFF2-40B4-BE49-F238E27FC236}">
                <a16:creationId xmlns:a16="http://schemas.microsoft.com/office/drawing/2014/main" id="{A6176BAA-321A-7F88-5075-BF96EF60D959}"/>
              </a:ext>
            </a:extLst>
          </p:cNvPr>
          <p:cNvSpPr/>
          <p:nvPr/>
        </p:nvSpPr>
        <p:spPr>
          <a:xfrm>
            <a:off x="7685150" y="4916658"/>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cxnSp>
        <p:nvCxnSpPr>
          <p:cNvPr id="61" name="直線矢印コネクタ 60">
            <a:extLst>
              <a:ext uri="{FF2B5EF4-FFF2-40B4-BE49-F238E27FC236}">
                <a16:creationId xmlns:a16="http://schemas.microsoft.com/office/drawing/2014/main" id="{211AFAC3-6D0C-E647-30F4-56190BB934B2}"/>
              </a:ext>
            </a:extLst>
          </p:cNvPr>
          <p:cNvCxnSpPr>
            <a:cxnSpLocks/>
            <a:stCxn id="12" idx="2"/>
            <a:endCxn id="10" idx="0"/>
          </p:cNvCxnSpPr>
          <p:nvPr/>
        </p:nvCxnSpPr>
        <p:spPr bwMode="gray">
          <a:xfrm flipH="1">
            <a:off x="1857215" y="4463280"/>
            <a:ext cx="6848" cy="630280"/>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直線矢印コネクタ 63">
            <a:extLst>
              <a:ext uri="{FF2B5EF4-FFF2-40B4-BE49-F238E27FC236}">
                <a16:creationId xmlns:a16="http://schemas.microsoft.com/office/drawing/2014/main" id="{35B9A290-67B0-7B3A-D3CA-0B4AA6244ADB}"/>
              </a:ext>
            </a:extLst>
          </p:cNvPr>
          <p:cNvCxnSpPr>
            <a:cxnSpLocks/>
            <a:stCxn id="49" idx="2"/>
            <a:endCxn id="60" idx="0"/>
          </p:cNvCxnSpPr>
          <p:nvPr/>
        </p:nvCxnSpPr>
        <p:spPr bwMode="gray">
          <a:xfrm>
            <a:off x="7948387" y="4587071"/>
            <a:ext cx="0" cy="329587"/>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テキスト ボックス 66">
            <a:extLst>
              <a:ext uri="{FF2B5EF4-FFF2-40B4-BE49-F238E27FC236}">
                <a16:creationId xmlns:a16="http://schemas.microsoft.com/office/drawing/2014/main" id="{FDB7E3A3-0502-39F9-9E40-00BCBB0D506B}"/>
              </a:ext>
            </a:extLst>
          </p:cNvPr>
          <p:cNvSpPr txBox="1"/>
          <p:nvPr/>
        </p:nvSpPr>
        <p:spPr>
          <a:xfrm>
            <a:off x="7903238" y="5174055"/>
            <a:ext cx="988290"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アクセスできた</a:t>
            </a:r>
          </a:p>
        </p:txBody>
      </p:sp>
      <p:sp>
        <p:nvSpPr>
          <p:cNvPr id="69" name="フローチャート: 他ページ結合子 68">
            <a:extLst>
              <a:ext uri="{FF2B5EF4-FFF2-40B4-BE49-F238E27FC236}">
                <a16:creationId xmlns:a16="http://schemas.microsoft.com/office/drawing/2014/main" id="{F0C9765B-D3E9-8CF8-2978-1A2301261E6E}"/>
              </a:ext>
            </a:extLst>
          </p:cNvPr>
          <p:cNvSpPr/>
          <p:nvPr/>
        </p:nvSpPr>
        <p:spPr>
          <a:xfrm>
            <a:off x="1660368" y="6164524"/>
            <a:ext cx="393694" cy="365125"/>
          </a:xfrm>
          <a:prstGeom prst="flowChartOffpageConnector">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400">
                <a:solidFill>
                  <a:schemeClr val="tx1"/>
                </a:solidFill>
              </a:rPr>
              <a:t>1</a:t>
            </a:r>
            <a:endParaRPr kumimoji="1" lang="ja-JP" altLang="en-US" sz="1400">
              <a:solidFill>
                <a:schemeClr val="tx1"/>
              </a:solidFill>
            </a:endParaRPr>
          </a:p>
        </p:txBody>
      </p:sp>
      <p:cxnSp>
        <p:nvCxnSpPr>
          <p:cNvPr id="71" name="直線矢印コネクタ 70">
            <a:extLst>
              <a:ext uri="{FF2B5EF4-FFF2-40B4-BE49-F238E27FC236}">
                <a16:creationId xmlns:a16="http://schemas.microsoft.com/office/drawing/2014/main" id="{E1F9FA72-5909-757E-730F-49F3372996FC}"/>
              </a:ext>
            </a:extLst>
          </p:cNvPr>
          <p:cNvCxnSpPr>
            <a:cxnSpLocks/>
            <a:stCxn id="60" idx="2"/>
            <a:endCxn id="14" idx="0"/>
          </p:cNvCxnSpPr>
          <p:nvPr/>
        </p:nvCxnSpPr>
        <p:spPr bwMode="gray">
          <a:xfrm>
            <a:off x="7948387" y="5162879"/>
            <a:ext cx="0" cy="241845"/>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四角形: 角を丸くする 72">
            <a:extLst>
              <a:ext uri="{FF2B5EF4-FFF2-40B4-BE49-F238E27FC236}">
                <a16:creationId xmlns:a16="http://schemas.microsoft.com/office/drawing/2014/main" id="{48488FA7-85AB-DC37-8D35-9303C9F9EA99}"/>
              </a:ext>
            </a:extLst>
          </p:cNvPr>
          <p:cNvSpPr/>
          <p:nvPr/>
        </p:nvSpPr>
        <p:spPr>
          <a:xfrm>
            <a:off x="4531274" y="6041477"/>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対応方法</a:t>
            </a:r>
            <a:r>
              <a:rPr lang="en-US" altLang="ja-JP" sz="1400" b="1" dirty="0">
                <a:solidFill>
                  <a:schemeClr val="bg1"/>
                </a:solidFill>
                <a:latin typeface="Meiryo UI" panose="020B0604030504040204" pitchFamily="50" charset="-128"/>
                <a:ea typeface="Meiryo UI" panose="020B0604030504040204" pitchFamily="50" charset="-128"/>
              </a:rPr>
              <a:t>3</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75" name="コネクタ: カギ線 74">
            <a:extLst>
              <a:ext uri="{FF2B5EF4-FFF2-40B4-BE49-F238E27FC236}">
                <a16:creationId xmlns:a16="http://schemas.microsoft.com/office/drawing/2014/main" id="{61E13083-BB82-38E3-B8D2-3B4F5E26448C}"/>
              </a:ext>
            </a:extLst>
          </p:cNvPr>
          <p:cNvCxnSpPr>
            <a:stCxn id="59" idx="3"/>
            <a:endCxn id="80" idx="0"/>
          </p:cNvCxnSpPr>
          <p:nvPr/>
        </p:nvCxnSpPr>
        <p:spPr bwMode="gray">
          <a:xfrm>
            <a:off x="2120452" y="5793879"/>
            <a:ext cx="1507591" cy="259305"/>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直線矢印コネクタ 76">
            <a:extLst>
              <a:ext uri="{FF2B5EF4-FFF2-40B4-BE49-F238E27FC236}">
                <a16:creationId xmlns:a16="http://schemas.microsoft.com/office/drawing/2014/main" id="{AF5129CA-E71E-2173-10C2-6799100CE0C1}"/>
              </a:ext>
            </a:extLst>
          </p:cNvPr>
          <p:cNvCxnSpPr>
            <a:stCxn id="59" idx="2"/>
            <a:endCxn id="69" idx="0"/>
          </p:cNvCxnSpPr>
          <p:nvPr/>
        </p:nvCxnSpPr>
        <p:spPr bwMode="gray">
          <a:xfrm flipH="1">
            <a:off x="1857215" y="5916989"/>
            <a:ext cx="1" cy="247535"/>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四角形: 角を丸くする 79">
            <a:extLst>
              <a:ext uri="{FF2B5EF4-FFF2-40B4-BE49-F238E27FC236}">
                <a16:creationId xmlns:a16="http://schemas.microsoft.com/office/drawing/2014/main" id="{EDFC85B1-9A60-980E-1665-95FE048D370F}"/>
              </a:ext>
            </a:extLst>
          </p:cNvPr>
          <p:cNvSpPr/>
          <p:nvPr/>
        </p:nvSpPr>
        <p:spPr>
          <a:xfrm>
            <a:off x="2861425" y="6053184"/>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対応方法</a:t>
            </a:r>
            <a:r>
              <a:rPr kumimoji="1" lang="en-US" altLang="ja-JP" sz="1400" b="1" dirty="0">
                <a:solidFill>
                  <a:schemeClr val="bg1"/>
                </a:solidFill>
                <a:latin typeface="Meiryo UI" panose="020B0604030504040204" pitchFamily="50" charset="-128"/>
                <a:ea typeface="Meiryo UI" panose="020B0604030504040204" pitchFamily="50" charset="-128"/>
              </a:rPr>
              <a:t>2</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cxnSp>
        <p:nvCxnSpPr>
          <p:cNvPr id="83" name="コネクタ: カギ線 82">
            <a:extLst>
              <a:ext uri="{FF2B5EF4-FFF2-40B4-BE49-F238E27FC236}">
                <a16:creationId xmlns:a16="http://schemas.microsoft.com/office/drawing/2014/main" id="{C9EA229A-EA54-CC7C-7535-A24D424374B3}"/>
              </a:ext>
            </a:extLst>
          </p:cNvPr>
          <p:cNvCxnSpPr>
            <a:stCxn id="60" idx="1"/>
            <a:endCxn id="73" idx="0"/>
          </p:cNvCxnSpPr>
          <p:nvPr/>
        </p:nvCxnSpPr>
        <p:spPr bwMode="gray">
          <a:xfrm rot="10800000" flipV="1">
            <a:off x="5297892" y="5039769"/>
            <a:ext cx="2387258" cy="1001708"/>
          </a:xfrm>
          <a:prstGeom prst="bentConnector2">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テキスト ボックス 83">
            <a:extLst>
              <a:ext uri="{FF2B5EF4-FFF2-40B4-BE49-F238E27FC236}">
                <a16:creationId xmlns:a16="http://schemas.microsoft.com/office/drawing/2014/main" id="{8A38A6A9-4A13-5487-837B-9C3AFDF411A6}"/>
              </a:ext>
            </a:extLst>
          </p:cNvPr>
          <p:cNvSpPr txBox="1"/>
          <p:nvPr/>
        </p:nvSpPr>
        <p:spPr>
          <a:xfrm>
            <a:off x="6651713" y="4824663"/>
            <a:ext cx="988290" cy="246221"/>
          </a:xfrm>
          <a:prstGeom prst="rect">
            <a:avLst/>
          </a:prstGeom>
          <a:noFill/>
        </p:spPr>
        <p:txBody>
          <a:bodyPr wrap="square" rtlCol="0">
            <a:spAutoFit/>
          </a:bodyPr>
          <a:lstStyle/>
          <a:p>
            <a:pPr algn="l"/>
            <a:r>
              <a:rPr kumimoji="1"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アクセスできない</a:t>
            </a:r>
          </a:p>
        </p:txBody>
      </p:sp>
      <p:sp>
        <p:nvSpPr>
          <p:cNvPr id="85" name="テキスト ボックス 84">
            <a:extLst>
              <a:ext uri="{FF2B5EF4-FFF2-40B4-BE49-F238E27FC236}">
                <a16:creationId xmlns:a16="http://schemas.microsoft.com/office/drawing/2014/main" id="{47E9C78B-40EE-0201-AF26-362CA072F78A}"/>
              </a:ext>
            </a:extLst>
          </p:cNvPr>
          <p:cNvSpPr txBox="1"/>
          <p:nvPr/>
        </p:nvSpPr>
        <p:spPr>
          <a:xfrm>
            <a:off x="2206790" y="5532323"/>
            <a:ext cx="1618097"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迷惑メールフォルダにあった</a:t>
            </a:r>
          </a:p>
        </p:txBody>
      </p:sp>
      <p:sp>
        <p:nvSpPr>
          <p:cNvPr id="86" name="テキスト ボックス 85">
            <a:extLst>
              <a:ext uri="{FF2B5EF4-FFF2-40B4-BE49-F238E27FC236}">
                <a16:creationId xmlns:a16="http://schemas.microsoft.com/office/drawing/2014/main" id="{D9A5B452-0E36-A013-D504-79D5D786BD00}"/>
              </a:ext>
            </a:extLst>
          </p:cNvPr>
          <p:cNvSpPr txBox="1"/>
          <p:nvPr/>
        </p:nvSpPr>
        <p:spPr>
          <a:xfrm>
            <a:off x="529223" y="5840702"/>
            <a:ext cx="1348231" cy="400110"/>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迷惑メールフォルダにもメールがない</a:t>
            </a:r>
          </a:p>
        </p:txBody>
      </p:sp>
      <p:sp>
        <p:nvSpPr>
          <p:cNvPr id="14" name="正方形/長方形 13">
            <a:extLst>
              <a:ext uri="{FF2B5EF4-FFF2-40B4-BE49-F238E27FC236}">
                <a16:creationId xmlns:a16="http://schemas.microsoft.com/office/drawing/2014/main" id="{96B84A78-0B34-CC88-98F7-530C5675104E}"/>
              </a:ext>
            </a:extLst>
          </p:cNvPr>
          <p:cNvSpPr/>
          <p:nvPr/>
        </p:nvSpPr>
        <p:spPr>
          <a:xfrm>
            <a:off x="6211951" y="5404724"/>
            <a:ext cx="3472872" cy="674254"/>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アカウント発行通知メールに記載される</a:t>
            </a:r>
            <a:r>
              <a:rPr kumimoji="1" lang="en-US" altLang="ja-JP" sz="1200" dirty="0">
                <a:solidFill>
                  <a:schemeClr val="tx1"/>
                </a:solidFill>
                <a:latin typeface="Meiryo UI" panose="020B0604030504040204" pitchFamily="50" charset="-128"/>
                <a:ea typeface="Meiryo UI" panose="020B0604030504040204" pitchFamily="50" charset="-128"/>
              </a:rPr>
              <a:t>URL</a:t>
            </a:r>
            <a:r>
              <a:rPr kumimoji="1" lang="ja-JP" altLang="en-US" sz="1200" dirty="0">
                <a:solidFill>
                  <a:schemeClr val="tx1"/>
                </a:solidFill>
                <a:latin typeface="Meiryo UI" panose="020B0604030504040204" pitchFamily="50" charset="-128"/>
                <a:ea typeface="Meiryo UI" panose="020B0604030504040204" pitchFamily="50" charset="-128"/>
              </a:rPr>
              <a:t>から、「初期パスワード設定」を行ってください</a:t>
            </a:r>
          </a:p>
        </p:txBody>
      </p:sp>
      <p:sp>
        <p:nvSpPr>
          <p:cNvPr id="3" name="スライド番号プレースホルダー 2">
            <a:extLst>
              <a:ext uri="{FF2B5EF4-FFF2-40B4-BE49-F238E27FC236}">
                <a16:creationId xmlns:a16="http://schemas.microsoft.com/office/drawing/2014/main" id="{DA33650F-30BB-6A2C-1330-1F71222E6472}"/>
              </a:ext>
            </a:extLst>
          </p:cNvPr>
          <p:cNvSpPr>
            <a:spLocks noGrp="1"/>
          </p:cNvSpPr>
          <p:nvPr>
            <p:ph type="sldNum" sz="quarter" idx="11"/>
          </p:nvPr>
        </p:nvSpPr>
        <p:spPr>
          <a:xfrm>
            <a:off x="7677150" y="6492875"/>
            <a:ext cx="2228850" cy="365125"/>
          </a:xfrm>
        </p:spPr>
        <p:txBody>
          <a:bodyPr/>
          <a:lstStyle/>
          <a:p>
            <a:fld id="{D678D6E8-61F4-42B4-8ED0-44B1436A966E}" type="slidenum">
              <a:rPr lang="ja-JP" altLang="en-US" smtClean="0"/>
              <a:pPr/>
              <a:t>8</a:t>
            </a:fld>
            <a:endParaRPr lang="ja-JP" altLang="en-US" dirty="0"/>
          </a:p>
        </p:txBody>
      </p:sp>
      <p:sp>
        <p:nvSpPr>
          <p:cNvPr id="10" name="正方形/長方形 9">
            <a:extLst>
              <a:ext uri="{FF2B5EF4-FFF2-40B4-BE49-F238E27FC236}">
                <a16:creationId xmlns:a16="http://schemas.microsoft.com/office/drawing/2014/main" id="{77146B49-F4C1-FE11-6B5F-DB5ACB07CEB2}"/>
              </a:ext>
            </a:extLst>
          </p:cNvPr>
          <p:cNvSpPr/>
          <p:nvPr/>
        </p:nvSpPr>
        <p:spPr>
          <a:xfrm>
            <a:off x="120779" y="5093560"/>
            <a:ext cx="3472872" cy="411482"/>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a:solidFill>
                  <a:schemeClr val="tx1"/>
                </a:solidFill>
                <a:latin typeface="Meiryo UI" panose="020B0604030504040204" pitchFamily="50" charset="-128"/>
                <a:ea typeface="Meiryo UI" panose="020B0604030504040204" pitchFamily="50" charset="-128"/>
              </a:rPr>
              <a:t>「迷惑メールフォルダ」に当該メールがありますか</a:t>
            </a:r>
            <a:endParaRPr kumimoji="1" lang="ja-JP" altLang="en-US" sz="1200">
              <a:solidFill>
                <a:schemeClr val="tx1"/>
              </a:solidFill>
              <a:latin typeface="Meiryo UI" panose="020B0604030504040204" pitchFamily="50" charset="-128"/>
              <a:ea typeface="Meiryo UI" panose="020B0604030504040204" pitchFamily="50" charset="-128"/>
            </a:endParaRPr>
          </a:p>
        </p:txBody>
      </p:sp>
      <p:sp>
        <p:nvSpPr>
          <p:cNvPr id="24" name="フローチャート: 判断 23">
            <a:extLst>
              <a:ext uri="{FF2B5EF4-FFF2-40B4-BE49-F238E27FC236}">
                <a16:creationId xmlns:a16="http://schemas.microsoft.com/office/drawing/2014/main" id="{3DAAD457-F130-0BD1-ECB9-EE5B344014E0}"/>
              </a:ext>
            </a:extLst>
          </p:cNvPr>
          <p:cNvSpPr/>
          <p:nvPr/>
        </p:nvSpPr>
        <p:spPr>
          <a:xfrm>
            <a:off x="1593979" y="4593370"/>
            <a:ext cx="526473" cy="246221"/>
          </a:xfrm>
          <a:prstGeom prst="flowChartDecision">
            <a:avLst/>
          </a:prstGeom>
          <a:solidFill>
            <a:schemeClr val="tx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1400">
              <a:solidFill>
                <a:schemeClr val="tx1"/>
              </a:solidFill>
            </a:endParaRPr>
          </a:p>
        </p:txBody>
      </p:sp>
      <p:sp>
        <p:nvSpPr>
          <p:cNvPr id="31" name="四角形: 角を丸くする 30">
            <a:extLst>
              <a:ext uri="{FF2B5EF4-FFF2-40B4-BE49-F238E27FC236}">
                <a16:creationId xmlns:a16="http://schemas.microsoft.com/office/drawing/2014/main" id="{E15C9508-4F8F-521C-9D02-88900F5D1675}"/>
              </a:ext>
            </a:extLst>
          </p:cNvPr>
          <p:cNvSpPr/>
          <p:nvPr/>
        </p:nvSpPr>
        <p:spPr>
          <a:xfrm>
            <a:off x="3824704" y="4490544"/>
            <a:ext cx="1533236" cy="458282"/>
          </a:xfrm>
          <a:prstGeom prst="roundRect">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b="1">
                <a:solidFill>
                  <a:schemeClr val="bg1"/>
                </a:solidFill>
                <a:latin typeface="Meiryo UI" panose="020B0604030504040204" pitchFamily="50" charset="-128"/>
                <a:ea typeface="Meiryo UI" panose="020B0604030504040204" pitchFamily="50" charset="-128"/>
              </a:rPr>
              <a:t>対応方法１</a:t>
            </a:r>
          </a:p>
        </p:txBody>
      </p:sp>
      <p:cxnSp>
        <p:nvCxnSpPr>
          <p:cNvPr id="34" name="コネクタ: カギ線 33">
            <a:extLst>
              <a:ext uri="{FF2B5EF4-FFF2-40B4-BE49-F238E27FC236}">
                <a16:creationId xmlns:a16="http://schemas.microsoft.com/office/drawing/2014/main" id="{DAA9036E-E62E-EEC0-23DD-35AE9438CE4A}"/>
              </a:ext>
            </a:extLst>
          </p:cNvPr>
          <p:cNvCxnSpPr>
            <a:stCxn id="24" idx="3"/>
            <a:endCxn id="31" idx="1"/>
          </p:cNvCxnSpPr>
          <p:nvPr/>
        </p:nvCxnSpPr>
        <p:spPr bwMode="gray">
          <a:xfrm>
            <a:off x="2120452" y="4716481"/>
            <a:ext cx="1704252" cy="3204"/>
          </a:xfrm>
          <a:prstGeom prst="bentConnector3">
            <a:avLst>
              <a:gd name="adj1" fmla="val 50000"/>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テキスト ボックス 37">
            <a:extLst>
              <a:ext uri="{FF2B5EF4-FFF2-40B4-BE49-F238E27FC236}">
                <a16:creationId xmlns:a16="http://schemas.microsoft.com/office/drawing/2014/main" id="{CFFC3208-DB8D-4DFD-D3B7-F2E702185A4F}"/>
              </a:ext>
            </a:extLst>
          </p:cNvPr>
          <p:cNvSpPr txBox="1"/>
          <p:nvPr/>
        </p:nvSpPr>
        <p:spPr>
          <a:xfrm>
            <a:off x="2206607" y="4514547"/>
            <a:ext cx="1618097"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空き容量が不足している</a:t>
            </a:r>
          </a:p>
        </p:txBody>
      </p:sp>
      <p:sp>
        <p:nvSpPr>
          <p:cNvPr id="39" name="テキスト ボックス 38">
            <a:extLst>
              <a:ext uri="{FF2B5EF4-FFF2-40B4-BE49-F238E27FC236}">
                <a16:creationId xmlns:a16="http://schemas.microsoft.com/office/drawing/2014/main" id="{BEDD706E-54A9-D14E-2EA5-125CD886FDF9}"/>
              </a:ext>
            </a:extLst>
          </p:cNvPr>
          <p:cNvSpPr txBox="1"/>
          <p:nvPr/>
        </p:nvSpPr>
        <p:spPr>
          <a:xfrm>
            <a:off x="507134" y="4800515"/>
            <a:ext cx="1348231" cy="246221"/>
          </a:xfrm>
          <a:prstGeom prst="rect">
            <a:avLst/>
          </a:prstGeom>
          <a:noFill/>
        </p:spPr>
        <p:txBody>
          <a:bodyPr wrap="square" rtlCol="0">
            <a:spAutoFit/>
          </a:bodyPr>
          <a:lstStyle/>
          <a:p>
            <a:pPr algn="l"/>
            <a:r>
              <a:rPr kumimoji="1"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空き容量は十分にある</a:t>
            </a:r>
          </a:p>
        </p:txBody>
      </p:sp>
      <p:cxnSp>
        <p:nvCxnSpPr>
          <p:cNvPr id="41" name="直線矢印コネクタ 40">
            <a:extLst>
              <a:ext uri="{FF2B5EF4-FFF2-40B4-BE49-F238E27FC236}">
                <a16:creationId xmlns:a16="http://schemas.microsoft.com/office/drawing/2014/main" id="{299B29CD-EFB0-7F7A-73A2-FBD4228A5CA0}"/>
              </a:ext>
            </a:extLst>
          </p:cNvPr>
          <p:cNvCxnSpPr>
            <a:cxnSpLocks/>
            <a:stCxn id="10" idx="2"/>
            <a:endCxn id="59" idx="0"/>
          </p:cNvCxnSpPr>
          <p:nvPr/>
        </p:nvCxnSpPr>
        <p:spPr bwMode="gray">
          <a:xfrm>
            <a:off x="1857215" y="5505042"/>
            <a:ext cx="1" cy="165726"/>
          </a:xfrm>
          <a:prstGeom prst="straightConnector1">
            <a:avLst/>
          </a:prstGeom>
          <a:noFill/>
          <a:ln w="19050">
            <a:solidFill>
              <a:srgbClr val="7E7E7E"/>
            </a:solidFill>
            <a:miter lim="800000"/>
            <a:headEnd type="none" w="sm" len="sm"/>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extLst>
      <p:ext uri="{BB962C8B-B14F-4D97-AF65-F5344CB8AC3E}">
        <p14:creationId xmlns:p14="http://schemas.microsoft.com/office/powerpoint/2010/main" val="28635212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OKUJI" val="NO_1"/>
</p:tagLst>
</file>

<file path=ppt/tags/tag10.xml><?xml version="1.0" encoding="utf-8"?>
<p:tagLst xmlns:a="http://schemas.openxmlformats.org/drawingml/2006/main" xmlns:r="http://schemas.openxmlformats.org/officeDocument/2006/relationships" xmlns:p="http://schemas.openxmlformats.org/presentationml/2006/main">
  <p:tag name="MOKUJI" val="NO_1"/>
</p:tagLst>
</file>

<file path=ppt/tags/tag11.xml><?xml version="1.0" encoding="utf-8"?>
<p:tagLst xmlns:a="http://schemas.openxmlformats.org/drawingml/2006/main" xmlns:r="http://schemas.openxmlformats.org/officeDocument/2006/relationships" xmlns:p="http://schemas.openxmlformats.org/presentationml/2006/main">
  <p:tag name="MOKUJI" val="NO_1"/>
</p:tagLst>
</file>

<file path=ppt/tags/tag12.xml><?xml version="1.0" encoding="utf-8"?>
<p:tagLst xmlns:a="http://schemas.openxmlformats.org/drawingml/2006/main" xmlns:r="http://schemas.openxmlformats.org/officeDocument/2006/relationships" xmlns:p="http://schemas.openxmlformats.org/presentationml/2006/main">
  <p:tag name="MOKUJI" val="NO_1"/>
</p:tagLst>
</file>

<file path=ppt/tags/tag13.xml><?xml version="1.0" encoding="utf-8"?>
<p:tagLst xmlns:a="http://schemas.openxmlformats.org/drawingml/2006/main" xmlns:r="http://schemas.openxmlformats.org/officeDocument/2006/relationships" xmlns:p="http://schemas.openxmlformats.org/presentationml/2006/main">
  <p:tag name="MOKUJI" val="NO_1"/>
</p:tagLst>
</file>

<file path=ppt/tags/tag14.xml><?xml version="1.0" encoding="utf-8"?>
<p:tagLst xmlns:a="http://schemas.openxmlformats.org/drawingml/2006/main" xmlns:r="http://schemas.openxmlformats.org/officeDocument/2006/relationships" xmlns:p="http://schemas.openxmlformats.org/presentationml/2006/main">
  <p:tag name="MOKUJI" val="NO_1"/>
</p:tagLst>
</file>

<file path=ppt/tags/tag15.xml><?xml version="1.0" encoding="utf-8"?>
<p:tagLst xmlns:a="http://schemas.openxmlformats.org/drawingml/2006/main" xmlns:r="http://schemas.openxmlformats.org/officeDocument/2006/relationships" xmlns:p="http://schemas.openxmlformats.org/presentationml/2006/main">
  <p:tag name="MOKUJI" val="NO_1"/>
</p:tagLst>
</file>

<file path=ppt/tags/tag16.xml><?xml version="1.0" encoding="utf-8"?>
<p:tagLst xmlns:a="http://schemas.openxmlformats.org/drawingml/2006/main" xmlns:r="http://schemas.openxmlformats.org/officeDocument/2006/relationships" xmlns:p="http://schemas.openxmlformats.org/presentationml/2006/main">
  <p:tag name="MOKUJI" val="NO_1"/>
</p:tagLst>
</file>

<file path=ppt/tags/tag2.xml><?xml version="1.0" encoding="utf-8"?>
<p:tagLst xmlns:a="http://schemas.openxmlformats.org/drawingml/2006/main" xmlns:r="http://schemas.openxmlformats.org/officeDocument/2006/relationships" xmlns:p="http://schemas.openxmlformats.org/presentationml/2006/main">
  <p:tag name="MOKUJI" val="NO_1"/>
</p:tagLst>
</file>

<file path=ppt/tags/tag3.xml><?xml version="1.0" encoding="utf-8"?>
<p:tagLst xmlns:a="http://schemas.openxmlformats.org/drawingml/2006/main" xmlns:r="http://schemas.openxmlformats.org/officeDocument/2006/relationships" xmlns:p="http://schemas.openxmlformats.org/presentationml/2006/main">
  <p:tag name="MOKUJI" val="NO_1"/>
</p:tagLst>
</file>

<file path=ppt/tags/tag4.xml><?xml version="1.0" encoding="utf-8"?>
<p:tagLst xmlns:a="http://schemas.openxmlformats.org/drawingml/2006/main" xmlns:r="http://schemas.openxmlformats.org/officeDocument/2006/relationships" xmlns:p="http://schemas.openxmlformats.org/presentationml/2006/main">
  <p:tag name="MOKUJI" val="NO_1"/>
</p:tagLst>
</file>

<file path=ppt/tags/tag5.xml><?xml version="1.0" encoding="utf-8"?>
<p:tagLst xmlns:a="http://schemas.openxmlformats.org/drawingml/2006/main" xmlns:r="http://schemas.openxmlformats.org/officeDocument/2006/relationships" xmlns:p="http://schemas.openxmlformats.org/presentationml/2006/main">
  <p:tag name="MOKUJI" val="NO_1"/>
</p:tagLst>
</file>

<file path=ppt/tags/tag6.xml><?xml version="1.0" encoding="utf-8"?>
<p:tagLst xmlns:a="http://schemas.openxmlformats.org/drawingml/2006/main" xmlns:r="http://schemas.openxmlformats.org/officeDocument/2006/relationships" xmlns:p="http://schemas.openxmlformats.org/presentationml/2006/main">
  <p:tag name="MOKUJI" val="NO_1"/>
</p:tagLst>
</file>

<file path=ppt/tags/tag7.xml><?xml version="1.0" encoding="utf-8"?>
<p:tagLst xmlns:a="http://schemas.openxmlformats.org/drawingml/2006/main" xmlns:r="http://schemas.openxmlformats.org/officeDocument/2006/relationships" xmlns:p="http://schemas.openxmlformats.org/presentationml/2006/main">
  <p:tag name="MOKUJI" val="NO_1"/>
</p:tagLst>
</file>

<file path=ppt/tags/tag8.xml><?xml version="1.0" encoding="utf-8"?>
<p:tagLst xmlns:a="http://schemas.openxmlformats.org/drawingml/2006/main" xmlns:r="http://schemas.openxmlformats.org/officeDocument/2006/relationships" xmlns:p="http://schemas.openxmlformats.org/presentationml/2006/main">
  <p:tag name="MOKUJI" val="NO_1"/>
</p:tagLst>
</file>

<file path=ppt/tags/tag9.xml><?xml version="1.0" encoding="utf-8"?>
<p:tagLst xmlns:a="http://schemas.openxmlformats.org/drawingml/2006/main" xmlns:r="http://schemas.openxmlformats.org/officeDocument/2006/relationships" xmlns:p="http://schemas.openxmlformats.org/presentationml/2006/main">
  <p:tag name="MOKUJI" val="NO_1"/>
</p:tagLst>
</file>

<file path=ppt/theme/theme1.xml><?xml version="1.0" encoding="utf-8"?>
<a:theme xmlns:a="http://schemas.openxmlformats.org/drawingml/2006/main" name="5_標準テンプレート_報告書_日本語版">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noFill/>
        <a:ln w="19050">
          <a:solidFill>
            <a:srgbClr val="7E7E7E"/>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rtlCol="0">
        <a:spAutoFit/>
      </a:bodyPr>
      <a:lstStyle>
        <a:defPPr marL="342900" indent="-342900" algn="l">
          <a:buFont typeface="Wingdings" panose="05000000000000000000" pitchFamily="2" charset="2"/>
          <a:buChar char="n"/>
          <a:defRPr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theme>
</file>

<file path=ppt/theme/theme2.xml><?xml version="1.0" encoding="utf-8"?>
<a:theme xmlns:a="http://schemas.openxmlformats.org/drawingml/2006/main" name="Template_BaseS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a:solidFill>
            <a:schemeClr val="bg1">
              <a:lumMod val="50000"/>
            </a:schemeClr>
          </a:solidFill>
          <a:round/>
          <a:headEnd/>
          <a:tailEnd/>
        </a:ln>
      </a:spPr>
      <a:bodyPr wrap="square" lIns="36000" tIns="36000" rIns="36000" bIns="36000" rtlCol="0" anchor="ctr">
        <a:noAutofit/>
      </a:bodyPr>
      <a:lstStyle>
        <a:defPPr algn="ctr">
          <a:defRPr kumimoji="1" dirty="0" smtClean="0">
            <a:latin typeface="MS UI Gothic" pitchFamily="50" charset="-128"/>
            <a:ea typeface="MS UI Gothic" pitchFamily="50" charset="-128"/>
          </a:defRPr>
        </a:defPPr>
      </a:lstStyle>
    </a:spDef>
    <a:lnDef>
      <a:spPr bwMode="auto">
        <a:solidFill>
          <a:schemeClr val="accent1"/>
        </a:solidFill>
        <a:ln w="25400" cap="flat" cmpd="sng" algn="ctr">
          <a:solidFill>
            <a:schemeClr val="accent4">
              <a:lumMod val="75000"/>
            </a:schemeClr>
          </a:solidFill>
          <a:prstDash val="solid"/>
          <a:round/>
          <a:headEnd type="oval" w="med" len="med"/>
          <a:tailEnd type="triangle"/>
        </a:ln>
        <a:effectLst/>
      </a:spPr>
      <a:bodyPr/>
      <a:lstStyle/>
    </a:lnDef>
    <a:txDef>
      <a:spPr>
        <a:noFill/>
        <a:ln>
          <a:noFill/>
        </a:ln>
      </a:spPr>
      <a:bodyPr wrap="none" rtlCol="0">
        <a:spAutoFit/>
      </a:bodyPr>
      <a:lstStyle>
        <a:defPPr>
          <a:defRPr kumimoji="1" sz="1400" b="1" dirty="0" smtClean="0">
            <a:latin typeface="+mn-ea"/>
            <a:ea typeface="+mn-ea"/>
          </a:defRPr>
        </a:defPPr>
      </a:lstStyle>
    </a:txDef>
  </a:objectDefaults>
  <a:extraClrSchemeLst>
    <a:extraClrScheme>
      <a:clrScheme name="Template_BaseSe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_BaseSe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_BaseSe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_BaseSe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_BaseSe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_BaseSe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_BaseSe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mplate_BaseSet 8">
        <a:dk1>
          <a:srgbClr val="000000"/>
        </a:dk1>
        <a:lt1>
          <a:srgbClr val="FFFFFF"/>
        </a:lt1>
        <a:dk2>
          <a:srgbClr val="4A6F82"/>
        </a:dk2>
        <a:lt2>
          <a:srgbClr val="808080"/>
        </a:lt2>
        <a:accent1>
          <a:srgbClr val="CCECFF"/>
        </a:accent1>
        <a:accent2>
          <a:srgbClr val="3333CC"/>
        </a:accent2>
        <a:accent3>
          <a:srgbClr val="FFFFFF"/>
        </a:accent3>
        <a:accent4>
          <a:srgbClr val="000000"/>
        </a:accent4>
        <a:accent5>
          <a:srgbClr val="E2F4FF"/>
        </a:accent5>
        <a:accent6>
          <a:srgbClr val="2D2DB9"/>
        </a:accent6>
        <a:hlink>
          <a:srgbClr val="CCCCFF"/>
        </a:hlink>
        <a:folHlink>
          <a:srgbClr val="EFE0DD"/>
        </a:folHlink>
      </a:clrScheme>
      <a:clrMap bg1="lt1" tx1="dk1" bg2="lt2" tx2="dk2" accent1="accent1" accent2="accent2" accent3="accent3" accent4="accent4" accent5="accent5" accent6="accent6" hlink="hlink" folHlink="folHlink"/>
    </a:extraClrScheme>
    <a:extraClrScheme>
      <a:clrScheme name="Template_BaseSet 9">
        <a:dk1>
          <a:srgbClr val="000000"/>
        </a:dk1>
        <a:lt1>
          <a:srgbClr val="FFFFFF"/>
        </a:lt1>
        <a:dk2>
          <a:srgbClr val="4A6F82"/>
        </a:dk2>
        <a:lt2>
          <a:srgbClr val="808080"/>
        </a:lt2>
        <a:accent1>
          <a:srgbClr val="CCECFF"/>
        </a:accent1>
        <a:accent2>
          <a:srgbClr val="3535CB"/>
        </a:accent2>
        <a:accent3>
          <a:srgbClr val="FFFFFF"/>
        </a:accent3>
        <a:accent4>
          <a:srgbClr val="000000"/>
        </a:accent4>
        <a:accent5>
          <a:srgbClr val="E2F4FF"/>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0">
        <a:dk1>
          <a:srgbClr val="000000"/>
        </a:dk1>
        <a:lt1>
          <a:srgbClr val="FFFFFF"/>
        </a:lt1>
        <a:dk2>
          <a:srgbClr val="4A6F82"/>
        </a:dk2>
        <a:lt2>
          <a:srgbClr val="808080"/>
        </a:lt2>
        <a:accent1>
          <a:srgbClr val="D7EAF5"/>
        </a:accent1>
        <a:accent2>
          <a:srgbClr val="3535CB"/>
        </a:accent2>
        <a:accent3>
          <a:srgbClr val="FFFFFF"/>
        </a:accent3>
        <a:accent4>
          <a:srgbClr val="000000"/>
        </a:accent4>
        <a:accent5>
          <a:srgbClr val="E8F3F9"/>
        </a:accent5>
        <a:accent6>
          <a:srgbClr val="2F2FB8"/>
        </a:accent6>
        <a:hlink>
          <a:srgbClr val="D7D7F5"/>
        </a:hlink>
        <a:folHlink>
          <a:srgbClr val="F5DCD7"/>
        </a:folHlink>
      </a:clrScheme>
      <a:clrMap bg1="lt1" tx1="dk1" bg2="lt2" tx2="dk2" accent1="accent1" accent2="accent2" accent3="accent3" accent4="accent4" accent5="accent5" accent6="accent6" hlink="hlink" folHlink="folHlink"/>
    </a:extraClrScheme>
    <a:extraClrScheme>
      <a:clrScheme name="Template_BaseSet 11">
        <a:dk1>
          <a:srgbClr val="000000"/>
        </a:dk1>
        <a:lt1>
          <a:srgbClr val="FFFFFF"/>
        </a:lt1>
        <a:dk2>
          <a:srgbClr val="000000"/>
        </a:dk2>
        <a:lt2>
          <a:srgbClr val="ACACAC"/>
        </a:lt2>
        <a:accent1>
          <a:srgbClr val="D3DCE8"/>
        </a:accent1>
        <a:accent2>
          <a:srgbClr val="3E5E84"/>
        </a:accent2>
        <a:accent3>
          <a:srgbClr val="FFFFFF"/>
        </a:accent3>
        <a:accent4>
          <a:srgbClr val="000000"/>
        </a:accent4>
        <a:accent5>
          <a:srgbClr val="E6EBF2"/>
        </a:accent5>
        <a:accent6>
          <a:srgbClr val="375477"/>
        </a:accent6>
        <a:hlink>
          <a:srgbClr val="E4BB46"/>
        </a:hlink>
        <a:folHlink>
          <a:srgbClr val="D2E8BD"/>
        </a:folHlink>
      </a:clrScheme>
      <a:clrMap bg1="lt1" tx1="dk1" bg2="lt2" tx2="dk2" accent1="accent1" accent2="accent2" accent3="accent3" accent4="accent4" accent5="accent5" accent6="accent6" hlink="hlink" folHlink="folHlink"/>
    </a:extraClrScheme>
    <a:extraClrScheme>
      <a:clrScheme name="Template_BaseSet 12">
        <a:dk1>
          <a:srgbClr val="000000"/>
        </a:dk1>
        <a:lt1>
          <a:srgbClr val="FFFFFF"/>
        </a:lt1>
        <a:dk2>
          <a:srgbClr val="000000"/>
        </a:dk2>
        <a:lt2>
          <a:srgbClr val="ACACAC"/>
        </a:lt2>
        <a:accent1>
          <a:srgbClr val="D3DCE8"/>
        </a:accent1>
        <a:accent2>
          <a:srgbClr val="E4BB46"/>
        </a:accent2>
        <a:accent3>
          <a:srgbClr val="FFFFFF"/>
        </a:accent3>
        <a:accent4>
          <a:srgbClr val="000000"/>
        </a:accent4>
        <a:accent5>
          <a:srgbClr val="E6EBF2"/>
        </a:accent5>
        <a:accent6>
          <a:srgbClr val="CFA93F"/>
        </a:accent6>
        <a:hlink>
          <a:srgbClr val="3E5E84"/>
        </a:hlink>
        <a:folHlink>
          <a:srgbClr val="D2E8B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1cc90c-3b6c-49ff-b48d-69c5e665cd4d">
      <Terms xmlns="http://schemas.microsoft.com/office/infopath/2007/PartnerControls"/>
    </lcf76f155ced4ddcb4097134ff3c332f>
    <TaxCatchAll xmlns="b142ce77-84c1-4a7e-b931-00bb8ca3fc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5777EA6B56262428AFCB7F0826BACF3" ma:contentTypeVersion="11" ma:contentTypeDescription="新しいドキュメントを作成します。" ma:contentTypeScope="" ma:versionID="c3358f52d0b6333d69a3b3c87cea8b0a">
  <xsd:schema xmlns:xsd="http://www.w3.org/2001/XMLSchema" xmlns:xs="http://www.w3.org/2001/XMLSchema" xmlns:p="http://schemas.microsoft.com/office/2006/metadata/properties" xmlns:ns2="981cc90c-3b6c-49ff-b48d-69c5e665cd4d" xmlns:ns3="b142ce77-84c1-4a7e-b931-00bb8ca3fc13" targetNamespace="http://schemas.microsoft.com/office/2006/metadata/properties" ma:root="true" ma:fieldsID="53545f96c53ce25f5cef5ccf4eeefa55" ns2:_="" ns3:_="">
    <xsd:import namespace="981cc90c-3b6c-49ff-b48d-69c5e665cd4d"/>
    <xsd:import namespace="b142ce77-84c1-4a7e-b931-00bb8ca3fc1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1cc90c-3b6c-49ff-b48d-69c5e665c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fd0b0efb-2064-4f34-a6cf-5b8ae1b87c54"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42ce77-84c1-4a7e-b931-00bb8ca3fc1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d5e2feec-dd2c-4602-b72b-f2267dace107}" ma:internalName="TaxCatchAll" ma:showField="CatchAllData" ma:web="b142ce77-84c1-4a7e-b931-00bb8ca3fc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4966C-C420-4A2D-9D03-ACFFD9094E74}">
  <ds:schemaRefs>
    <ds:schemaRef ds:uri="http://schemas.microsoft.com/sharepoint/v3/contenttype/forms"/>
  </ds:schemaRefs>
</ds:datastoreItem>
</file>

<file path=customXml/itemProps2.xml><?xml version="1.0" encoding="utf-8"?>
<ds:datastoreItem xmlns:ds="http://schemas.openxmlformats.org/officeDocument/2006/customXml" ds:itemID="{11F3B50D-9249-4F33-9E2E-2C8C29C730B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142ce77-84c1-4a7e-b931-00bb8ca3fc13"/>
    <ds:schemaRef ds:uri="981cc90c-3b6c-49ff-b48d-69c5e665cd4d"/>
    <ds:schemaRef ds:uri="http://www.w3.org/XML/1998/namespace"/>
    <ds:schemaRef ds:uri="http://purl.org/dc/dcmitype/"/>
  </ds:schemaRefs>
</ds:datastoreItem>
</file>

<file path=customXml/itemProps3.xml><?xml version="1.0" encoding="utf-8"?>
<ds:datastoreItem xmlns:ds="http://schemas.openxmlformats.org/officeDocument/2006/customXml" ds:itemID="{AB3DA259-D9C2-4510-A5C4-CD4E69861656}">
  <ds:schemaRefs>
    <ds:schemaRef ds:uri="981cc90c-3b6c-49ff-b48d-69c5e665cd4d"/>
    <ds:schemaRef ds:uri="b142ce77-84c1-4a7e-b931-00bb8ca3fc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626</TotalTime>
  <Words>4349</Words>
  <Application>Microsoft Office PowerPoint</Application>
  <PresentationFormat>A4 210 x 297 mm</PresentationFormat>
  <Paragraphs>490</Paragraphs>
  <Slides>19</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19</vt:i4>
      </vt:variant>
    </vt:vector>
  </HeadingPairs>
  <TitlesOfParts>
    <vt:vector size="28" baseType="lpstr">
      <vt:lpstr>Hiragino Kaku Gothic Pro</vt:lpstr>
      <vt:lpstr>Meiryo UI</vt:lpstr>
      <vt:lpstr>ＭＳ Ｐゴシック</vt:lpstr>
      <vt:lpstr>游ゴシック</vt:lpstr>
      <vt:lpstr>Arial</vt:lpstr>
      <vt:lpstr>Calibri</vt:lpstr>
      <vt:lpstr>Wingdings</vt:lpstr>
      <vt:lpstr>5_標準テンプレート_報告書_日本語版</vt:lpstr>
      <vt:lpstr>Template_BaseSet</vt:lpstr>
      <vt:lpstr> 【報告機関向け】 G-MIS新規アカウント発行のお知らせ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アカウント発行通知に係る トラブル対処方法について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よくある質問（FAQ）</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村本 紗央理(muramoto-saori.2g8)</dc:creator>
  <cp:lastModifiedBy>美貴 津田</cp:lastModifiedBy>
  <cp:revision>15</cp:revision>
  <cp:lastPrinted>2019-12-10T06:14:34Z</cp:lastPrinted>
  <dcterms:modified xsi:type="dcterms:W3CDTF">2023-10-25T04:46:39Z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0x01010065777EA6B56262428AFCB7F0826BACF3</vt:lpwstr>
  </property>
  <property fmtid="{D5CDD505-2E9C-101B-9397-08002B2CF9AE}" pid="3" name="MediaServiceImageTags">
    <vt:lpwstr/>
  </property>
</Properties>
</file>