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1913" r:id="rId3"/>
    <p:sldId id="1771" r:id="rId4"/>
    <p:sldId id="1890" r:id="rId5"/>
    <p:sldId id="1891" r:id="rId6"/>
    <p:sldId id="1893" r:id="rId7"/>
    <p:sldId id="1909" r:id="rId8"/>
    <p:sldId id="1895" r:id="rId9"/>
    <p:sldId id="1894" r:id="rId10"/>
    <p:sldId id="1904" r:id="rId11"/>
    <p:sldId id="1905" r:id="rId12"/>
    <p:sldId id="1912" r:id="rId13"/>
    <p:sldId id="1911" r:id="rId14"/>
    <p:sldId id="1906" r:id="rId15"/>
    <p:sldId id="1903" r:id="rId16"/>
    <p:sldId id="1632" r:id="rId17"/>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99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98" autoAdjust="0"/>
    <p:restoredTop sz="78819" autoAdjust="0"/>
  </p:normalViewPr>
  <p:slideViewPr>
    <p:cSldViewPr snapToGrid="0" showGuides="1">
      <p:cViewPr varScale="1">
        <p:scale>
          <a:sx n="32" d="100"/>
          <a:sy n="32" d="100"/>
        </p:scale>
        <p:origin x="666" y="414"/>
      </p:cViewPr>
      <p:guideLst>
        <p:guide orient="horz" pos="2160"/>
        <p:guide pos="3840"/>
      </p:guideLst>
    </p:cSldViewPr>
  </p:slideViewPr>
  <p:notesTextViewPr>
    <p:cViewPr>
      <p:scale>
        <a:sx n="1" d="1"/>
        <a:sy n="1" d="1"/>
      </p:scale>
      <p:origin x="0" y="-240"/>
    </p:cViewPr>
  </p:notesTextViewPr>
  <p:notesViewPr>
    <p:cSldViewPr snapToGrid="0">
      <p:cViewPr varScale="1">
        <p:scale>
          <a:sx n="56" d="100"/>
          <a:sy n="56" d="100"/>
        </p:scale>
        <p:origin x="2050"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BCBA0AD-31DF-4161-B6BA-11A8FE190716}" type="datetimeFigureOut">
              <a:rPr kumimoji="1" lang="ja-JP" altLang="en-US" smtClean="0"/>
              <a:t>2025/2/21</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C4F68C7-22AC-4574-8636-17A998728F35}" type="slidenum">
              <a:rPr kumimoji="1" lang="ja-JP" altLang="en-US" smtClean="0"/>
              <a:t>‹#›</a:t>
            </a:fld>
            <a:endParaRPr kumimoji="1" lang="ja-JP" altLang="en-US"/>
          </a:p>
        </p:txBody>
      </p:sp>
    </p:spTree>
    <p:extLst>
      <p:ext uri="{BB962C8B-B14F-4D97-AF65-F5344CB8AC3E}">
        <p14:creationId xmlns:p14="http://schemas.microsoft.com/office/powerpoint/2010/main" val="38223817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aa.go.jp/policies/policy/consumer_education/public_awareness/teaching_material/material_010/assets/teaching_material_240508_0009.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aa.go.jp/policies/policy/consumer_education/public_awareness/teaching_material/material_010/assets/teaching_material_240508_0009.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1347788"/>
            <a:ext cx="6462712" cy="3636962"/>
          </a:xfrm>
        </p:spPr>
      </p:sp>
      <p:sp>
        <p:nvSpPr>
          <p:cNvPr id="3" name="ノート プレースホルダー 2"/>
          <p:cNvSpPr>
            <a:spLocks noGrp="1"/>
          </p:cNvSpPr>
          <p:nvPr>
            <p:ph type="body" idx="1"/>
          </p:nvPr>
        </p:nvSpPr>
        <p:spPr>
          <a:xfrm>
            <a:off x="679767" y="5252360"/>
            <a:ext cx="5438140" cy="3908614"/>
          </a:xfrm>
        </p:spPr>
        <p:txBody>
          <a:bodyPr/>
          <a:lstStyle/>
          <a:p>
            <a:pPr>
              <a:lnSpc>
                <a:spcPct val="150000"/>
              </a:lnSpc>
            </a:pPr>
            <a:r>
              <a:rPr kumimoji="1" lang="ja-JP" altLang="en-US" dirty="0"/>
              <a:t>「今日の授業</a:t>
            </a:r>
            <a:r>
              <a:rPr kumimoji="1" lang="ja-JP" altLang="en-US"/>
              <a:t>です。</a:t>
            </a:r>
            <a:endParaRPr kumimoji="1" lang="en-US" altLang="ja-JP" dirty="0"/>
          </a:p>
          <a:p>
            <a:pPr>
              <a:lnSpc>
                <a:spcPct val="150000"/>
              </a:lnSpc>
            </a:pPr>
            <a:r>
              <a:rPr kumimoji="1" lang="en-US" altLang="ja-JP" dirty="0">
                <a:latin typeface="+mn-ea"/>
                <a:ea typeface="+mn-ea"/>
              </a:rPr>
              <a:t>『</a:t>
            </a:r>
            <a:r>
              <a:rPr lang="ja-JP" altLang="ja-JP" dirty="0">
                <a:latin typeface="+mn-ea"/>
                <a:ea typeface="+mn-ea"/>
              </a:rPr>
              <a:t>消費者トラブル</a:t>
            </a:r>
            <a:r>
              <a:rPr lang="ja-JP" altLang="en-US" dirty="0">
                <a:latin typeface="+mn-ea"/>
                <a:ea typeface="+mn-ea"/>
              </a:rPr>
              <a:t>を防ぐために、消費者としてどのように行動すればよいか？</a:t>
            </a:r>
            <a:r>
              <a:rPr lang="en-US" altLang="ja-JP" dirty="0">
                <a:latin typeface="+mn-ea"/>
                <a:ea typeface="+mn-ea"/>
              </a:rPr>
              <a:t>』</a:t>
            </a:r>
          </a:p>
          <a:p>
            <a:pPr>
              <a:lnSpc>
                <a:spcPct val="150000"/>
              </a:lnSpc>
            </a:pPr>
            <a:r>
              <a:rPr lang="en-US" altLang="ja-JP" dirty="0">
                <a:latin typeface="+mn-ea"/>
                <a:ea typeface="+mn-ea"/>
              </a:rPr>
              <a:t>『</a:t>
            </a:r>
            <a:r>
              <a:rPr lang="ja-JP" altLang="ja-JP" dirty="0">
                <a:latin typeface="+mn-ea"/>
                <a:ea typeface="+mn-ea"/>
              </a:rPr>
              <a:t>消費者トラブル</a:t>
            </a:r>
            <a:r>
              <a:rPr lang="ja-JP" altLang="en-US" dirty="0">
                <a:latin typeface="+mn-ea"/>
                <a:ea typeface="+mn-ea"/>
              </a:rPr>
              <a:t>が起こってしまったら、消費者としてどのように行動すればよいか？</a:t>
            </a:r>
            <a:r>
              <a:rPr lang="en-US" altLang="ja-JP" dirty="0">
                <a:latin typeface="+mn-ea"/>
                <a:ea typeface="+mn-ea"/>
              </a:rPr>
              <a:t>』</a:t>
            </a:r>
          </a:p>
          <a:p>
            <a:pPr>
              <a:lnSpc>
                <a:spcPct val="150000"/>
              </a:lnSpc>
            </a:pPr>
            <a:r>
              <a:rPr lang="ja-JP" altLang="en-US" dirty="0">
                <a:latin typeface="+mn-ea"/>
                <a:ea typeface="+mn-ea"/>
              </a:rPr>
              <a:t>を消費者の権利と責任を踏まえて皆で考えましょう。」</a:t>
            </a:r>
            <a:endParaRPr lang="ja-JP" altLang="ja-JP" dirty="0">
              <a:latin typeface="+mn-ea"/>
              <a:ea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t>1</a:t>
            </a:fld>
            <a:endParaRPr kumimoji="1" lang="ja-JP" altLang="en-US"/>
          </a:p>
        </p:txBody>
      </p:sp>
    </p:spTree>
    <p:extLst>
      <p:ext uri="{BB962C8B-B14F-4D97-AF65-F5344CB8AC3E}">
        <p14:creationId xmlns:p14="http://schemas.microsoft.com/office/powerpoint/2010/main" val="3894394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305" rtl="0" eaLnBrk="1" fontAlgn="auto" latinLnBrk="0" hangingPunct="1">
              <a:lnSpc>
                <a:spcPct val="100000"/>
              </a:lnSpc>
              <a:spcBef>
                <a:spcPts val="0"/>
              </a:spcBef>
              <a:spcAft>
                <a:spcPts val="0"/>
              </a:spcAft>
              <a:buClrTx/>
              <a:buSzTx/>
              <a:buFontTx/>
              <a:buNone/>
              <a:tabLst/>
              <a:defRPr/>
            </a:pPr>
            <a:r>
              <a:rPr lang="ja-JP" altLang="en-US" dirty="0"/>
              <a:t>「消費生活センター等では、物やサービスの購入や契約のトラブルの相談ができる行政機関です。」</a:t>
            </a:r>
            <a:endParaRPr lang="en-US" altLang="ja-JP" dirty="0"/>
          </a:p>
          <a:p>
            <a:pPr defTabSz="914305">
              <a:defRPr/>
            </a:pPr>
            <a:endParaRPr kumimoji="1" lang="en-US" altLang="ja-JP" dirty="0"/>
          </a:p>
          <a:p>
            <a:pPr defTabSz="914305">
              <a:defRPr/>
            </a:pPr>
            <a:r>
              <a:rPr kumimoji="1" lang="en-US" altLang="ja-JP" dirty="0"/>
              <a:t>※</a:t>
            </a:r>
            <a:r>
              <a:rPr kumimoji="1" lang="ja-JP" altLang="en-US" dirty="0"/>
              <a:t>すでに消費生活センターについて学習している場合はこのスライドを非表示とする。</a:t>
            </a:r>
            <a:endParaRPr kumimoji="1" lang="en-US" altLang="ja-JP" dirty="0"/>
          </a:p>
          <a:p>
            <a:pPr defTabSz="914305">
              <a:defRPr/>
            </a:pPr>
            <a:r>
              <a:rPr kumimoji="1" lang="en-US" altLang="ja-JP" dirty="0"/>
              <a:t>※</a:t>
            </a:r>
            <a:r>
              <a:rPr kumimoji="1" lang="ja-JP" altLang="en-US" dirty="0"/>
              <a:t>簡単に説明する場合はこのスライドを使用して、消費生活センターについて簡単に説明する。</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C4F68C7-22AC-4574-8636-17A998728F35}" type="slidenum">
              <a:rPr kumimoji="1" lang="ja-JP" altLang="en-US" smtClean="0"/>
              <a:t>10</a:t>
            </a:fld>
            <a:endParaRPr kumimoji="1" lang="ja-JP" altLang="en-US"/>
          </a:p>
        </p:txBody>
      </p:sp>
    </p:spTree>
    <p:extLst>
      <p:ext uri="{BB962C8B-B14F-4D97-AF65-F5344CB8AC3E}">
        <p14:creationId xmlns:p14="http://schemas.microsoft.com/office/powerpoint/2010/main" val="1764528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449263" y="1049338"/>
            <a:ext cx="5694362" cy="3203575"/>
          </a:xfrm>
          <a:prstGeom prst="rect">
            <a:avLst/>
          </a:prstGeom>
        </p:spPr>
      </p:sp>
      <p:sp>
        <p:nvSpPr>
          <p:cNvPr id="3" name="ノート プレースホルダ 2"/>
          <p:cNvSpPr>
            <a:spLocks noGrp="1"/>
          </p:cNvSpPr>
          <p:nvPr>
            <p:ph type="body" idx="1"/>
          </p:nvPr>
        </p:nvSpPr>
        <p:spPr>
          <a:xfrm>
            <a:off x="659313" y="4571162"/>
            <a:ext cx="5274498" cy="3740041"/>
          </a:xfrm>
          <a:prstGeom prst="rect">
            <a:avLst/>
          </a:prstGeom>
        </p:spPr>
        <p:txBody>
          <a:bodyPr lIns="88194" tIns="44097" rIns="88194" bIns="44097">
            <a:normAutofit/>
          </a:bodyPr>
          <a:lstStyle/>
          <a:p>
            <a:pPr defTabSz="881939">
              <a:defRPr/>
            </a:pPr>
            <a:r>
              <a:rPr kumimoji="1" lang="ja-JP" altLang="en-US" sz="1200" b="0" i="0" kern="1200" dirty="0">
                <a:solidFill>
                  <a:schemeClr val="tx1"/>
                </a:solidFill>
                <a:effectLst/>
                <a:latin typeface="+mn-lt"/>
                <a:ea typeface="+mn-ea"/>
                <a:cs typeface="+mn-cs"/>
              </a:rPr>
              <a:t>「消費生活センター等では、商品やサービスなど消費生活全般に関する苦情や問い合わせなど、消費者からの相談を専門の相談員が受付け、公正な立場で処理に当たっています。」</a:t>
            </a:r>
            <a:endParaRPr lang="en-US" altLang="ja-JP" dirty="0">
              <a:hlinkClick r:id="" action="ppaction://noaction"/>
            </a:endParaRPr>
          </a:p>
          <a:p>
            <a:pPr defTabSz="914305">
              <a:defRPr/>
            </a:pPr>
            <a:endParaRPr kumimoji="1" lang="en-US" altLang="ja-JP" dirty="0"/>
          </a:p>
          <a:p>
            <a:pPr defTabSz="914305">
              <a:defRPr/>
            </a:pPr>
            <a:r>
              <a:rPr kumimoji="1" lang="en-US" altLang="ja-JP" dirty="0"/>
              <a:t>※</a:t>
            </a:r>
            <a:r>
              <a:rPr kumimoji="1" lang="ja-JP" altLang="en-US" dirty="0"/>
              <a:t>すでに消費生活センターについて学習している場合はこのスライドを非表示とする。</a:t>
            </a:r>
            <a:endParaRPr kumimoji="1" lang="en-US" altLang="ja-JP" dirty="0"/>
          </a:p>
          <a:p>
            <a:pPr defTabSz="914305">
              <a:defRPr/>
            </a:pPr>
            <a:r>
              <a:rPr kumimoji="1" lang="ja-JP" altLang="en-US" dirty="0"/>
              <a:t>　　詳しく説明する場合はこのスライドを使用して、消費生活センターについて詳しく説明する。</a:t>
            </a:r>
            <a:endParaRPr kumimoji="1" lang="en-US" altLang="ja-JP" dirty="0"/>
          </a:p>
          <a:p>
            <a:pPr defTabSz="881848">
              <a:defRPr/>
            </a:pPr>
            <a:r>
              <a:rPr lang="en-US" altLang="ja-JP" dirty="0"/>
              <a:t>【</a:t>
            </a:r>
            <a:r>
              <a:rPr lang="ja-JP" altLang="en-US" dirty="0"/>
              <a:t>相談窓口</a:t>
            </a:r>
            <a:r>
              <a:rPr lang="en-US" altLang="ja-JP" dirty="0"/>
              <a:t>】</a:t>
            </a:r>
          </a:p>
          <a:p>
            <a:pPr defTabSz="881848">
              <a:defRPr/>
            </a:pPr>
            <a:r>
              <a:rPr lang="ja-JP" altLang="en-US" dirty="0"/>
              <a:t>相談・紛争解決／情報受付</a:t>
            </a:r>
            <a:r>
              <a:rPr lang="en-US" altLang="ja-JP" dirty="0"/>
              <a:t>_</a:t>
            </a:r>
            <a:r>
              <a:rPr lang="ja-JP" altLang="en-US" dirty="0"/>
              <a:t>国民生活センター</a:t>
            </a:r>
            <a:endParaRPr lang="en-US" altLang="ja-JP" dirty="0"/>
          </a:p>
          <a:p>
            <a:pPr defTabSz="881848">
              <a:defRPr/>
            </a:pPr>
            <a:r>
              <a:rPr lang="en-US" altLang="ja-JP" dirty="0"/>
              <a:t>https://www.kokusen.go.jp/category/consult.html</a:t>
            </a:r>
          </a:p>
          <a:p>
            <a:pPr defTabSz="914305">
              <a:defRPr/>
            </a:pPr>
            <a:endParaRPr kumimoji="1" lang="en-US" altLang="ja-JP" dirty="0"/>
          </a:p>
        </p:txBody>
      </p:sp>
      <p:sp>
        <p:nvSpPr>
          <p:cNvPr id="4" name="スライド番号プレースホルダ 3"/>
          <p:cNvSpPr>
            <a:spLocks noGrp="1"/>
          </p:cNvSpPr>
          <p:nvPr>
            <p:ph type="sldNum" sz="quarter" idx="10"/>
          </p:nvPr>
        </p:nvSpPr>
        <p:spPr/>
        <p:txBody>
          <a:bodyPr lIns="88194" tIns="44097" rIns="88194" bIns="44097"/>
          <a:lstStyle/>
          <a:p>
            <a:pPr marL="0" marR="0" lvl="0" indent="0" algn="r" defTabSz="914400" rtl="0" eaLnBrk="1" fontAlgn="auto" latinLnBrk="0" hangingPunct="1">
              <a:lnSpc>
                <a:spcPct val="100000"/>
              </a:lnSpc>
              <a:spcBef>
                <a:spcPts val="0"/>
              </a:spcBef>
              <a:spcAft>
                <a:spcPts val="0"/>
              </a:spcAft>
              <a:buClrTx/>
              <a:buSzTx/>
              <a:buFontTx/>
              <a:buNone/>
              <a:tabLst/>
              <a:defRPr/>
            </a:pPr>
            <a:fld id="{3EB0CA7E-6853-4888-B691-1FEECEA5D24B}"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871001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「今後このようなトラブルに遭わないためには購入前にどのように行動すればよいでしょうか？」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a:t>
            </a:r>
            <a:r>
              <a:rPr lang="ja-JP" altLang="en-US" dirty="0">
                <a:latin typeface="+mn-ea"/>
                <a:ea typeface="+mn-ea"/>
              </a:rPr>
              <a:t>班で</a:t>
            </a:r>
            <a:r>
              <a:rPr lang="en-US" altLang="ja-JP" dirty="0">
                <a:latin typeface="+mn-ea"/>
                <a:ea typeface="+mn-ea"/>
              </a:rPr>
              <a:t>1</a:t>
            </a:r>
            <a:r>
              <a:rPr lang="ja-JP" altLang="en-US" dirty="0" err="1">
                <a:latin typeface="+mn-ea"/>
                <a:ea typeface="+mn-ea"/>
              </a:rPr>
              <a:t>つずつ</a:t>
            </a:r>
            <a:r>
              <a:rPr lang="ja-JP" altLang="en-US" dirty="0">
                <a:latin typeface="+mn-ea"/>
                <a:ea typeface="+mn-ea"/>
              </a:rPr>
              <a:t>発表してもらいますので考えてください。」</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関係する「消費者の権利と責任」も発表してもらいます。」</a:t>
            </a:r>
            <a:endParaRPr lang="en-US" altLang="ja-JP" dirty="0">
              <a:latin typeface="+mn-ea"/>
              <a:ea typeface="+mn-ea"/>
            </a:endParaRPr>
          </a:p>
          <a:p>
            <a:endParaRPr lang="en-US" altLang="ja-JP"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発表内容が同じ場合もあるが臨機応変に対応する。</a:t>
            </a:r>
            <a:endParaRPr kumimoji="1" lang="en-US" altLang="ja-JP" dirty="0"/>
          </a:p>
          <a:p>
            <a:r>
              <a:rPr lang="en-US" altLang="ja-JP" dirty="0">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教師手元資料に予想される生徒の回答が記載してあるので参考してください。　</a:t>
            </a:r>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8C4F68C7-22AC-4574-8636-17A998728F35}" type="slidenum">
              <a:rPr kumimoji="1" lang="ja-JP" altLang="en-US" smtClean="0"/>
              <a:t>12</a:t>
            </a:fld>
            <a:endParaRPr kumimoji="1" lang="ja-JP" altLang="en-US"/>
          </a:p>
        </p:txBody>
      </p:sp>
    </p:spTree>
    <p:extLst>
      <p:ext uri="{BB962C8B-B14F-4D97-AF65-F5344CB8AC3E}">
        <p14:creationId xmlns:p14="http://schemas.microsoft.com/office/powerpoint/2010/main" val="1359471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353D7-06D5-B5DA-D11C-F6CDFE74060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E20B604-70F6-22B6-A6EB-C8D0DE4EEE2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68F3CFD-6B14-7BBC-2787-281D3852209E}"/>
              </a:ext>
            </a:extLst>
          </p:cNvPr>
          <p:cNvSpPr>
            <a:spLocks noGrp="1"/>
          </p:cNvSpPr>
          <p:nvPr>
            <p:ph type="body" idx="1"/>
          </p:nvPr>
        </p:nvSpPr>
        <p:spPr/>
        <p:txBody>
          <a:bodyPr/>
          <a:lstStyle/>
          <a:p>
            <a:pPr marL="0" marR="0" lvl="0" indent="0" algn="l" defTabSz="924184" rtl="0" eaLnBrk="1" fontAlgn="auto" latinLnBrk="0" hangingPunct="1">
              <a:lnSpc>
                <a:spcPct val="100000"/>
              </a:lnSpc>
              <a:spcBef>
                <a:spcPts val="0"/>
              </a:spcBef>
              <a:spcAft>
                <a:spcPts val="0"/>
              </a:spcAft>
              <a:buClrTx/>
              <a:buSzTx/>
              <a:buFontTx/>
              <a:buNone/>
              <a:tabLst/>
              <a:defRPr/>
            </a:pPr>
            <a:r>
              <a:rPr lang="ja-JP" altLang="en-US" dirty="0">
                <a:latin typeface="+mn-lt"/>
                <a:ea typeface="UD デジタル 教科書体 NK-R" panose="02020400000000000000" pitchFamily="18" charset="-128"/>
              </a:rPr>
              <a:t>読み上げる。</a:t>
            </a:r>
            <a:endParaRPr lang="en-US" altLang="ja-JP" dirty="0">
              <a:latin typeface="+mn-lt"/>
              <a:ea typeface="UD デジタル 教科書体 NK-R" panose="02020400000000000000" pitchFamily="18" charset="-128"/>
            </a:endParaRPr>
          </a:p>
          <a:p>
            <a:pPr marL="0" marR="0" lvl="0" indent="0" algn="l" defTabSz="924184" rtl="0" eaLnBrk="1" fontAlgn="auto" latinLnBrk="0" hangingPunct="1">
              <a:lnSpc>
                <a:spcPct val="100000"/>
              </a:lnSpc>
              <a:spcBef>
                <a:spcPts val="0"/>
              </a:spcBef>
              <a:spcAft>
                <a:spcPts val="0"/>
              </a:spcAft>
              <a:buClrTx/>
              <a:buSzTx/>
              <a:buFontTx/>
              <a:buNone/>
              <a:tabLst/>
              <a:defRPr/>
            </a:pPr>
            <a:endParaRPr lang="en-US" altLang="ja-JP" dirty="0">
              <a:latin typeface="UD デジタル 教科書体 NK-R" panose="02020400000000000000" pitchFamily="18" charset="-128"/>
              <a:ea typeface="UD デジタル 教科書体 NK-R" panose="02020400000000000000" pitchFamily="18" charset="-128"/>
            </a:endParaRPr>
          </a:p>
          <a:p>
            <a:pPr marL="0" marR="0" lvl="0" indent="0" algn="l" defTabSz="924184" rtl="0" eaLnBrk="1" fontAlgn="auto" latinLnBrk="0" hangingPunct="1">
              <a:lnSpc>
                <a:spcPct val="100000"/>
              </a:lnSpc>
              <a:spcBef>
                <a:spcPts val="0"/>
              </a:spcBef>
              <a:spcAft>
                <a:spcPts val="0"/>
              </a:spcAft>
              <a:buClrTx/>
              <a:buSzTx/>
              <a:buFontTx/>
              <a:buNone/>
              <a:tabLst/>
              <a:defRPr/>
            </a:pPr>
            <a:r>
              <a:rPr lang="en-US" altLang="ja-JP" dirty="0">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生徒の発表後にこのスライドを投影するか、生徒の発表を板書するか、いずれかの方法で生徒の理解を進める。</a:t>
            </a:r>
            <a:endParaRPr lang="en-US" altLang="ja-JP" dirty="0">
              <a:latin typeface="UD デジタル 教科書体 NK-R" panose="02020400000000000000" pitchFamily="18" charset="-128"/>
              <a:ea typeface="UD デジタル 教科書体 NK-R" panose="02020400000000000000" pitchFamily="18" charset="-128"/>
            </a:endParaRPr>
          </a:p>
          <a:p>
            <a:pPr marL="0" marR="0" lvl="0" indent="0" algn="l" defTabSz="924184" rtl="0" eaLnBrk="1" fontAlgn="auto" latinLnBrk="0" hangingPunct="1">
              <a:lnSpc>
                <a:spcPct val="100000"/>
              </a:lnSpc>
              <a:spcBef>
                <a:spcPts val="0"/>
              </a:spcBef>
              <a:spcAft>
                <a:spcPts val="0"/>
              </a:spcAft>
              <a:buClrTx/>
              <a:buSzTx/>
              <a:buFontTx/>
              <a:buNone/>
              <a:tabLst/>
              <a:defRPr/>
            </a:pPr>
            <a:r>
              <a:rPr lang="ja-JP" altLang="en-US" dirty="0">
                <a:latin typeface="UD デジタル 教科書体 NK-R" panose="02020400000000000000" pitchFamily="18" charset="-128"/>
                <a:ea typeface="UD デジタル 教科書体 NK-R" panose="02020400000000000000" pitchFamily="18" charset="-128"/>
              </a:rPr>
              <a:t>　</a:t>
            </a:r>
            <a:endParaRPr lang="en-US" altLang="ja-JP" dirty="0">
              <a:latin typeface="UD デジタル 教科書体 NK-R" panose="02020400000000000000" pitchFamily="18" charset="-128"/>
              <a:ea typeface="UD デジタル 教科書体 NK-R" panose="02020400000000000000" pitchFamily="18" charset="-128"/>
            </a:endParaRPr>
          </a:p>
          <a:p>
            <a:pPr defTabSz="924184">
              <a:defRPr/>
            </a:pPr>
            <a:r>
              <a:rPr lang="en-US" altLang="ja-JP" kern="100" dirty="0">
                <a:solidFill>
                  <a:srgbClr val="FF0000"/>
                </a:solidFill>
                <a:latin typeface="游明朝" panose="02020400000000000000" pitchFamily="18" charset="-128"/>
                <a:ea typeface="UD デジタル 教科書体 NK-R" panose="02020400000000000000" pitchFamily="18" charset="-128"/>
                <a:cs typeface="Times New Roman" panose="02020603050405020304" pitchFamily="18" charset="0"/>
              </a:rPr>
              <a:t>※</a:t>
            </a:r>
            <a:r>
              <a:rPr lang="ja-JP" altLang="en-US" kern="100" dirty="0">
                <a:solidFill>
                  <a:srgbClr val="FF0000"/>
                </a:solidFill>
                <a:latin typeface="游明朝" panose="02020400000000000000" pitchFamily="18" charset="-128"/>
                <a:ea typeface="UD デジタル 教科書体 NK-R" panose="02020400000000000000" pitchFamily="18" charset="-128"/>
                <a:cs typeface="Times New Roman" panose="02020603050405020304" pitchFamily="18" charset="0"/>
              </a:rPr>
              <a:t>関係する「消費者の権利と責任」は、消費者の</a:t>
            </a:r>
            <a:r>
              <a:rPr lang="en-US" altLang="ja-JP" kern="100" dirty="0">
                <a:solidFill>
                  <a:srgbClr val="FF0000"/>
                </a:solidFill>
                <a:latin typeface="游明朝" panose="02020400000000000000" pitchFamily="18" charset="-128"/>
                <a:ea typeface="UD デジタル 教科書体 NK-R" panose="02020400000000000000" pitchFamily="18" charset="-128"/>
                <a:cs typeface="Times New Roman" panose="02020603050405020304" pitchFamily="18" charset="0"/>
              </a:rPr>
              <a:t>8</a:t>
            </a:r>
            <a:r>
              <a:rPr lang="ja-JP" altLang="en-US" kern="100" dirty="0" err="1">
                <a:solidFill>
                  <a:srgbClr val="FF0000"/>
                </a:solidFill>
                <a:latin typeface="游明朝" panose="02020400000000000000" pitchFamily="18" charset="-128"/>
                <a:ea typeface="UD デジタル 教科書体 NK-R" panose="02020400000000000000" pitchFamily="18" charset="-128"/>
                <a:cs typeface="Times New Roman" panose="02020603050405020304" pitchFamily="18" charset="0"/>
              </a:rPr>
              <a:t>つの</a:t>
            </a:r>
            <a:r>
              <a:rPr lang="ja-JP" altLang="en-US" kern="100" dirty="0">
                <a:solidFill>
                  <a:srgbClr val="FF0000"/>
                </a:solidFill>
                <a:latin typeface="游明朝" panose="02020400000000000000" pitchFamily="18" charset="-128"/>
                <a:ea typeface="UD デジタル 教科書体 NK-R" panose="02020400000000000000" pitchFamily="18" charset="-128"/>
                <a:cs typeface="Times New Roman" panose="02020603050405020304" pitchFamily="18" charset="0"/>
              </a:rPr>
              <a:t>権利と</a:t>
            </a:r>
            <a:r>
              <a:rPr lang="en-US" altLang="ja-JP" kern="100" dirty="0">
                <a:solidFill>
                  <a:srgbClr val="FF0000"/>
                </a:solidFill>
                <a:latin typeface="游明朝" panose="02020400000000000000" pitchFamily="18" charset="-128"/>
                <a:ea typeface="UD デジタル 教科書体 NK-R" panose="02020400000000000000" pitchFamily="18" charset="-128"/>
                <a:cs typeface="Times New Roman" panose="02020603050405020304" pitchFamily="18" charset="0"/>
              </a:rPr>
              <a:t>5</a:t>
            </a:r>
            <a:r>
              <a:rPr lang="ja-JP" altLang="en-US" kern="100" dirty="0" err="1">
                <a:solidFill>
                  <a:srgbClr val="FF0000"/>
                </a:solidFill>
                <a:latin typeface="游明朝" panose="02020400000000000000" pitchFamily="18" charset="-128"/>
                <a:ea typeface="UD デジタル 教科書体 NK-R" panose="02020400000000000000" pitchFamily="18" charset="-128"/>
                <a:cs typeface="Times New Roman" panose="02020603050405020304" pitchFamily="18" charset="0"/>
              </a:rPr>
              <a:t>つの</a:t>
            </a:r>
            <a:r>
              <a:rPr lang="ja-JP" altLang="en-US" kern="100" dirty="0">
                <a:solidFill>
                  <a:srgbClr val="FF0000"/>
                </a:solidFill>
                <a:latin typeface="游明朝" panose="02020400000000000000" pitchFamily="18" charset="-128"/>
                <a:ea typeface="UD デジタル 教科書体 NK-R" panose="02020400000000000000" pitchFamily="18" charset="-128"/>
                <a:cs typeface="Times New Roman" panose="02020603050405020304" pitchFamily="18" charset="0"/>
              </a:rPr>
              <a:t>責任をあらかじめ印刷しておき、該当する板書の部分に貼りつける方法もある。</a:t>
            </a:r>
            <a:endParaRPr lang="en-US" altLang="ja-JP" kern="100" dirty="0">
              <a:solidFill>
                <a:srgbClr val="FF0000"/>
              </a:solidFill>
              <a:latin typeface="游明朝" panose="02020400000000000000" pitchFamily="18" charset="-128"/>
              <a:ea typeface="UD デジタル 教科書体 NK-R" panose="02020400000000000000" pitchFamily="18"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4037D853-5D21-FE69-3C7F-4525F38BE1D3}"/>
              </a:ext>
            </a:extLst>
          </p:cNvPr>
          <p:cNvSpPr>
            <a:spLocks noGrp="1"/>
          </p:cNvSpPr>
          <p:nvPr>
            <p:ph type="sldNum" sz="quarter" idx="5"/>
          </p:nvPr>
        </p:nvSpPr>
        <p:spPr/>
        <p:txBody>
          <a:bodyPr/>
          <a:lstStyle/>
          <a:p>
            <a:fld id="{8C4F68C7-22AC-4574-8636-17A998728F35}" type="slidenum">
              <a:rPr kumimoji="1" lang="ja-JP" altLang="en-US" smtClean="0"/>
              <a:t>13</a:t>
            </a:fld>
            <a:endParaRPr kumimoji="1" lang="ja-JP" altLang="en-US"/>
          </a:p>
        </p:txBody>
      </p:sp>
    </p:spTree>
    <p:extLst>
      <p:ext uri="{BB962C8B-B14F-4D97-AF65-F5344CB8AC3E}">
        <p14:creationId xmlns:p14="http://schemas.microsoft.com/office/powerpoint/2010/main" val="2469093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9917">
              <a:defRPr/>
            </a:pPr>
            <a:r>
              <a:rPr lang="ja-JP" altLang="en-US" dirty="0"/>
              <a:t>「物を購入したりサービスを契約する場合は、</a:t>
            </a:r>
            <a:r>
              <a:rPr lang="en-US" altLang="ja-JP" dirty="0"/>
              <a:t>『</a:t>
            </a:r>
            <a:r>
              <a:rPr lang="ja-JP" altLang="en-US" dirty="0"/>
              <a:t>批判的意識を持つ責任</a:t>
            </a:r>
            <a:r>
              <a:rPr lang="en-US" altLang="ja-JP" dirty="0"/>
              <a:t>』</a:t>
            </a:r>
            <a:r>
              <a:rPr lang="ja-JP" altLang="en-US" dirty="0"/>
              <a:t>を果たしながら購入することが大切です。」</a:t>
            </a:r>
            <a:endParaRPr lang="en-US" altLang="ja-JP" dirty="0"/>
          </a:p>
          <a:p>
            <a:pPr defTabSz="909917">
              <a:defRPr/>
            </a:pPr>
            <a:r>
              <a:rPr lang="ja-JP" altLang="en-US" dirty="0"/>
              <a:t>「もしも不明な点があれば、事業者に質問するなどして確認することが大切です。」</a:t>
            </a:r>
            <a:endParaRPr lang="en-US" altLang="ja-JP" dirty="0"/>
          </a:p>
          <a:p>
            <a:pPr defTabSz="909917">
              <a:defRPr/>
            </a:pPr>
            <a:r>
              <a:rPr lang="ja-JP" altLang="en-US" dirty="0"/>
              <a:t>「それが、製品やサービスの改善につながり、消費者市民社会の実現につながります。」</a:t>
            </a:r>
            <a:endParaRPr lang="en-US" altLang="ja-JP" dirty="0">
              <a:solidFill>
                <a:schemeClr val="tx1"/>
              </a:solidFill>
              <a:latin typeface="BIZ UDPゴシック" panose="020B0400000000000000" pitchFamily="50" charset="-128"/>
              <a:ea typeface="BIZ UDPゴシック" panose="020B0400000000000000" pitchFamily="50" charset="-128"/>
              <a:hlinkClick r:id="rId3">
                <a:extLst>
                  <a:ext uri="{A12FA001-AC4F-418D-AE19-62706E023703}">
                    <ahyp:hlinkClr xmlns:ahyp="http://schemas.microsoft.com/office/drawing/2018/hyperlinkcolor" val="tx"/>
                  </a:ext>
                </a:extLst>
              </a:hlinkClick>
            </a:endParaRPr>
          </a:p>
          <a:p>
            <a:pPr defTabSz="910011">
              <a:defRPr/>
            </a:pPr>
            <a:endParaRPr lang="en-US" altLang="ja-JP" dirty="0">
              <a:solidFill>
                <a:schemeClr val="tx1"/>
              </a:solidFill>
              <a:latin typeface="BIZ UDPゴシック" panose="020B0400000000000000" pitchFamily="50" charset="-128"/>
              <a:ea typeface="BIZ UDPゴシック" panose="020B0400000000000000" pitchFamily="50" charset="-128"/>
              <a:hlinkClick r:id="rId3">
                <a:extLst>
                  <a:ext uri="{A12FA001-AC4F-418D-AE19-62706E023703}">
                    <ahyp:hlinkClr xmlns:ahyp="http://schemas.microsoft.com/office/drawing/2018/hyperlinkcolor" val="tx"/>
                  </a:ext>
                </a:extLst>
              </a:hlinkClick>
            </a:endParaRPr>
          </a:p>
          <a:p>
            <a:pPr defTabSz="910011">
              <a:defRPr/>
            </a:pPr>
            <a:r>
              <a:rPr lang="ja-JP" altLang="en-US" dirty="0">
                <a:solidFill>
                  <a:schemeClr val="tx1"/>
                </a:solidFill>
                <a:latin typeface="BIZ UDPゴシック" panose="020B0400000000000000" pitchFamily="50" charset="-128"/>
                <a:ea typeface="BIZ UDPゴシック" panose="020B0400000000000000" pitchFamily="50" charset="-128"/>
                <a:hlinkClick r:id="rId3">
                  <a:extLst>
                    <a:ext uri="{A12FA001-AC4F-418D-AE19-62706E023703}">
                      <ahyp:hlinkClr xmlns:ahyp="http://schemas.microsoft.com/office/drawing/2018/hyperlinkcolor" val="tx"/>
                    </a:ext>
                  </a:extLst>
                </a:hlinkClick>
              </a:rPr>
              <a:t>参考：社会への扉</a:t>
            </a:r>
            <a:r>
              <a:rPr lang="en-US" altLang="ja-JP" dirty="0">
                <a:solidFill>
                  <a:schemeClr val="tx1"/>
                </a:solidFill>
                <a:latin typeface="BIZ UDPゴシック" panose="020B0400000000000000" pitchFamily="50" charset="-128"/>
                <a:ea typeface="BIZ UDPゴシック" panose="020B0400000000000000" pitchFamily="50" charset="-128"/>
                <a:hlinkClick r:id="rId3">
                  <a:extLst>
                    <a:ext uri="{A12FA001-AC4F-418D-AE19-62706E023703}">
                      <ahyp:hlinkClr xmlns:ahyp="http://schemas.microsoft.com/office/drawing/2018/hyperlinkcolor" val="tx"/>
                    </a:ext>
                  </a:extLst>
                </a:hlinkClick>
              </a:rPr>
              <a:t>_p11 (caa.go.jp)</a:t>
            </a:r>
            <a:r>
              <a:rPr lang="ja-JP" altLang="en-US" dirty="0">
                <a:solidFill>
                  <a:schemeClr val="tx1"/>
                </a:solidFill>
                <a:latin typeface="BIZ UDPゴシック" panose="020B0400000000000000" pitchFamily="50" charset="-128"/>
                <a:ea typeface="BIZ UDPゴシック" panose="020B0400000000000000" pitchFamily="50" charset="-128"/>
              </a:rPr>
              <a:t> </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defTabSz="910011">
              <a:defRPr/>
            </a:pPr>
            <a:r>
              <a:rPr lang="en-US" altLang="ja-JP" dirty="0">
                <a:solidFill>
                  <a:schemeClr val="tx1"/>
                </a:solidFill>
                <a:latin typeface="BIZ UDPゴシック" panose="020B0400000000000000" pitchFamily="50" charset="-128"/>
                <a:ea typeface="BIZ UDPゴシック" panose="020B0400000000000000" pitchFamily="50" charset="-128"/>
              </a:rPr>
              <a:t>https://www.caa.go.jp/policies/policy/consumer_education/public_awareness/teaching_material/material_010/student.html#material</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807EA6-0398-4990-8029-A74DB741225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75720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9917">
              <a:defRPr/>
            </a:pPr>
            <a:r>
              <a:rPr lang="ja-JP" altLang="en-US" dirty="0"/>
              <a:t>「トラブルが発生した場合は、図のように主張し行動する責任</a:t>
            </a:r>
            <a:r>
              <a:rPr lang="en-US" altLang="ja-JP" dirty="0"/>
              <a:t>』</a:t>
            </a:r>
            <a:r>
              <a:rPr lang="ja-JP" altLang="en-US" dirty="0"/>
              <a:t>を果たすことが大切です。」</a:t>
            </a:r>
            <a:endParaRPr lang="en-US" altLang="ja-JP" dirty="0"/>
          </a:p>
          <a:p>
            <a:pPr defTabSz="909917">
              <a:defRPr/>
            </a:pPr>
            <a:r>
              <a:rPr lang="ja-JP" altLang="en-US" dirty="0"/>
              <a:t>「「自分が我慢したらいい」とあきらめて行動しなければ、不正な取引や製品などの事故が続くことにつながり、被害が拡大します。」</a:t>
            </a:r>
            <a:endParaRPr lang="en-US" altLang="ja-JP" dirty="0"/>
          </a:p>
          <a:p>
            <a:pPr defTabSz="909917">
              <a:defRPr/>
            </a:pPr>
            <a:r>
              <a:rPr lang="ja-JP" altLang="en-US" dirty="0"/>
              <a:t>「事業者に相談しても対応してもらえない場合は、図のように消費生活センターに相談してみましょう。」</a:t>
            </a:r>
            <a:endParaRPr lang="en-US" altLang="ja-JP" dirty="0"/>
          </a:p>
          <a:p>
            <a:pPr defTabSz="909917">
              <a:defRPr/>
            </a:pPr>
            <a:r>
              <a:rPr lang="ja-JP" altLang="en-US" dirty="0">
                <a:latin typeface="+mn-ea"/>
                <a:ea typeface="+mn-ea"/>
              </a:rPr>
              <a:t>「消費生活センターは中立な立場でトラブル解決のための助言や交渉にあたります。」</a:t>
            </a:r>
            <a:endParaRPr lang="en-US" altLang="ja-JP" dirty="0">
              <a:latin typeface="+mn-ea"/>
              <a:ea typeface="+mn-ea"/>
            </a:endParaRPr>
          </a:p>
          <a:p>
            <a:pPr defTabSz="909917">
              <a:defRPr/>
            </a:pPr>
            <a:r>
              <a:rPr lang="ja-JP" altLang="en-US" dirty="0">
                <a:latin typeface="+mn-ea"/>
                <a:ea typeface="+mn-ea"/>
              </a:rPr>
              <a:t>「その行動が、消費者市民社会の実現につながります。」</a:t>
            </a:r>
            <a:endParaRPr lang="en-US" altLang="ja-JP" dirty="0">
              <a:solidFill>
                <a:schemeClr val="tx1"/>
              </a:solidFill>
              <a:latin typeface="+mn-ea"/>
              <a:ea typeface="+mn-ea"/>
              <a:hlinkClick r:id="rId3">
                <a:extLst>
                  <a:ext uri="{A12FA001-AC4F-418D-AE19-62706E023703}">
                    <ahyp:hlinkClr xmlns:ahyp="http://schemas.microsoft.com/office/drawing/2018/hyperlinkcolor" val="tx"/>
                  </a:ext>
                </a:extLst>
              </a:hlinkClick>
            </a:endParaRPr>
          </a:p>
          <a:p>
            <a:pPr defTabSz="910011">
              <a:defRPr/>
            </a:pPr>
            <a:endParaRPr lang="en-US" altLang="ja-JP" dirty="0">
              <a:solidFill>
                <a:schemeClr val="tx1"/>
              </a:solidFill>
              <a:latin typeface="BIZ UDPゴシック" panose="020B0400000000000000" pitchFamily="50" charset="-128"/>
              <a:ea typeface="BIZ UDPゴシック" panose="020B0400000000000000" pitchFamily="50" charset="-128"/>
              <a:hlinkClick r:id="rId3">
                <a:extLst>
                  <a:ext uri="{A12FA001-AC4F-418D-AE19-62706E023703}">
                    <ahyp:hlinkClr xmlns:ahyp="http://schemas.microsoft.com/office/drawing/2018/hyperlinkcolor" val="tx"/>
                  </a:ext>
                </a:extLst>
              </a:hlinkClick>
            </a:endParaRPr>
          </a:p>
          <a:p>
            <a:pPr defTabSz="910011">
              <a:defRPr/>
            </a:pPr>
            <a:r>
              <a:rPr lang="ja-JP" altLang="en-US" dirty="0">
                <a:solidFill>
                  <a:schemeClr val="tx1"/>
                </a:solidFill>
                <a:latin typeface="BIZ UDPゴシック" panose="020B0400000000000000" pitchFamily="50" charset="-128"/>
                <a:ea typeface="BIZ UDPゴシック" panose="020B0400000000000000" pitchFamily="50" charset="-128"/>
                <a:hlinkClick r:id="rId3">
                  <a:extLst>
                    <a:ext uri="{A12FA001-AC4F-418D-AE19-62706E023703}">
                      <ahyp:hlinkClr xmlns:ahyp="http://schemas.microsoft.com/office/drawing/2018/hyperlinkcolor" val="tx"/>
                    </a:ext>
                  </a:extLst>
                </a:hlinkClick>
              </a:rPr>
              <a:t>参考：社会への扉</a:t>
            </a:r>
            <a:r>
              <a:rPr lang="en-US" altLang="ja-JP" dirty="0">
                <a:solidFill>
                  <a:schemeClr val="tx1"/>
                </a:solidFill>
                <a:latin typeface="BIZ UDPゴシック" panose="020B0400000000000000" pitchFamily="50" charset="-128"/>
                <a:ea typeface="BIZ UDPゴシック" panose="020B0400000000000000" pitchFamily="50" charset="-128"/>
                <a:hlinkClick r:id="rId3">
                  <a:extLst>
                    <a:ext uri="{A12FA001-AC4F-418D-AE19-62706E023703}">
                      <ahyp:hlinkClr xmlns:ahyp="http://schemas.microsoft.com/office/drawing/2018/hyperlinkcolor" val="tx"/>
                    </a:ext>
                  </a:extLst>
                </a:hlinkClick>
              </a:rPr>
              <a:t>_p11 (caa.go.jp)</a:t>
            </a:r>
            <a:r>
              <a:rPr lang="ja-JP" altLang="en-US" dirty="0">
                <a:solidFill>
                  <a:schemeClr val="tx1"/>
                </a:solidFill>
                <a:latin typeface="BIZ UDPゴシック" panose="020B0400000000000000" pitchFamily="50" charset="-128"/>
                <a:ea typeface="BIZ UDPゴシック" panose="020B0400000000000000" pitchFamily="50" charset="-128"/>
              </a:rPr>
              <a:t> </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defTabSz="910011">
              <a:defRPr/>
            </a:pPr>
            <a:r>
              <a:rPr lang="en-US" altLang="ja-JP" dirty="0">
                <a:solidFill>
                  <a:schemeClr val="tx1"/>
                </a:solidFill>
                <a:latin typeface="BIZ UDPゴシック" panose="020B0400000000000000" pitchFamily="50" charset="-128"/>
                <a:ea typeface="BIZ UDPゴシック" panose="020B0400000000000000" pitchFamily="50" charset="-128"/>
              </a:rPr>
              <a:t>https://www.caa.go.jp/policies/policy/consumer_education/public_awareness/teaching_material/material_010/student.html#material</a:t>
            </a:r>
          </a:p>
          <a:p>
            <a:endParaRPr kumimoji="1" lang="ja-JP" altLang="en-US" dirty="0"/>
          </a:p>
        </p:txBody>
      </p:sp>
      <p:sp>
        <p:nvSpPr>
          <p:cNvPr id="4" name="スライド番号プレースホルダー 3"/>
          <p:cNvSpPr>
            <a:spLocks noGrp="1"/>
          </p:cNvSpPr>
          <p:nvPr>
            <p:ph type="sldNum" sz="quarter" idx="5"/>
          </p:nvPr>
        </p:nvSpPr>
        <p:spPr/>
        <p:txBody>
          <a:bodyPr/>
          <a:lstStyle/>
          <a:p>
            <a:fld id="{58807EA6-0398-4990-8029-A74DB7412258}" type="slidenum">
              <a:rPr kumimoji="1" lang="ja-JP" altLang="en-US" smtClean="0"/>
              <a:t>15</a:t>
            </a:fld>
            <a:endParaRPr kumimoji="1" lang="ja-JP" altLang="en-US"/>
          </a:p>
        </p:txBody>
      </p:sp>
    </p:spTree>
    <p:extLst>
      <p:ext uri="{BB962C8B-B14F-4D97-AF65-F5344CB8AC3E}">
        <p14:creationId xmlns:p14="http://schemas.microsoft.com/office/powerpoint/2010/main" val="4205146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1347788"/>
            <a:ext cx="6462712" cy="3636962"/>
          </a:xfrm>
        </p:spPr>
      </p:sp>
      <p:sp>
        <p:nvSpPr>
          <p:cNvPr id="3" name="ノート プレースホルダー 2"/>
          <p:cNvSpPr>
            <a:spLocks noGrp="1"/>
          </p:cNvSpPr>
          <p:nvPr>
            <p:ph type="body" idx="1"/>
          </p:nvPr>
        </p:nvSpPr>
        <p:spPr>
          <a:xfrm>
            <a:off x="857189" y="5252360"/>
            <a:ext cx="5438140" cy="3908614"/>
          </a:xfrm>
        </p:spPr>
        <p:txBody>
          <a:bodyPr/>
          <a:lstStyle/>
          <a:p>
            <a:r>
              <a:rPr lang="ja-JP" altLang="en-US" dirty="0"/>
              <a:t>困ったときは、消費者ホットライン「１８８」にご相談ください。</a:t>
            </a:r>
            <a:endParaRPr lang="en-US" altLang="ja-JP" dirty="0"/>
          </a:p>
          <a:p>
            <a:r>
              <a:rPr lang="ja-JP" altLang="en-US" dirty="0"/>
              <a:t>近くの消費生活相談窓口に繋がります。</a:t>
            </a:r>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5"/>
          </p:nvPr>
        </p:nvSpPr>
        <p:spPr/>
        <p:txBody>
          <a:bodyPr/>
          <a:lstStyle/>
          <a:p>
            <a:fld id="{ED753D21-D259-4D22-A1D9-4E367A6D5748}" type="slidenum">
              <a:rPr kumimoji="1" lang="ja-JP" altLang="en-US" smtClean="0"/>
              <a:t>16</a:t>
            </a:fld>
            <a:endParaRPr kumimoji="1" lang="ja-JP" altLang="en-US"/>
          </a:p>
        </p:txBody>
      </p:sp>
    </p:spTree>
    <p:extLst>
      <p:ext uri="{BB962C8B-B14F-4D97-AF65-F5344CB8AC3E}">
        <p14:creationId xmlns:p14="http://schemas.microsoft.com/office/powerpoint/2010/main" val="3297606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a:t>
            </a:r>
            <a:r>
              <a:rPr kumimoji="1" lang="en-US" altLang="ja-JP" dirty="0"/>
              <a:t>8</a:t>
            </a:r>
            <a:r>
              <a:rPr kumimoji="1" lang="ja-JP" altLang="en-US" dirty="0" err="1"/>
              <a:t>つの</a:t>
            </a:r>
            <a:r>
              <a:rPr kumimoji="1" lang="ja-JP" altLang="en-US" dirty="0"/>
              <a:t>権利と</a:t>
            </a:r>
            <a:r>
              <a:rPr kumimoji="1" lang="en-US" altLang="ja-JP" dirty="0"/>
              <a:t>5</a:t>
            </a:r>
            <a:r>
              <a:rPr kumimoji="1" lang="ja-JP" altLang="en-US" dirty="0" err="1"/>
              <a:t>つの</a:t>
            </a:r>
            <a:r>
              <a:rPr kumimoji="1" lang="ja-JP" altLang="en-US" dirty="0"/>
              <a:t>責任について、具体的な事例をもとに考える動画を見ましょう。」</a:t>
            </a:r>
            <a:endParaRPr kumimoji="1" lang="en-US" altLang="ja-JP" dirty="0"/>
          </a:p>
          <a:p>
            <a:r>
              <a:rPr kumimoji="1" lang="ja-JP" altLang="en-US" dirty="0"/>
              <a:t>→「消費者の権利と責任その２」動画視聴開始</a:t>
            </a:r>
            <a:endParaRPr kumimoji="1" lang="en-US" altLang="ja-JP" dirty="0"/>
          </a:p>
          <a:p>
            <a:r>
              <a:rPr kumimoji="1" lang="ja-JP" altLang="en-US" dirty="0"/>
              <a:t>動画：</a:t>
            </a:r>
            <a:r>
              <a:rPr kumimoji="1" lang="en-US" altLang="ja-JP" dirty="0"/>
              <a:t>https://youtu.be/lGMyRZjfiS4</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58807EA6-0398-4990-8029-A74DB7412258}" type="slidenum">
              <a:rPr kumimoji="1" lang="ja-JP" altLang="en-US" smtClean="0"/>
              <a:t>2</a:t>
            </a:fld>
            <a:endParaRPr kumimoji="1" lang="ja-JP" altLang="en-US"/>
          </a:p>
        </p:txBody>
      </p:sp>
    </p:spTree>
    <p:extLst>
      <p:ext uri="{BB962C8B-B14F-4D97-AF65-F5344CB8AC3E}">
        <p14:creationId xmlns:p14="http://schemas.microsoft.com/office/powerpoint/2010/main" val="782988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1347788"/>
            <a:ext cx="6462712" cy="3636962"/>
          </a:xfrm>
        </p:spPr>
      </p:sp>
      <p:sp>
        <p:nvSpPr>
          <p:cNvPr id="3" name="ノート プレースホルダー 2"/>
          <p:cNvSpPr>
            <a:spLocks noGrp="1"/>
          </p:cNvSpPr>
          <p:nvPr>
            <p:ph type="body" idx="1"/>
          </p:nvPr>
        </p:nvSpPr>
        <p:spPr>
          <a:xfrm>
            <a:off x="679767" y="5252360"/>
            <a:ext cx="5438140" cy="3908614"/>
          </a:xfrm>
        </p:spPr>
        <p:txBody>
          <a:bodyPr/>
          <a:lstStyle/>
          <a:p>
            <a:r>
              <a:rPr kumimoji="1" lang="ja-JP" altLang="en-US" dirty="0"/>
              <a:t>なぜ消費者トラブルは起きるのでしょう？</a:t>
            </a:r>
          </a:p>
        </p:txBody>
      </p:sp>
      <p:sp>
        <p:nvSpPr>
          <p:cNvPr id="4" name="スライド番号プレースホルダー 3"/>
          <p:cNvSpPr>
            <a:spLocks noGrp="1"/>
          </p:cNvSpPr>
          <p:nvPr>
            <p:ph type="sldNum" sz="quarter" idx="5"/>
          </p:nvPr>
        </p:nvSpPr>
        <p:spPr/>
        <p:txBody>
          <a:bodyPr/>
          <a:lstStyle/>
          <a:p>
            <a:fld id="{1DE924E5-362E-471A-AEDE-4F5C5683F518}" type="slidenum">
              <a:rPr kumimoji="1" lang="ja-JP" altLang="en-US" smtClean="0"/>
              <a:t>3</a:t>
            </a:fld>
            <a:endParaRPr kumimoji="1" lang="ja-JP" altLang="en-US"/>
          </a:p>
        </p:txBody>
      </p:sp>
    </p:spTree>
    <p:extLst>
      <p:ext uri="{BB962C8B-B14F-4D97-AF65-F5344CB8AC3E}">
        <p14:creationId xmlns:p14="http://schemas.microsoft.com/office/powerpoint/2010/main" val="4278059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「実際に京都府の消費生活センターに寄せられた相談を元にした、消費者の行動と起こりがちな消費者トラブルを聞きましょう」</a:t>
            </a:r>
            <a:endParaRPr kumimoji="1" lang="en-US" altLang="ja-JP" dirty="0"/>
          </a:p>
          <a:p>
            <a:r>
              <a:rPr kumimoji="1" lang="ja-JP" altLang="en-US" dirty="0"/>
              <a:t>→事例読み上げ開始</a:t>
            </a:r>
          </a:p>
        </p:txBody>
      </p:sp>
      <p:sp>
        <p:nvSpPr>
          <p:cNvPr id="4" name="スライド番号プレースホルダー 3"/>
          <p:cNvSpPr>
            <a:spLocks noGrp="1"/>
          </p:cNvSpPr>
          <p:nvPr>
            <p:ph type="sldNum" sz="quarter" idx="5"/>
          </p:nvPr>
        </p:nvSpPr>
        <p:spPr/>
        <p:txBody>
          <a:bodyPr/>
          <a:lstStyle/>
          <a:p>
            <a:fld id="{8C4F68C7-22AC-4574-8636-17A998728F35}" type="slidenum">
              <a:rPr kumimoji="1" lang="ja-JP" altLang="en-US" smtClean="0"/>
              <a:t>4</a:t>
            </a:fld>
            <a:endParaRPr kumimoji="1" lang="ja-JP" altLang="en-US"/>
          </a:p>
        </p:txBody>
      </p:sp>
    </p:spTree>
    <p:extLst>
      <p:ext uri="{BB962C8B-B14F-4D97-AF65-F5344CB8AC3E}">
        <p14:creationId xmlns:p14="http://schemas.microsoft.com/office/powerpoint/2010/main" val="1014572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latin typeface="+mn-lt"/>
                <a:ea typeface="+mn-ea"/>
                <a:cs typeface="+mn-cs"/>
              </a:rPr>
              <a:t>引き続きケース</a:t>
            </a:r>
            <a:r>
              <a:rPr kumimoji="1" lang="en-US" altLang="ja-JP" sz="1200" b="0" i="0" kern="1200" dirty="0">
                <a:solidFill>
                  <a:schemeClr val="tx1"/>
                </a:solidFill>
                <a:effectLst/>
                <a:latin typeface="+mn-lt"/>
                <a:ea typeface="+mn-ea"/>
                <a:cs typeface="+mn-cs"/>
              </a:rPr>
              <a:t>2</a:t>
            </a:r>
            <a:r>
              <a:rPr kumimoji="1" lang="ja-JP" altLang="en-US" sz="1200" b="0" i="0" kern="1200" dirty="0">
                <a:solidFill>
                  <a:schemeClr val="tx1"/>
                </a:solidFill>
                <a:effectLst/>
                <a:latin typeface="+mn-lt"/>
                <a:ea typeface="+mn-ea"/>
                <a:cs typeface="+mn-cs"/>
              </a:rPr>
              <a:t>の事例です。</a:t>
            </a:r>
            <a:endParaRPr kumimoji="1" lang="en-US" altLang="ja-JP"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latin typeface="+mn-lt"/>
                <a:ea typeface="+mn-ea"/>
                <a:cs typeface="+mn-cs"/>
              </a:rPr>
              <a:t>（こちらも参考になります）</a:t>
            </a:r>
            <a:endParaRPr kumimoji="1" lang="en-US" altLang="ja-JP"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latin typeface="+mn-lt"/>
                <a:ea typeface="+mn-ea"/>
                <a:cs typeface="+mn-cs"/>
              </a:rPr>
              <a:t>消費者庁作成：中学生向け消費者教育プログラム</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「指導者用解説書」、「支援ツール</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パワーポイント、学習プリント</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a:t>
            </a:r>
            <a:endParaRPr kumimoji="1" lang="en-US" altLang="ja-JP"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latin typeface="+mn-lt"/>
                <a:ea typeface="+mn-ea"/>
                <a:cs typeface="+mn-cs"/>
              </a:rPr>
              <a:t>→「プログラム</a:t>
            </a:r>
            <a:r>
              <a:rPr kumimoji="1" lang="en-US" altLang="ja-JP" sz="1200" b="0" i="0" kern="1200" dirty="0">
                <a:solidFill>
                  <a:schemeClr val="tx1"/>
                </a:solidFill>
                <a:effectLst/>
                <a:latin typeface="+mn-lt"/>
                <a:ea typeface="+mn-ea"/>
                <a:cs typeface="+mn-cs"/>
              </a:rPr>
              <a:t>【1】</a:t>
            </a:r>
            <a:r>
              <a:rPr kumimoji="1" lang="ja-JP" altLang="en-US" sz="1200" b="0" i="0" kern="1200" dirty="0">
                <a:solidFill>
                  <a:schemeClr val="tx1"/>
                </a:solidFill>
                <a:effectLst/>
                <a:latin typeface="+mn-lt"/>
                <a:ea typeface="+mn-ea"/>
                <a:cs typeface="+mn-cs"/>
              </a:rPr>
              <a:t>契約編「買物のトラブルはなぜ起こる」」→「</a:t>
            </a:r>
            <a:r>
              <a:rPr lang="ja-JP" altLang="en-US" dirty="0"/>
              <a:t>買物のトラブル事例」</a:t>
            </a:r>
            <a:r>
              <a:rPr lang="en-US" altLang="zh-TW" dirty="0"/>
              <a:t>https://www.caa.go.jp/policies/policy/consumer_education/consumer_education/lower_the_age_of_adulthood/material/</a:t>
            </a:r>
            <a:endParaRPr kumimoji="1" lang="ja-JP" altLang="en-US" dirty="0"/>
          </a:p>
        </p:txBody>
      </p:sp>
      <p:sp>
        <p:nvSpPr>
          <p:cNvPr id="4" name="スライド番号プレースホルダー 3"/>
          <p:cNvSpPr>
            <a:spLocks noGrp="1"/>
          </p:cNvSpPr>
          <p:nvPr>
            <p:ph type="sldNum" sz="quarter" idx="5"/>
          </p:nvPr>
        </p:nvSpPr>
        <p:spPr/>
        <p:txBody>
          <a:bodyPr/>
          <a:lstStyle/>
          <a:p>
            <a:fld id="{8C4F68C7-22AC-4574-8636-17A998728F35}" type="slidenum">
              <a:rPr kumimoji="1" lang="ja-JP" altLang="en-US" smtClean="0"/>
              <a:t>5</a:t>
            </a:fld>
            <a:endParaRPr kumimoji="1" lang="ja-JP" altLang="en-US"/>
          </a:p>
        </p:txBody>
      </p:sp>
    </p:spTree>
    <p:extLst>
      <p:ext uri="{BB962C8B-B14F-4D97-AF65-F5344CB8AC3E}">
        <p14:creationId xmlns:p14="http://schemas.microsoft.com/office/powerpoint/2010/main" val="279750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uFill>
                  <a:solidFill>
                    <a:srgbClr val="000000"/>
                  </a:solidFill>
                </a:uFill>
                <a:latin typeface="+mn-ea"/>
                <a:ea typeface="+mn-ea"/>
                <a:cs typeface="Times New Roman" panose="02020603050405020304" pitchFamily="18" charset="0"/>
              </a:rPr>
              <a:t>皆さんは、このようなトラブルに遭ったことはありませんか？</a:t>
            </a:r>
            <a:endParaRPr lang="en-US" altLang="ja-JP" sz="1200" dirty="0">
              <a:uFill>
                <a:solidFill>
                  <a:srgbClr val="000000"/>
                </a:solidFill>
              </a:uFill>
              <a:latin typeface="+mn-ea"/>
              <a:ea typeface="+mn-ea"/>
              <a:cs typeface="Times New Roman" panose="02020603050405020304" pitchFamily="18" charset="0"/>
            </a:endParaRPr>
          </a:p>
          <a:p>
            <a:r>
              <a:rPr lang="ja-JP" altLang="en-US" sz="1200" dirty="0">
                <a:uFill>
                  <a:solidFill>
                    <a:srgbClr val="000000"/>
                  </a:solidFill>
                </a:uFill>
                <a:latin typeface="+mn-ea"/>
                <a:ea typeface="+mn-ea"/>
                <a:cs typeface="Times New Roman" panose="02020603050405020304" pitchFamily="18" charset="0"/>
              </a:rPr>
              <a:t>周りの方でこのようなトラブルに遭った方はいませんか？</a:t>
            </a:r>
            <a:endParaRPr lang="en-US" altLang="ja-JP" sz="1200" dirty="0">
              <a:uFill>
                <a:solidFill>
                  <a:srgbClr val="000000"/>
                </a:solidFill>
              </a:uFill>
              <a:latin typeface="+mn-ea"/>
              <a:ea typeface="+mn-ea"/>
              <a:cs typeface="Times New Roman" panose="02020603050405020304" pitchFamily="18" charset="0"/>
            </a:endParaRPr>
          </a:p>
          <a:p>
            <a:r>
              <a:rPr lang="ja-JP" altLang="en-US" sz="1200" dirty="0">
                <a:uFill>
                  <a:solidFill>
                    <a:srgbClr val="000000"/>
                  </a:solidFill>
                </a:uFill>
                <a:latin typeface="+mn-ea"/>
                <a:ea typeface="+mn-ea"/>
                <a:cs typeface="Times New Roman" panose="02020603050405020304" pitchFamily="18" charset="0"/>
              </a:rPr>
              <a:t>どうしてこのようなことになったのか、その時のことを思い出して考えましょう。</a:t>
            </a:r>
            <a:endParaRPr lang="en-US" altLang="ja-JP" sz="1200" dirty="0">
              <a:latin typeface="+mn-ea"/>
              <a:ea typeface="+mn-ea"/>
            </a:endParaRPr>
          </a:p>
          <a:p>
            <a:endParaRPr kumimoji="1" lang="en-US" altLang="ja-JP" dirty="0">
              <a:latin typeface="+mn-ea"/>
              <a:ea typeface="+mn-ea"/>
            </a:endParaRPr>
          </a:p>
          <a:p>
            <a:r>
              <a:rPr lang="ja-JP" altLang="en-US" dirty="0">
                <a:solidFill>
                  <a:srgbClr val="191919"/>
                </a:solidFill>
                <a:latin typeface="+mn-ea"/>
                <a:ea typeface="+mn-ea"/>
              </a:rPr>
              <a:t>「まず、各自考えましょう。」</a:t>
            </a:r>
            <a:endParaRPr lang="en-US" altLang="ja-JP" dirty="0">
              <a:solidFill>
                <a:srgbClr val="191919"/>
              </a:solidFill>
              <a:latin typeface="+mn-ea"/>
              <a:ea typeface="+mn-ea"/>
            </a:endParaRPr>
          </a:p>
          <a:p>
            <a:r>
              <a:rPr lang="ja-JP" altLang="en-US" dirty="0">
                <a:solidFill>
                  <a:srgbClr val="191919"/>
                </a:solidFill>
                <a:latin typeface="+mn-ea"/>
                <a:ea typeface="+mn-ea"/>
              </a:rPr>
              <a:t>「次に班でそれぞれの意見を共有しましょう。」「あとで各班１つずつ発表してもらいます。」</a:t>
            </a:r>
            <a:endParaRPr lang="en-US" altLang="ja-JP" dirty="0">
              <a:solidFill>
                <a:srgbClr val="191919"/>
              </a:solidFill>
              <a:latin typeface="+mn-ea"/>
              <a:ea typeface="+mn-ea"/>
            </a:endParaRPr>
          </a:p>
          <a:p>
            <a:endParaRPr lang="en-US" altLang="ja-JP" dirty="0">
              <a:solidFill>
                <a:srgbClr val="191919"/>
              </a:solidFill>
              <a:latin typeface="+mn-ea"/>
              <a:ea typeface="+mn-ea"/>
            </a:endParaRPr>
          </a:p>
          <a:p>
            <a:r>
              <a:rPr lang="en-US" altLang="ja-JP" dirty="0">
                <a:solidFill>
                  <a:srgbClr val="191919"/>
                </a:solidFill>
                <a:latin typeface="+mn-ea"/>
                <a:ea typeface="+mn-ea"/>
              </a:rPr>
              <a:t>※</a:t>
            </a:r>
            <a:r>
              <a:rPr lang="ja-JP" altLang="en-US" dirty="0">
                <a:solidFill>
                  <a:srgbClr val="191919"/>
                </a:solidFill>
                <a:latin typeface="+mn-ea"/>
                <a:ea typeface="+mn-ea"/>
              </a:rPr>
              <a:t>発表は、タブレットを活用するか、黒板を活用するか、指導しやすい方法で実施する。</a:t>
            </a:r>
            <a:endParaRPr lang="en-US" altLang="ja-JP" dirty="0">
              <a:solidFill>
                <a:srgbClr val="191919"/>
              </a:solidFill>
              <a:latin typeface="+mn-ea"/>
              <a:ea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8C4F68C7-22AC-4574-8636-17A998728F35}" type="slidenum">
              <a:rPr kumimoji="1" lang="ja-JP" altLang="en-US" smtClean="0"/>
              <a:t>6</a:t>
            </a:fld>
            <a:endParaRPr kumimoji="1" lang="ja-JP" altLang="en-US"/>
          </a:p>
        </p:txBody>
      </p:sp>
    </p:spTree>
    <p:extLst>
      <p:ext uri="{BB962C8B-B14F-4D97-AF65-F5344CB8AC3E}">
        <p14:creationId xmlns:p14="http://schemas.microsoft.com/office/powerpoint/2010/main" val="1715731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「各班１つ発表してください。」</a:t>
            </a:r>
            <a:endParaRPr kumimoji="1" lang="en-US" altLang="ja-JP" dirty="0"/>
          </a:p>
          <a:p>
            <a:endParaRPr kumimoji="1" lang="en-US" altLang="ja-JP" dirty="0"/>
          </a:p>
          <a:p>
            <a:r>
              <a:rPr kumimoji="1" lang="en-US" altLang="ja-JP" dirty="0"/>
              <a:t>※</a:t>
            </a:r>
            <a:r>
              <a:rPr kumimoji="1" lang="ja-JP" altLang="en-US" dirty="0"/>
              <a:t>発表内容が同じ場合もあるが臨機応変に対応する。</a:t>
            </a:r>
            <a:endParaRPr kumimoji="1" lang="en-US" altLang="ja-JP" dirty="0"/>
          </a:p>
          <a:p>
            <a:r>
              <a:rPr kumimoji="1" lang="ja-JP" altLang="en-US" dirty="0"/>
              <a:t>ロイロノートを活用する場合は、生徒の回答が残らない。</a:t>
            </a:r>
            <a:endParaRPr kumimoji="1" lang="en-US" altLang="ja-JP" dirty="0"/>
          </a:p>
          <a:p>
            <a:r>
              <a:rPr kumimoji="1" lang="ja-JP" altLang="en-US" dirty="0"/>
              <a:t>発表を生徒に記憶させるために板書をする方法もある。</a:t>
            </a:r>
          </a:p>
        </p:txBody>
      </p:sp>
      <p:sp>
        <p:nvSpPr>
          <p:cNvPr id="4" name="スライド番号プレースホルダー 3"/>
          <p:cNvSpPr>
            <a:spLocks noGrp="1"/>
          </p:cNvSpPr>
          <p:nvPr>
            <p:ph type="sldNum" sz="quarter" idx="5"/>
          </p:nvPr>
        </p:nvSpPr>
        <p:spPr/>
        <p:txBody>
          <a:bodyPr/>
          <a:lstStyle/>
          <a:p>
            <a:fld id="{8C4F68C7-22AC-4574-8636-17A998728F35}" type="slidenum">
              <a:rPr kumimoji="1" lang="ja-JP" altLang="en-US" smtClean="0"/>
              <a:t>7</a:t>
            </a:fld>
            <a:endParaRPr kumimoji="1" lang="ja-JP" altLang="en-US"/>
          </a:p>
        </p:txBody>
      </p:sp>
    </p:spTree>
    <p:extLst>
      <p:ext uri="{BB962C8B-B14F-4D97-AF65-F5344CB8AC3E}">
        <p14:creationId xmlns:p14="http://schemas.microsoft.com/office/powerpoint/2010/main" val="1008285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「では、このトラブルを解決するためにどうしたらよいでしょう？」</a:t>
            </a:r>
            <a:endParaRPr kumimoji="1" lang="en-US" altLang="ja-JP" dirty="0"/>
          </a:p>
          <a:p>
            <a:r>
              <a:rPr kumimoji="1" lang="ja-JP" altLang="en-US" dirty="0">
                <a:latin typeface="+mn-ea"/>
                <a:ea typeface="+mn-ea"/>
              </a:rPr>
              <a:t>「</a:t>
            </a:r>
            <a:r>
              <a:rPr lang="ja-JP" altLang="en-US" dirty="0">
                <a:latin typeface="+mn-ea"/>
                <a:ea typeface="+mn-ea"/>
              </a:rPr>
              <a:t>班で</a:t>
            </a:r>
            <a:r>
              <a:rPr lang="en-US" altLang="ja-JP" dirty="0">
                <a:latin typeface="+mn-ea"/>
                <a:ea typeface="+mn-ea"/>
              </a:rPr>
              <a:t>1</a:t>
            </a:r>
            <a:r>
              <a:rPr lang="ja-JP" altLang="en-US" dirty="0" err="1">
                <a:latin typeface="+mn-ea"/>
                <a:ea typeface="+mn-ea"/>
              </a:rPr>
              <a:t>つずつ</a:t>
            </a:r>
            <a:r>
              <a:rPr lang="ja-JP" altLang="en-US" dirty="0">
                <a:latin typeface="+mn-ea"/>
                <a:ea typeface="+mn-ea"/>
              </a:rPr>
              <a:t>発表してもらいますので考えてください。」</a:t>
            </a:r>
            <a:endParaRPr lang="en-US" altLang="ja-JP" dirty="0">
              <a:latin typeface="+mn-ea"/>
              <a:ea typeface="+mn-ea"/>
            </a:endParaRPr>
          </a:p>
          <a:p>
            <a:r>
              <a:rPr lang="ja-JP" altLang="en-US" dirty="0">
                <a:latin typeface="+mn-ea"/>
                <a:ea typeface="+mn-ea"/>
              </a:rPr>
              <a:t>「また関係する「消費者の権利と責任」も発表してもらいます。」</a:t>
            </a:r>
            <a:endParaRPr kumimoji="1" lang="ja-JP" altLang="en-US" dirty="0">
              <a:latin typeface="+mn-ea"/>
              <a:ea typeface="+mn-ea"/>
            </a:endParaRPr>
          </a:p>
        </p:txBody>
      </p:sp>
      <p:sp>
        <p:nvSpPr>
          <p:cNvPr id="4" name="スライド番号プレースホルダー 3"/>
          <p:cNvSpPr>
            <a:spLocks noGrp="1"/>
          </p:cNvSpPr>
          <p:nvPr>
            <p:ph type="sldNum" sz="quarter" idx="5"/>
          </p:nvPr>
        </p:nvSpPr>
        <p:spPr/>
        <p:txBody>
          <a:bodyPr/>
          <a:lstStyle/>
          <a:p>
            <a:fld id="{8C4F68C7-22AC-4574-8636-17A998728F35}" type="slidenum">
              <a:rPr kumimoji="1" lang="ja-JP" altLang="en-US" smtClean="0"/>
              <a:t>8</a:t>
            </a:fld>
            <a:endParaRPr kumimoji="1" lang="ja-JP" altLang="en-US"/>
          </a:p>
        </p:txBody>
      </p:sp>
    </p:spTree>
    <p:extLst>
      <p:ext uri="{BB962C8B-B14F-4D97-AF65-F5344CB8AC3E}">
        <p14:creationId xmlns:p14="http://schemas.microsoft.com/office/powerpoint/2010/main" val="1364467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ea typeface="+mn-ea"/>
              </a:rPr>
              <a:t>「各班一つずつ発表してください。」</a:t>
            </a:r>
            <a:endParaRPr lang="en-US" altLang="ja-JP" dirty="0">
              <a:latin typeface="+mn-ea"/>
              <a:ea typeface="+mn-ea"/>
            </a:endParaRPr>
          </a:p>
          <a:p>
            <a:endParaRPr kumimoji="1" lang="en-US" altLang="ja-JP" dirty="0"/>
          </a:p>
          <a:p>
            <a:r>
              <a:rPr kumimoji="1" lang="en-US" altLang="ja-JP" dirty="0"/>
              <a:t>※</a:t>
            </a:r>
            <a:r>
              <a:rPr kumimoji="1" lang="ja-JP" altLang="en-US" dirty="0"/>
              <a:t>発表内容が同じ場合もあるが臨機応変に対応する。</a:t>
            </a:r>
            <a:endParaRPr kumimoji="1" lang="en-US" altLang="ja-JP" dirty="0"/>
          </a:p>
          <a:p>
            <a:r>
              <a:rPr kumimoji="1" lang="ja-JP" altLang="en-US" dirty="0"/>
              <a:t>ロイロノートを活用する場合は、生徒の回答が残らない。</a:t>
            </a:r>
            <a:endParaRPr kumimoji="1" lang="en-US" altLang="ja-JP" dirty="0"/>
          </a:p>
          <a:p>
            <a:r>
              <a:rPr kumimoji="1" lang="ja-JP" altLang="en-US" dirty="0"/>
              <a:t>発表を生徒に記憶させるために板書をする方法もある。</a:t>
            </a:r>
          </a:p>
          <a:p>
            <a:endParaRPr kumimoji="1" lang="en-US" altLang="ja-JP" dirty="0"/>
          </a:p>
          <a:p>
            <a:r>
              <a:rPr kumimoji="1" lang="ja-JP" altLang="en-US" dirty="0"/>
              <a:t>事業者のお客様相談室：顧客からの問い合わせや苦情などを受け付ける部署</a:t>
            </a:r>
            <a:endParaRPr kumimoji="1" lang="en-US" altLang="ja-JP" dirty="0"/>
          </a:p>
          <a:p>
            <a:r>
              <a:rPr kumimoji="1" lang="ja-JP" altLang="en-US" dirty="0"/>
              <a:t>警察：犯罪に関するトラブルを解決する</a:t>
            </a:r>
          </a:p>
        </p:txBody>
      </p:sp>
      <p:sp>
        <p:nvSpPr>
          <p:cNvPr id="4" name="スライド番号プレースホルダー 3"/>
          <p:cNvSpPr>
            <a:spLocks noGrp="1"/>
          </p:cNvSpPr>
          <p:nvPr>
            <p:ph type="sldNum" sz="quarter" idx="5"/>
          </p:nvPr>
        </p:nvSpPr>
        <p:spPr/>
        <p:txBody>
          <a:bodyPr/>
          <a:lstStyle/>
          <a:p>
            <a:fld id="{8C4F68C7-22AC-4574-8636-17A998728F35}" type="slidenum">
              <a:rPr kumimoji="1" lang="ja-JP" altLang="en-US" smtClean="0"/>
              <a:t>9</a:t>
            </a:fld>
            <a:endParaRPr kumimoji="1" lang="ja-JP" altLang="en-US"/>
          </a:p>
        </p:txBody>
      </p:sp>
    </p:spTree>
    <p:extLst>
      <p:ext uri="{BB962C8B-B14F-4D97-AF65-F5344CB8AC3E}">
        <p14:creationId xmlns:p14="http://schemas.microsoft.com/office/powerpoint/2010/main" val="1580250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A36060-3E92-463D-88E4-76CD2EE7651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7643B60-B058-4CF4-91C0-97AE0E157E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CA5DB70-9AA1-4CE1-9FC3-71EE8ABAE75C}"/>
              </a:ext>
            </a:extLst>
          </p:cNvPr>
          <p:cNvSpPr>
            <a:spLocks noGrp="1"/>
          </p:cNvSpPr>
          <p:nvPr>
            <p:ph type="dt" sz="half" idx="10"/>
          </p:nvPr>
        </p:nvSpPr>
        <p:spPr/>
        <p:txBody>
          <a:bodyPr/>
          <a:lstStyle/>
          <a:p>
            <a:fld id="{5B594497-46B3-42EA-8222-8E1C5C6D9A91}" type="datetime1">
              <a:rPr kumimoji="1" lang="ja-JP" altLang="en-US" smtClean="0"/>
              <a:t>2025/2/21</a:t>
            </a:fld>
            <a:endParaRPr kumimoji="1" lang="ja-JP" altLang="en-US"/>
          </a:p>
        </p:txBody>
      </p:sp>
      <p:sp>
        <p:nvSpPr>
          <p:cNvPr id="5" name="フッター プレースホルダー 4">
            <a:extLst>
              <a:ext uri="{FF2B5EF4-FFF2-40B4-BE49-F238E27FC236}">
                <a16:creationId xmlns:a16="http://schemas.microsoft.com/office/drawing/2014/main" id="{9360E582-626D-4049-BF1C-D87D9D46831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E9CC34E-91A9-48B7-ADD1-4C37EFFDAF29}"/>
              </a:ext>
            </a:extLst>
          </p:cNvPr>
          <p:cNvSpPr>
            <a:spLocks noGrp="1"/>
          </p:cNvSpPr>
          <p:nvPr>
            <p:ph type="sldNum" sz="quarter" idx="12"/>
          </p:nvPr>
        </p:nvSpPr>
        <p:spPr/>
        <p:txBody>
          <a:bodyPr/>
          <a:lstStyle/>
          <a:p>
            <a:fld id="{CBC82420-49BF-4B37-A550-189EB1A657EB}" type="slidenum">
              <a:rPr kumimoji="1" lang="ja-JP" altLang="en-US" smtClean="0"/>
              <a:t>‹#›</a:t>
            </a:fld>
            <a:endParaRPr kumimoji="1" lang="ja-JP" altLang="en-US"/>
          </a:p>
        </p:txBody>
      </p:sp>
    </p:spTree>
    <p:extLst>
      <p:ext uri="{BB962C8B-B14F-4D97-AF65-F5344CB8AC3E}">
        <p14:creationId xmlns:p14="http://schemas.microsoft.com/office/powerpoint/2010/main" val="3846669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B23FD9-38D5-4FB1-8DFE-D567C2124DD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C4A3426-7678-4535-ABC3-B1350E97547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6B3E7C1-9C22-48F6-B0A8-0824C68E15CD}"/>
              </a:ext>
            </a:extLst>
          </p:cNvPr>
          <p:cNvSpPr>
            <a:spLocks noGrp="1"/>
          </p:cNvSpPr>
          <p:nvPr>
            <p:ph type="dt" sz="half" idx="10"/>
          </p:nvPr>
        </p:nvSpPr>
        <p:spPr/>
        <p:txBody>
          <a:bodyPr/>
          <a:lstStyle/>
          <a:p>
            <a:fld id="{B3F86349-CB13-483B-8511-DDFCE6F32400}" type="datetime1">
              <a:rPr kumimoji="1" lang="ja-JP" altLang="en-US" smtClean="0"/>
              <a:t>2025/2/21</a:t>
            </a:fld>
            <a:endParaRPr kumimoji="1" lang="ja-JP" altLang="en-US"/>
          </a:p>
        </p:txBody>
      </p:sp>
      <p:sp>
        <p:nvSpPr>
          <p:cNvPr id="5" name="フッター プレースホルダー 4">
            <a:extLst>
              <a:ext uri="{FF2B5EF4-FFF2-40B4-BE49-F238E27FC236}">
                <a16:creationId xmlns:a16="http://schemas.microsoft.com/office/drawing/2014/main" id="{8C6EC6D5-AD0A-4138-87BB-EBB49508580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DD88001-FAF7-4957-A988-7FC9F64647B8}"/>
              </a:ext>
            </a:extLst>
          </p:cNvPr>
          <p:cNvSpPr>
            <a:spLocks noGrp="1"/>
          </p:cNvSpPr>
          <p:nvPr>
            <p:ph type="sldNum" sz="quarter" idx="12"/>
          </p:nvPr>
        </p:nvSpPr>
        <p:spPr/>
        <p:txBody>
          <a:bodyPr/>
          <a:lstStyle/>
          <a:p>
            <a:fld id="{CBC82420-49BF-4B37-A550-189EB1A657EB}" type="slidenum">
              <a:rPr kumimoji="1" lang="ja-JP" altLang="en-US" smtClean="0"/>
              <a:t>‹#›</a:t>
            </a:fld>
            <a:endParaRPr kumimoji="1" lang="ja-JP" altLang="en-US"/>
          </a:p>
        </p:txBody>
      </p:sp>
    </p:spTree>
    <p:extLst>
      <p:ext uri="{BB962C8B-B14F-4D97-AF65-F5344CB8AC3E}">
        <p14:creationId xmlns:p14="http://schemas.microsoft.com/office/powerpoint/2010/main" val="1966254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64118E6-2EE3-488A-98C1-87DF7C89D37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8AFD2C2-2D34-4860-9312-873A724E0F4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C8C6D50-FE1E-4A18-BABD-5D1251105224}"/>
              </a:ext>
            </a:extLst>
          </p:cNvPr>
          <p:cNvSpPr>
            <a:spLocks noGrp="1"/>
          </p:cNvSpPr>
          <p:nvPr>
            <p:ph type="dt" sz="half" idx="10"/>
          </p:nvPr>
        </p:nvSpPr>
        <p:spPr/>
        <p:txBody>
          <a:bodyPr/>
          <a:lstStyle/>
          <a:p>
            <a:fld id="{7D09AD70-5AA5-424C-BAB1-65DC145162B4}" type="datetime1">
              <a:rPr kumimoji="1" lang="ja-JP" altLang="en-US" smtClean="0"/>
              <a:t>2025/2/21</a:t>
            </a:fld>
            <a:endParaRPr kumimoji="1" lang="ja-JP" altLang="en-US"/>
          </a:p>
        </p:txBody>
      </p:sp>
      <p:sp>
        <p:nvSpPr>
          <p:cNvPr id="5" name="フッター プレースホルダー 4">
            <a:extLst>
              <a:ext uri="{FF2B5EF4-FFF2-40B4-BE49-F238E27FC236}">
                <a16:creationId xmlns:a16="http://schemas.microsoft.com/office/drawing/2014/main" id="{4B63D987-50B7-4D07-B9B9-30607A25682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4A2B749-7739-463E-9938-8BDC54E159C0}"/>
              </a:ext>
            </a:extLst>
          </p:cNvPr>
          <p:cNvSpPr>
            <a:spLocks noGrp="1"/>
          </p:cNvSpPr>
          <p:nvPr>
            <p:ph type="sldNum" sz="quarter" idx="12"/>
          </p:nvPr>
        </p:nvSpPr>
        <p:spPr/>
        <p:txBody>
          <a:bodyPr/>
          <a:lstStyle/>
          <a:p>
            <a:fld id="{CBC82420-49BF-4B37-A550-189EB1A657EB}" type="slidenum">
              <a:rPr kumimoji="1" lang="ja-JP" altLang="en-US" smtClean="0"/>
              <a:t>‹#›</a:t>
            </a:fld>
            <a:endParaRPr kumimoji="1" lang="ja-JP" altLang="en-US"/>
          </a:p>
        </p:txBody>
      </p:sp>
    </p:spTree>
    <p:extLst>
      <p:ext uri="{BB962C8B-B14F-4D97-AF65-F5344CB8AC3E}">
        <p14:creationId xmlns:p14="http://schemas.microsoft.com/office/powerpoint/2010/main" val="1407548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D19D95-43F9-455A-AE0B-BA294838CB6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3E3F975-781F-4BFB-9989-32070D64D13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36A2CBF-B5D2-4EFA-AAF9-50AA33BFB6C6}"/>
              </a:ext>
            </a:extLst>
          </p:cNvPr>
          <p:cNvSpPr>
            <a:spLocks noGrp="1"/>
          </p:cNvSpPr>
          <p:nvPr>
            <p:ph type="dt" sz="half" idx="10"/>
          </p:nvPr>
        </p:nvSpPr>
        <p:spPr/>
        <p:txBody>
          <a:bodyPr/>
          <a:lstStyle/>
          <a:p>
            <a:fld id="{94DEA46D-F289-491A-A5BA-4223CAABA351}" type="datetime1">
              <a:rPr kumimoji="1" lang="ja-JP" altLang="en-US" smtClean="0"/>
              <a:t>2025/2/21</a:t>
            </a:fld>
            <a:endParaRPr kumimoji="1" lang="ja-JP" altLang="en-US"/>
          </a:p>
        </p:txBody>
      </p:sp>
      <p:sp>
        <p:nvSpPr>
          <p:cNvPr id="5" name="フッター プレースホルダー 4">
            <a:extLst>
              <a:ext uri="{FF2B5EF4-FFF2-40B4-BE49-F238E27FC236}">
                <a16:creationId xmlns:a16="http://schemas.microsoft.com/office/drawing/2014/main" id="{D8E22849-A4B3-47E5-A5D1-87FF4E01FA1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4B08DF1-E275-4040-8D61-71ADE864C312}"/>
              </a:ext>
            </a:extLst>
          </p:cNvPr>
          <p:cNvSpPr>
            <a:spLocks noGrp="1"/>
          </p:cNvSpPr>
          <p:nvPr>
            <p:ph type="sldNum" sz="quarter" idx="12"/>
          </p:nvPr>
        </p:nvSpPr>
        <p:spPr/>
        <p:txBody>
          <a:bodyPr/>
          <a:lstStyle/>
          <a:p>
            <a:fld id="{CBC82420-49BF-4B37-A550-189EB1A657EB}" type="slidenum">
              <a:rPr kumimoji="1" lang="ja-JP" altLang="en-US" smtClean="0"/>
              <a:t>‹#›</a:t>
            </a:fld>
            <a:endParaRPr kumimoji="1" lang="ja-JP" altLang="en-US"/>
          </a:p>
        </p:txBody>
      </p:sp>
    </p:spTree>
    <p:extLst>
      <p:ext uri="{BB962C8B-B14F-4D97-AF65-F5344CB8AC3E}">
        <p14:creationId xmlns:p14="http://schemas.microsoft.com/office/powerpoint/2010/main" val="3456505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9B9744-E483-4848-B201-2182F9689ED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D9022AF-952F-43A9-BAA0-A6E1FAC6E1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7CCB61F-CC2A-4815-9FD2-814BCD90FA6D}"/>
              </a:ext>
            </a:extLst>
          </p:cNvPr>
          <p:cNvSpPr>
            <a:spLocks noGrp="1"/>
          </p:cNvSpPr>
          <p:nvPr>
            <p:ph type="dt" sz="half" idx="10"/>
          </p:nvPr>
        </p:nvSpPr>
        <p:spPr/>
        <p:txBody>
          <a:bodyPr/>
          <a:lstStyle/>
          <a:p>
            <a:fld id="{E351B941-790A-4222-81E2-15B53478203C}" type="datetime1">
              <a:rPr kumimoji="1" lang="ja-JP" altLang="en-US" smtClean="0"/>
              <a:t>2025/2/21</a:t>
            </a:fld>
            <a:endParaRPr kumimoji="1" lang="ja-JP" altLang="en-US"/>
          </a:p>
        </p:txBody>
      </p:sp>
      <p:sp>
        <p:nvSpPr>
          <p:cNvPr id="5" name="フッター プレースホルダー 4">
            <a:extLst>
              <a:ext uri="{FF2B5EF4-FFF2-40B4-BE49-F238E27FC236}">
                <a16:creationId xmlns:a16="http://schemas.microsoft.com/office/drawing/2014/main" id="{B8C7C9EF-54F4-4CCF-A824-7032134E65F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EEBD1A4-F9C9-4E60-8FDD-92D09B3B5DC1}"/>
              </a:ext>
            </a:extLst>
          </p:cNvPr>
          <p:cNvSpPr>
            <a:spLocks noGrp="1"/>
          </p:cNvSpPr>
          <p:nvPr>
            <p:ph type="sldNum" sz="quarter" idx="12"/>
          </p:nvPr>
        </p:nvSpPr>
        <p:spPr/>
        <p:txBody>
          <a:bodyPr/>
          <a:lstStyle/>
          <a:p>
            <a:fld id="{CBC82420-49BF-4B37-A550-189EB1A657EB}" type="slidenum">
              <a:rPr kumimoji="1" lang="ja-JP" altLang="en-US" smtClean="0"/>
              <a:t>‹#›</a:t>
            </a:fld>
            <a:endParaRPr kumimoji="1" lang="ja-JP" altLang="en-US"/>
          </a:p>
        </p:txBody>
      </p:sp>
    </p:spTree>
    <p:extLst>
      <p:ext uri="{BB962C8B-B14F-4D97-AF65-F5344CB8AC3E}">
        <p14:creationId xmlns:p14="http://schemas.microsoft.com/office/powerpoint/2010/main" val="1397872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6F05B4-DF30-4F4E-82CA-6DE51146B46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DDB5217-1738-4F5A-B1E9-2A2BE14212B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D8B21D2-7A9C-4F15-B439-0B1714AF80A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1374CDC-3C53-4611-960D-891BDE84E77D}"/>
              </a:ext>
            </a:extLst>
          </p:cNvPr>
          <p:cNvSpPr>
            <a:spLocks noGrp="1"/>
          </p:cNvSpPr>
          <p:nvPr>
            <p:ph type="dt" sz="half" idx="10"/>
          </p:nvPr>
        </p:nvSpPr>
        <p:spPr/>
        <p:txBody>
          <a:bodyPr/>
          <a:lstStyle/>
          <a:p>
            <a:fld id="{AB354986-A0FD-4F58-9111-F67BCDC74AE0}" type="datetime1">
              <a:rPr kumimoji="1" lang="ja-JP" altLang="en-US" smtClean="0"/>
              <a:t>2025/2/21</a:t>
            </a:fld>
            <a:endParaRPr kumimoji="1" lang="ja-JP" altLang="en-US"/>
          </a:p>
        </p:txBody>
      </p:sp>
      <p:sp>
        <p:nvSpPr>
          <p:cNvPr id="6" name="フッター プレースホルダー 5">
            <a:extLst>
              <a:ext uri="{FF2B5EF4-FFF2-40B4-BE49-F238E27FC236}">
                <a16:creationId xmlns:a16="http://schemas.microsoft.com/office/drawing/2014/main" id="{D99D42CB-2646-4B72-91AC-01FD1A59061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AFAB839-7331-43E9-A7C3-3787994789B1}"/>
              </a:ext>
            </a:extLst>
          </p:cNvPr>
          <p:cNvSpPr>
            <a:spLocks noGrp="1"/>
          </p:cNvSpPr>
          <p:nvPr>
            <p:ph type="sldNum" sz="quarter" idx="12"/>
          </p:nvPr>
        </p:nvSpPr>
        <p:spPr/>
        <p:txBody>
          <a:bodyPr/>
          <a:lstStyle/>
          <a:p>
            <a:fld id="{CBC82420-49BF-4B37-A550-189EB1A657EB}" type="slidenum">
              <a:rPr kumimoji="1" lang="ja-JP" altLang="en-US" smtClean="0"/>
              <a:t>‹#›</a:t>
            </a:fld>
            <a:endParaRPr kumimoji="1" lang="ja-JP" altLang="en-US"/>
          </a:p>
        </p:txBody>
      </p:sp>
    </p:spTree>
    <p:extLst>
      <p:ext uri="{BB962C8B-B14F-4D97-AF65-F5344CB8AC3E}">
        <p14:creationId xmlns:p14="http://schemas.microsoft.com/office/powerpoint/2010/main" val="587874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CA5BCF-546B-4477-8BC0-FB56860E36F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D47D1E2-3D46-467A-A711-DD4C4AE324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3B3CD0E-8929-4A54-97AB-4D3EC463086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3D11989-0C75-412D-AC04-C4D8E02D07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F56C5C6-FDDB-4FF4-9F82-9A7517F6CD4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5A5BC5F-4158-4AD5-BBD2-05DC4AED4E6F}"/>
              </a:ext>
            </a:extLst>
          </p:cNvPr>
          <p:cNvSpPr>
            <a:spLocks noGrp="1"/>
          </p:cNvSpPr>
          <p:nvPr>
            <p:ph type="dt" sz="half" idx="10"/>
          </p:nvPr>
        </p:nvSpPr>
        <p:spPr/>
        <p:txBody>
          <a:bodyPr/>
          <a:lstStyle/>
          <a:p>
            <a:fld id="{5E091527-4C37-4F53-9CE3-741F9A5916CE}" type="datetime1">
              <a:rPr kumimoji="1" lang="ja-JP" altLang="en-US" smtClean="0"/>
              <a:t>2025/2/21</a:t>
            </a:fld>
            <a:endParaRPr kumimoji="1" lang="ja-JP" altLang="en-US"/>
          </a:p>
        </p:txBody>
      </p:sp>
      <p:sp>
        <p:nvSpPr>
          <p:cNvPr id="8" name="フッター プレースホルダー 7">
            <a:extLst>
              <a:ext uri="{FF2B5EF4-FFF2-40B4-BE49-F238E27FC236}">
                <a16:creationId xmlns:a16="http://schemas.microsoft.com/office/drawing/2014/main" id="{7574B79C-C9C7-498B-8090-375210F50F6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A172ED2-B14C-4B84-9917-17C61E9C9F19}"/>
              </a:ext>
            </a:extLst>
          </p:cNvPr>
          <p:cNvSpPr>
            <a:spLocks noGrp="1"/>
          </p:cNvSpPr>
          <p:nvPr>
            <p:ph type="sldNum" sz="quarter" idx="12"/>
          </p:nvPr>
        </p:nvSpPr>
        <p:spPr/>
        <p:txBody>
          <a:bodyPr/>
          <a:lstStyle/>
          <a:p>
            <a:fld id="{CBC82420-49BF-4B37-A550-189EB1A657EB}" type="slidenum">
              <a:rPr kumimoji="1" lang="ja-JP" altLang="en-US" smtClean="0"/>
              <a:t>‹#›</a:t>
            </a:fld>
            <a:endParaRPr kumimoji="1" lang="ja-JP" altLang="en-US"/>
          </a:p>
        </p:txBody>
      </p:sp>
    </p:spTree>
    <p:extLst>
      <p:ext uri="{BB962C8B-B14F-4D97-AF65-F5344CB8AC3E}">
        <p14:creationId xmlns:p14="http://schemas.microsoft.com/office/powerpoint/2010/main" val="3422138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65AFB8-C6ED-45B8-A498-2470BC7C0D0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7496490-46D8-4A4B-AEB6-547941D39EEA}"/>
              </a:ext>
            </a:extLst>
          </p:cNvPr>
          <p:cNvSpPr>
            <a:spLocks noGrp="1"/>
          </p:cNvSpPr>
          <p:nvPr>
            <p:ph type="dt" sz="half" idx="10"/>
          </p:nvPr>
        </p:nvSpPr>
        <p:spPr/>
        <p:txBody>
          <a:bodyPr/>
          <a:lstStyle/>
          <a:p>
            <a:fld id="{2E3AA8B8-AEA2-411A-9E9E-73C0132EF686}" type="datetime1">
              <a:rPr kumimoji="1" lang="ja-JP" altLang="en-US" smtClean="0"/>
              <a:t>2025/2/21</a:t>
            </a:fld>
            <a:endParaRPr kumimoji="1" lang="ja-JP" altLang="en-US"/>
          </a:p>
        </p:txBody>
      </p:sp>
      <p:sp>
        <p:nvSpPr>
          <p:cNvPr id="4" name="フッター プレースホルダー 3">
            <a:extLst>
              <a:ext uri="{FF2B5EF4-FFF2-40B4-BE49-F238E27FC236}">
                <a16:creationId xmlns:a16="http://schemas.microsoft.com/office/drawing/2014/main" id="{CF26DC06-76D4-4F18-967D-BA31B7E06C9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F2FE488-BF17-440D-AE2B-0E7D949B593F}"/>
              </a:ext>
            </a:extLst>
          </p:cNvPr>
          <p:cNvSpPr>
            <a:spLocks noGrp="1"/>
          </p:cNvSpPr>
          <p:nvPr>
            <p:ph type="sldNum" sz="quarter" idx="12"/>
          </p:nvPr>
        </p:nvSpPr>
        <p:spPr/>
        <p:txBody>
          <a:bodyPr/>
          <a:lstStyle/>
          <a:p>
            <a:fld id="{CBC82420-49BF-4B37-A550-189EB1A657EB}" type="slidenum">
              <a:rPr kumimoji="1" lang="ja-JP" altLang="en-US" smtClean="0"/>
              <a:t>‹#›</a:t>
            </a:fld>
            <a:endParaRPr kumimoji="1" lang="ja-JP" altLang="en-US"/>
          </a:p>
        </p:txBody>
      </p:sp>
    </p:spTree>
    <p:extLst>
      <p:ext uri="{BB962C8B-B14F-4D97-AF65-F5344CB8AC3E}">
        <p14:creationId xmlns:p14="http://schemas.microsoft.com/office/powerpoint/2010/main" val="2495067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FFAB161-35F0-46D6-B075-5EEA06D49179}"/>
              </a:ext>
            </a:extLst>
          </p:cNvPr>
          <p:cNvSpPr>
            <a:spLocks noGrp="1"/>
          </p:cNvSpPr>
          <p:nvPr>
            <p:ph type="dt" sz="half" idx="10"/>
          </p:nvPr>
        </p:nvSpPr>
        <p:spPr/>
        <p:txBody>
          <a:bodyPr/>
          <a:lstStyle/>
          <a:p>
            <a:fld id="{A425E343-4103-413F-A6EB-651F03CFB6AB}" type="datetime1">
              <a:rPr kumimoji="1" lang="ja-JP" altLang="en-US" smtClean="0"/>
              <a:t>2025/2/21</a:t>
            </a:fld>
            <a:endParaRPr kumimoji="1" lang="ja-JP" altLang="en-US"/>
          </a:p>
        </p:txBody>
      </p:sp>
      <p:sp>
        <p:nvSpPr>
          <p:cNvPr id="3" name="フッター プレースホルダー 2">
            <a:extLst>
              <a:ext uri="{FF2B5EF4-FFF2-40B4-BE49-F238E27FC236}">
                <a16:creationId xmlns:a16="http://schemas.microsoft.com/office/drawing/2014/main" id="{65F70627-F0DB-48AA-9D55-9CBAC7154BF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384099C-2ADA-4D0F-9D26-7DBFFB4F0A09}"/>
              </a:ext>
            </a:extLst>
          </p:cNvPr>
          <p:cNvSpPr>
            <a:spLocks noGrp="1"/>
          </p:cNvSpPr>
          <p:nvPr>
            <p:ph type="sldNum" sz="quarter" idx="12"/>
          </p:nvPr>
        </p:nvSpPr>
        <p:spPr/>
        <p:txBody>
          <a:bodyPr/>
          <a:lstStyle/>
          <a:p>
            <a:fld id="{CBC82420-49BF-4B37-A550-189EB1A657EB}" type="slidenum">
              <a:rPr kumimoji="1" lang="ja-JP" altLang="en-US" smtClean="0"/>
              <a:t>‹#›</a:t>
            </a:fld>
            <a:endParaRPr kumimoji="1" lang="ja-JP" altLang="en-US"/>
          </a:p>
        </p:txBody>
      </p:sp>
    </p:spTree>
    <p:extLst>
      <p:ext uri="{BB962C8B-B14F-4D97-AF65-F5344CB8AC3E}">
        <p14:creationId xmlns:p14="http://schemas.microsoft.com/office/powerpoint/2010/main" val="2241350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E0964D-0DA8-4A41-9390-6A4F11D7423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77A5ED5-C9BD-4F94-A7F8-E3317C19F2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06FDE3A-6CBA-4876-8920-F6438F1FA9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533F206-E9BD-4A4E-B4B1-74C5DE4CC1A4}"/>
              </a:ext>
            </a:extLst>
          </p:cNvPr>
          <p:cNvSpPr>
            <a:spLocks noGrp="1"/>
          </p:cNvSpPr>
          <p:nvPr>
            <p:ph type="dt" sz="half" idx="10"/>
          </p:nvPr>
        </p:nvSpPr>
        <p:spPr/>
        <p:txBody>
          <a:bodyPr/>
          <a:lstStyle/>
          <a:p>
            <a:fld id="{EC242E52-565E-4269-B071-EA97FE106611}" type="datetime1">
              <a:rPr kumimoji="1" lang="ja-JP" altLang="en-US" smtClean="0"/>
              <a:t>2025/2/21</a:t>
            </a:fld>
            <a:endParaRPr kumimoji="1" lang="ja-JP" altLang="en-US"/>
          </a:p>
        </p:txBody>
      </p:sp>
      <p:sp>
        <p:nvSpPr>
          <p:cNvPr id="6" name="フッター プレースホルダー 5">
            <a:extLst>
              <a:ext uri="{FF2B5EF4-FFF2-40B4-BE49-F238E27FC236}">
                <a16:creationId xmlns:a16="http://schemas.microsoft.com/office/drawing/2014/main" id="{E4048D8C-F08A-4BE1-BA48-47D983479DA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C711B9E-C4E7-4653-8A1D-628CC99C9951}"/>
              </a:ext>
            </a:extLst>
          </p:cNvPr>
          <p:cNvSpPr>
            <a:spLocks noGrp="1"/>
          </p:cNvSpPr>
          <p:nvPr>
            <p:ph type="sldNum" sz="quarter" idx="12"/>
          </p:nvPr>
        </p:nvSpPr>
        <p:spPr/>
        <p:txBody>
          <a:bodyPr/>
          <a:lstStyle/>
          <a:p>
            <a:fld id="{CBC82420-49BF-4B37-A550-189EB1A657EB}" type="slidenum">
              <a:rPr kumimoji="1" lang="ja-JP" altLang="en-US" smtClean="0"/>
              <a:t>‹#›</a:t>
            </a:fld>
            <a:endParaRPr kumimoji="1" lang="ja-JP" altLang="en-US"/>
          </a:p>
        </p:txBody>
      </p:sp>
    </p:spTree>
    <p:extLst>
      <p:ext uri="{BB962C8B-B14F-4D97-AF65-F5344CB8AC3E}">
        <p14:creationId xmlns:p14="http://schemas.microsoft.com/office/powerpoint/2010/main" val="1019575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FD6E35-71DE-482A-8553-C5093E8B093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DF9EA48-35D2-4DCC-9542-0AA594CEC2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3BE6CBD-FF6E-43F2-85F3-33D0C9940F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925B612-90EB-4691-B4C5-CD5D9AF1EEA9}"/>
              </a:ext>
            </a:extLst>
          </p:cNvPr>
          <p:cNvSpPr>
            <a:spLocks noGrp="1"/>
          </p:cNvSpPr>
          <p:nvPr>
            <p:ph type="dt" sz="half" idx="10"/>
          </p:nvPr>
        </p:nvSpPr>
        <p:spPr/>
        <p:txBody>
          <a:bodyPr/>
          <a:lstStyle/>
          <a:p>
            <a:fld id="{05EA2866-5142-49DA-85EE-FA2C44E7EFE4}" type="datetime1">
              <a:rPr kumimoji="1" lang="ja-JP" altLang="en-US" smtClean="0"/>
              <a:t>2025/2/21</a:t>
            </a:fld>
            <a:endParaRPr kumimoji="1" lang="ja-JP" altLang="en-US"/>
          </a:p>
        </p:txBody>
      </p:sp>
      <p:sp>
        <p:nvSpPr>
          <p:cNvPr id="6" name="フッター プレースホルダー 5">
            <a:extLst>
              <a:ext uri="{FF2B5EF4-FFF2-40B4-BE49-F238E27FC236}">
                <a16:creationId xmlns:a16="http://schemas.microsoft.com/office/drawing/2014/main" id="{58C3882A-4888-4D81-96D4-E999BF43AAB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58D82F6-B547-4B2F-A99C-F40F7C394405}"/>
              </a:ext>
            </a:extLst>
          </p:cNvPr>
          <p:cNvSpPr>
            <a:spLocks noGrp="1"/>
          </p:cNvSpPr>
          <p:nvPr>
            <p:ph type="sldNum" sz="quarter" idx="12"/>
          </p:nvPr>
        </p:nvSpPr>
        <p:spPr/>
        <p:txBody>
          <a:bodyPr/>
          <a:lstStyle/>
          <a:p>
            <a:fld id="{CBC82420-49BF-4B37-A550-189EB1A657EB}" type="slidenum">
              <a:rPr kumimoji="1" lang="ja-JP" altLang="en-US" smtClean="0"/>
              <a:t>‹#›</a:t>
            </a:fld>
            <a:endParaRPr kumimoji="1" lang="ja-JP" altLang="en-US"/>
          </a:p>
        </p:txBody>
      </p:sp>
    </p:spTree>
    <p:extLst>
      <p:ext uri="{BB962C8B-B14F-4D97-AF65-F5344CB8AC3E}">
        <p14:creationId xmlns:p14="http://schemas.microsoft.com/office/powerpoint/2010/main" val="4017033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D22E032-C7E4-40EE-AEB7-A8FC82927C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A1EF14F-5B1E-4515-9951-FAE2E0F7A5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DA5162A-7B13-49BC-9C59-1624339C90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51908C-2899-4D49-AA50-B7E131A47263}" type="datetime1">
              <a:rPr kumimoji="1" lang="ja-JP" altLang="en-US" smtClean="0"/>
              <a:t>2025/2/21</a:t>
            </a:fld>
            <a:endParaRPr kumimoji="1" lang="ja-JP" altLang="en-US"/>
          </a:p>
        </p:txBody>
      </p:sp>
      <p:sp>
        <p:nvSpPr>
          <p:cNvPr id="5" name="フッター プレースホルダー 4">
            <a:extLst>
              <a:ext uri="{FF2B5EF4-FFF2-40B4-BE49-F238E27FC236}">
                <a16:creationId xmlns:a16="http://schemas.microsoft.com/office/drawing/2014/main" id="{DE48FB2E-0118-4ADE-9D15-E1C13455D8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EEAB038-6978-454B-AAC7-6347598CFD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82420-49BF-4B37-A550-189EB1A657EB}" type="slidenum">
              <a:rPr kumimoji="1" lang="ja-JP" altLang="en-US" smtClean="0"/>
              <a:t>‹#›</a:t>
            </a:fld>
            <a:endParaRPr kumimoji="1" lang="ja-JP" altLang="en-US"/>
          </a:p>
        </p:txBody>
      </p:sp>
    </p:spTree>
    <p:extLst>
      <p:ext uri="{BB962C8B-B14F-4D97-AF65-F5344CB8AC3E}">
        <p14:creationId xmlns:p14="http://schemas.microsoft.com/office/powerpoint/2010/main" val="374860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7.wdp"/><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22.png"/><Relationship Id="rId4" Type="http://schemas.microsoft.com/office/2007/relationships/hdphoto" Target="../media/hdphoto7.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12" Type="http://schemas.microsoft.com/office/2007/relationships/hdphoto" Target="../media/hdphoto5.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hyperlink" Target="https://youtu.be/lGMyRZjfiS4" TargetMode="External"/><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4.png"/><Relationship Id="rId14" Type="http://schemas.microsoft.com/office/2007/relationships/hdphoto" Target="../media/hdphoto6.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image" Target="../media/image9.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notesSlide" Target="../notesSlides/notesSlide4.xml"/><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slideLayout" Target="../slideLayouts/slideLayout7.xml"/><Relationship Id="rId7" Type="http://schemas.openxmlformats.org/officeDocument/2006/relationships/image" Target="../media/image10.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9.sv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5.png"/><Relationship Id="rId4" Type="http://schemas.openxmlformats.org/officeDocument/2006/relationships/notesSlide" Target="../notesSlides/notesSlide5.xml"/><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1058779" y="565485"/>
            <a:ext cx="10983729" cy="2593242"/>
          </a:xfrm>
        </p:spPr>
        <p:txBody>
          <a:bodyPr>
            <a:normAutofit fontScale="90000"/>
          </a:bodyPr>
          <a:lstStyle/>
          <a:p>
            <a:pPr>
              <a:lnSpc>
                <a:spcPct val="150000"/>
              </a:lnSpc>
            </a:pPr>
            <a:r>
              <a:rPr lang="ja-JP" altLang="ja-JP" dirty="0">
                <a:latin typeface="UD デジタル 教科書体 NK-R" panose="02020400000000000000" pitchFamily="18" charset="-128"/>
                <a:ea typeface="UD デジタル 教科書体 NK-R" panose="02020400000000000000" pitchFamily="18" charset="-128"/>
              </a:rPr>
              <a:t>消費者トラブルは</a:t>
            </a:r>
            <a:r>
              <a:rPr lang="ja-JP" altLang="en-US" dirty="0">
                <a:latin typeface="UD デジタル 教科書体 NK-R" panose="02020400000000000000" pitchFamily="18" charset="-128"/>
                <a:ea typeface="UD デジタル 教科書体 NK-R" panose="02020400000000000000" pitchFamily="18" charset="-128"/>
              </a:rPr>
              <a:t>、</a:t>
            </a:r>
            <a:r>
              <a:rPr lang="ja-JP" altLang="ja-JP" dirty="0">
                <a:latin typeface="UD デジタル 教科書体 NK-R" panose="02020400000000000000" pitchFamily="18" charset="-128"/>
                <a:ea typeface="UD デジタル 教科書体 NK-R" panose="02020400000000000000" pitchFamily="18" charset="-128"/>
              </a:rPr>
              <a:t>なぜ起きたのか？</a:t>
            </a:r>
            <a:br>
              <a:rPr lang="en-US" altLang="ja-JP" dirty="0">
                <a:latin typeface="UD デジタル 教科書体 NK-R" panose="02020400000000000000" pitchFamily="18" charset="-128"/>
                <a:ea typeface="UD デジタル 教科書体 NK-R" panose="02020400000000000000" pitchFamily="18" charset="-128"/>
              </a:rPr>
            </a:br>
            <a:r>
              <a:rPr lang="ja-JP" altLang="en-US" dirty="0">
                <a:latin typeface="UD デジタル 教科書体 NK-R" panose="02020400000000000000" pitchFamily="18" charset="-128"/>
                <a:ea typeface="UD デジタル 教科書体 NK-R" panose="02020400000000000000" pitchFamily="18" charset="-128"/>
              </a:rPr>
              <a:t>消費者としてどのように行動すればよかったのか？</a:t>
            </a:r>
            <a:endParaRPr kumimoji="1" lang="ja-JP" sz="7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6" name="サブタイトル 2"/>
          <p:cNvSpPr txBox="1">
            <a:spLocks/>
          </p:cNvSpPr>
          <p:nvPr/>
        </p:nvSpPr>
        <p:spPr>
          <a:xfrm>
            <a:off x="5170944" y="5746391"/>
            <a:ext cx="7021056" cy="1504389"/>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85000"/>
              <a:buFont typeface="Arial" pitchFamily="34" charset="0"/>
              <a:buNone/>
              <a:defRPr kumimoji="1"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kumimoji="1"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9pPr>
          </a:lstStyle>
          <a:p>
            <a:pPr>
              <a:buClr>
                <a:srgbClr val="31B6FD"/>
              </a:buClr>
            </a:pPr>
            <a:r>
              <a:rPr lang="ja-JP" altLang="en-US" sz="4000" dirty="0">
                <a:solidFill>
                  <a:schemeClr val="tx1"/>
                </a:solidFill>
                <a:latin typeface="UD デジタル 教科書体 NK-R" panose="02020400000000000000" pitchFamily="18" charset="-128"/>
                <a:ea typeface="UD デジタル 教科書体 NK-R" panose="02020400000000000000" pitchFamily="18" charset="-128"/>
              </a:rPr>
              <a:t>京都府消費生活安全センター　</a:t>
            </a:r>
            <a:endParaRPr lang="en-US" altLang="ja-JP" sz="4000" dirty="0">
              <a:solidFill>
                <a:schemeClr val="tx1"/>
              </a:solidFill>
              <a:latin typeface="UD デジタル 教科書体 NK-R" panose="02020400000000000000" pitchFamily="18" charset="-128"/>
              <a:ea typeface="UD デジタル 教科書体 NK-R" panose="02020400000000000000" pitchFamily="18" charset="-128"/>
            </a:endParaRPr>
          </a:p>
          <a:p>
            <a:pPr>
              <a:buClr>
                <a:srgbClr val="31B6FD"/>
              </a:buClr>
            </a:pPr>
            <a:r>
              <a:rPr lang="ja-JP" altLang="en-US" sz="4000" dirty="0">
                <a:solidFill>
                  <a:schemeClr val="tx1"/>
                </a:solidFill>
                <a:latin typeface="UD デジタル 教科書体 NK-R" panose="02020400000000000000" pitchFamily="18" charset="-128"/>
                <a:ea typeface="UD デジタル 教科書体 NK-R" panose="02020400000000000000" pitchFamily="18" charset="-128"/>
              </a:rPr>
              <a:t>　　　　　　　　　　　　</a:t>
            </a:r>
            <a:endParaRPr lang="en-US" altLang="ja-JP" sz="40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4" name="タイトル 1">
            <a:extLst>
              <a:ext uri="{FF2B5EF4-FFF2-40B4-BE49-F238E27FC236}">
                <a16:creationId xmlns:a16="http://schemas.microsoft.com/office/drawing/2014/main" id="{2E66FFF1-2821-4277-83E8-29708FB3BB80}"/>
              </a:ext>
            </a:extLst>
          </p:cNvPr>
          <p:cNvSpPr txBox="1">
            <a:spLocks/>
          </p:cNvSpPr>
          <p:nvPr/>
        </p:nvSpPr>
        <p:spPr>
          <a:xfrm>
            <a:off x="1058779" y="3153149"/>
            <a:ext cx="10584040" cy="16735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ja-JP" sz="4000" dirty="0">
                <a:latin typeface="UD デジタル 教科書体 NK-R" panose="02020400000000000000" pitchFamily="18" charset="-128"/>
                <a:ea typeface="UD デジタル 教科書体 NK-R" panose="02020400000000000000" pitchFamily="18" charset="-128"/>
              </a:rPr>
              <a:t>消費者トラブル</a:t>
            </a:r>
            <a:r>
              <a:rPr lang="ja-JP" altLang="en-US" sz="4000" dirty="0">
                <a:latin typeface="UD デジタル 教科書体 NK-R" panose="02020400000000000000" pitchFamily="18" charset="-128"/>
                <a:ea typeface="UD デジタル 教科書体 NK-R" panose="02020400000000000000" pitchFamily="18" charset="-128"/>
              </a:rPr>
              <a:t>が起こってしまったら、消費者</a:t>
            </a:r>
            <a:endParaRPr lang="en-US" altLang="ja-JP" sz="4000"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4000" dirty="0">
                <a:latin typeface="UD デジタル 教科書体 NK-R" panose="02020400000000000000" pitchFamily="18" charset="-128"/>
                <a:ea typeface="UD デジタル 教科書体 NK-R" panose="02020400000000000000" pitchFamily="18" charset="-128"/>
              </a:rPr>
              <a:t>としてどのように行動すればいい</a:t>
            </a:r>
            <a:r>
              <a:rPr lang="ja-JP" altLang="ja-JP" sz="4000" dirty="0">
                <a:latin typeface="UD デジタル 教科書体 NK-R" panose="02020400000000000000" pitchFamily="18" charset="-128"/>
                <a:ea typeface="UD デジタル 教科書体 NK-R" panose="02020400000000000000" pitchFamily="18" charset="-128"/>
              </a:rPr>
              <a:t>？</a:t>
            </a:r>
            <a:endParaRPr lang="ja-JP" sz="4000" dirty="0">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a:extLst>
              <a:ext uri="{FF2B5EF4-FFF2-40B4-BE49-F238E27FC236}">
                <a16:creationId xmlns:a16="http://schemas.microsoft.com/office/drawing/2014/main" id="{A634E8DB-75CE-49F5-8CD3-9DCBA5DD8BE0}"/>
              </a:ext>
            </a:extLst>
          </p:cNvPr>
          <p:cNvSpPr>
            <a:spLocks noGrp="1"/>
          </p:cNvSpPr>
          <p:nvPr>
            <p:ph type="sldNum" sz="quarter" idx="12"/>
          </p:nvPr>
        </p:nvSpPr>
        <p:spPr/>
        <p:txBody>
          <a:bodyPr/>
          <a:lstStyle/>
          <a:p>
            <a:fld id="{CBC82420-49BF-4B37-A550-189EB1A657EB}" type="slidenum">
              <a:rPr kumimoji="1" lang="ja-JP" altLang="en-US" smtClean="0"/>
              <a:t>1</a:t>
            </a:fld>
            <a:endParaRPr kumimoji="1" lang="ja-JP" altLang="en-US"/>
          </a:p>
        </p:txBody>
      </p:sp>
    </p:spTree>
    <p:extLst>
      <p:ext uri="{BB962C8B-B14F-4D97-AF65-F5344CB8AC3E}">
        <p14:creationId xmlns:p14="http://schemas.microsoft.com/office/powerpoint/2010/main" val="1188947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FBBDE95-B6E7-48A2-83E8-1FFF63FC67AC}"/>
              </a:ext>
            </a:extLst>
          </p:cNvPr>
          <p:cNvSpPr>
            <a:spLocks noGrp="1"/>
          </p:cNvSpPr>
          <p:nvPr>
            <p:ph type="title"/>
          </p:nvPr>
        </p:nvSpPr>
        <p:spPr>
          <a:xfrm>
            <a:off x="987067" y="89033"/>
            <a:ext cx="8325262" cy="831622"/>
          </a:xfrm>
        </p:spPr>
        <p:txBody>
          <a:bodyPr>
            <a:normAutofit/>
          </a:bodyPr>
          <a:lstStyle/>
          <a:p>
            <a:pPr algn="l"/>
            <a:r>
              <a:rPr lang="ja-JP" altLang="en-US" dirty="0">
                <a:latin typeface="UD デジタル 教科書体 NK-R" panose="02020400000000000000" pitchFamily="18" charset="-128"/>
                <a:ea typeface="UD デジタル 教科書体 NK-R" panose="02020400000000000000" pitchFamily="18" charset="-128"/>
              </a:rPr>
              <a:t>消費生活センターとは</a:t>
            </a:r>
          </a:p>
        </p:txBody>
      </p:sp>
      <p:cxnSp>
        <p:nvCxnSpPr>
          <p:cNvPr id="5" name="直線コネクタ 4">
            <a:extLst>
              <a:ext uri="{FF2B5EF4-FFF2-40B4-BE49-F238E27FC236}">
                <a16:creationId xmlns:a16="http://schemas.microsoft.com/office/drawing/2014/main" id="{C3D52013-A449-40AC-870A-B090ABD3A8BD}"/>
              </a:ext>
            </a:extLst>
          </p:cNvPr>
          <p:cNvCxnSpPr>
            <a:cxnSpLocks/>
          </p:cNvCxnSpPr>
          <p:nvPr/>
        </p:nvCxnSpPr>
        <p:spPr>
          <a:xfrm flipV="1">
            <a:off x="122548" y="716437"/>
            <a:ext cx="12069452" cy="84842"/>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2FCAEE2D-CDB0-4B9E-AE87-BBC1CDF568FC}"/>
              </a:ext>
            </a:extLst>
          </p:cNvPr>
          <p:cNvSpPr/>
          <p:nvPr/>
        </p:nvSpPr>
        <p:spPr>
          <a:xfrm>
            <a:off x="854697" y="1077535"/>
            <a:ext cx="10482606" cy="2351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モノやサービスの購入や契約トラブルの</a:t>
            </a:r>
            <a:endParaRPr kumimoji="1" lang="en-US" altLang="ja-JP" sz="4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相談ができる行政機関</a:t>
            </a:r>
          </a:p>
        </p:txBody>
      </p:sp>
      <p:pic>
        <p:nvPicPr>
          <p:cNvPr id="9" name="図 8">
            <a:extLst>
              <a:ext uri="{FF2B5EF4-FFF2-40B4-BE49-F238E27FC236}">
                <a16:creationId xmlns:a16="http://schemas.microsoft.com/office/drawing/2014/main" id="{9972616B-E613-4009-817E-2867CD6381E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3475" b="97297" l="9350" r="89431">
                        <a14:foregroundMark x1="60569" y1="3861" x2="80894" y2="13514"/>
                        <a14:foregroundMark x1="48780" y1="59459" x2="51626" y2="97297"/>
                        <a14:foregroundMark x1="16260" y1="57143" x2="21951" y2="57143"/>
                        <a14:foregroundMark x1="54878" y1="52896" x2="64634" y2="71042"/>
                        <a14:foregroundMark x1="69919" y1="51737" x2="65854" y2="62548"/>
                      </a14:backgroundRemoval>
                    </a14:imgEffect>
                  </a14:imgLayer>
                </a14:imgProps>
              </a:ext>
              <a:ext uri="{28A0092B-C50C-407E-A947-70E740481C1C}">
                <a14:useLocalDpi xmlns:a14="http://schemas.microsoft.com/office/drawing/2010/main" val="0"/>
              </a:ext>
            </a:extLst>
          </a:blip>
          <a:stretch>
            <a:fillRect/>
          </a:stretch>
        </p:blipFill>
        <p:spPr>
          <a:xfrm>
            <a:off x="10794652" y="920655"/>
            <a:ext cx="1256126" cy="1316303"/>
          </a:xfrm>
          <a:prstGeom prst="rect">
            <a:avLst/>
          </a:prstGeom>
        </p:spPr>
      </p:pic>
      <p:pic>
        <p:nvPicPr>
          <p:cNvPr id="3074" name="Picture 2" descr="電話を受けている男性会社員のイラスト">
            <a:extLst>
              <a:ext uri="{FF2B5EF4-FFF2-40B4-BE49-F238E27FC236}">
                <a16:creationId xmlns:a16="http://schemas.microsoft.com/office/drawing/2014/main" id="{00F51F96-57F6-43C6-9B12-CE43625EA9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8640" y="3546485"/>
            <a:ext cx="1493689" cy="171688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電話を受けている女性会社員のイラスト">
            <a:extLst>
              <a:ext uri="{FF2B5EF4-FFF2-40B4-BE49-F238E27FC236}">
                <a16:creationId xmlns:a16="http://schemas.microsoft.com/office/drawing/2014/main" id="{FEE4407B-F06B-4E29-9FAC-20C48C0DA4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4914" y="3546485"/>
            <a:ext cx="1503726" cy="1728421"/>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BEBFAD16-CA73-4D5D-910E-0C5BA464012E}"/>
              </a:ext>
            </a:extLst>
          </p:cNvPr>
          <p:cNvPicPr>
            <a:picLocks noChangeAspect="1"/>
          </p:cNvPicPr>
          <p:nvPr/>
        </p:nvPicPr>
        <p:blipFill>
          <a:blip r:embed="rId7"/>
          <a:stretch>
            <a:fillRect/>
          </a:stretch>
        </p:blipFill>
        <p:spPr>
          <a:xfrm>
            <a:off x="3062993" y="3585880"/>
            <a:ext cx="2211726" cy="1702067"/>
          </a:xfrm>
          <a:prstGeom prst="rect">
            <a:avLst/>
          </a:prstGeom>
        </p:spPr>
      </p:pic>
      <p:pic>
        <p:nvPicPr>
          <p:cNvPr id="7" name="図 6">
            <a:extLst>
              <a:ext uri="{FF2B5EF4-FFF2-40B4-BE49-F238E27FC236}">
                <a16:creationId xmlns:a16="http://schemas.microsoft.com/office/drawing/2014/main" id="{AB73B58E-84C1-42B0-8C06-DF127D994258}"/>
              </a:ext>
            </a:extLst>
          </p:cNvPr>
          <p:cNvPicPr>
            <a:picLocks noChangeAspect="1"/>
          </p:cNvPicPr>
          <p:nvPr/>
        </p:nvPicPr>
        <p:blipFill>
          <a:blip r:embed="rId8"/>
          <a:stretch>
            <a:fillRect/>
          </a:stretch>
        </p:blipFill>
        <p:spPr>
          <a:xfrm>
            <a:off x="1132688" y="3585880"/>
            <a:ext cx="1930305" cy="1717617"/>
          </a:xfrm>
          <a:prstGeom prst="rect">
            <a:avLst/>
          </a:prstGeom>
        </p:spPr>
      </p:pic>
      <p:sp>
        <p:nvSpPr>
          <p:cNvPr id="2" name="スライド番号プレースホルダー 1">
            <a:extLst>
              <a:ext uri="{FF2B5EF4-FFF2-40B4-BE49-F238E27FC236}">
                <a16:creationId xmlns:a16="http://schemas.microsoft.com/office/drawing/2014/main" id="{0F02912F-7090-4DC9-9185-40E8FFB61000}"/>
              </a:ext>
            </a:extLst>
          </p:cNvPr>
          <p:cNvSpPr>
            <a:spLocks noGrp="1"/>
          </p:cNvSpPr>
          <p:nvPr>
            <p:ph type="sldNum" sz="quarter" idx="12"/>
          </p:nvPr>
        </p:nvSpPr>
        <p:spPr/>
        <p:txBody>
          <a:bodyPr/>
          <a:lstStyle/>
          <a:p>
            <a:fld id="{CBC82420-49BF-4B37-A550-189EB1A657EB}" type="slidenum">
              <a:rPr kumimoji="1" lang="ja-JP" altLang="en-US" smtClean="0"/>
              <a:t>10</a:t>
            </a:fld>
            <a:endParaRPr kumimoji="1" lang="ja-JP" altLang="en-US"/>
          </a:p>
        </p:txBody>
      </p:sp>
      <p:sp>
        <p:nvSpPr>
          <p:cNvPr id="12" name="吹き出し: 角を丸めた四角形 11">
            <a:extLst>
              <a:ext uri="{FF2B5EF4-FFF2-40B4-BE49-F238E27FC236}">
                <a16:creationId xmlns:a16="http://schemas.microsoft.com/office/drawing/2014/main" id="{C6950522-12B6-4D58-908E-CD36F19EBD93}"/>
              </a:ext>
            </a:extLst>
          </p:cNvPr>
          <p:cNvSpPr/>
          <p:nvPr/>
        </p:nvSpPr>
        <p:spPr>
          <a:xfrm>
            <a:off x="288758" y="4672175"/>
            <a:ext cx="10720137" cy="1945194"/>
          </a:xfrm>
          <a:custGeom>
            <a:avLst/>
            <a:gdLst>
              <a:gd name="connsiteX0" fmla="*/ 0 w 10720137"/>
              <a:gd name="connsiteY0" fmla="*/ 211771 h 1270603"/>
              <a:gd name="connsiteX1" fmla="*/ 211771 w 10720137"/>
              <a:gd name="connsiteY1" fmla="*/ 0 h 1270603"/>
              <a:gd name="connsiteX2" fmla="*/ 6253413 w 10720137"/>
              <a:gd name="connsiteY2" fmla="*/ 0 h 1270603"/>
              <a:gd name="connsiteX3" fmla="*/ 6117553 w 10720137"/>
              <a:gd name="connsiteY3" fmla="*/ -150528 h 1270603"/>
              <a:gd name="connsiteX4" fmla="*/ 8933448 w 10720137"/>
              <a:gd name="connsiteY4" fmla="*/ 0 h 1270603"/>
              <a:gd name="connsiteX5" fmla="*/ 10508366 w 10720137"/>
              <a:gd name="connsiteY5" fmla="*/ 0 h 1270603"/>
              <a:gd name="connsiteX6" fmla="*/ 10720137 w 10720137"/>
              <a:gd name="connsiteY6" fmla="*/ 211771 h 1270603"/>
              <a:gd name="connsiteX7" fmla="*/ 10720137 w 10720137"/>
              <a:gd name="connsiteY7" fmla="*/ 211767 h 1270603"/>
              <a:gd name="connsiteX8" fmla="*/ 10720137 w 10720137"/>
              <a:gd name="connsiteY8" fmla="*/ 211767 h 1270603"/>
              <a:gd name="connsiteX9" fmla="*/ 10720137 w 10720137"/>
              <a:gd name="connsiteY9" fmla="*/ 529418 h 1270603"/>
              <a:gd name="connsiteX10" fmla="*/ 10720137 w 10720137"/>
              <a:gd name="connsiteY10" fmla="*/ 1058832 h 1270603"/>
              <a:gd name="connsiteX11" fmla="*/ 10508366 w 10720137"/>
              <a:gd name="connsiteY11" fmla="*/ 1270603 h 1270603"/>
              <a:gd name="connsiteX12" fmla="*/ 8933448 w 10720137"/>
              <a:gd name="connsiteY12" fmla="*/ 1270603 h 1270603"/>
              <a:gd name="connsiteX13" fmla="*/ 6253413 w 10720137"/>
              <a:gd name="connsiteY13" fmla="*/ 1270603 h 1270603"/>
              <a:gd name="connsiteX14" fmla="*/ 6253413 w 10720137"/>
              <a:gd name="connsiteY14" fmla="*/ 1270603 h 1270603"/>
              <a:gd name="connsiteX15" fmla="*/ 211771 w 10720137"/>
              <a:gd name="connsiteY15" fmla="*/ 1270603 h 1270603"/>
              <a:gd name="connsiteX16" fmla="*/ 0 w 10720137"/>
              <a:gd name="connsiteY16" fmla="*/ 1058832 h 1270603"/>
              <a:gd name="connsiteX17" fmla="*/ 0 w 10720137"/>
              <a:gd name="connsiteY17" fmla="*/ 529418 h 1270603"/>
              <a:gd name="connsiteX18" fmla="*/ 0 w 10720137"/>
              <a:gd name="connsiteY18" fmla="*/ 211767 h 1270603"/>
              <a:gd name="connsiteX19" fmla="*/ 0 w 10720137"/>
              <a:gd name="connsiteY19" fmla="*/ 211767 h 1270603"/>
              <a:gd name="connsiteX20" fmla="*/ 0 w 10720137"/>
              <a:gd name="connsiteY20" fmla="*/ 211771 h 1270603"/>
              <a:gd name="connsiteX0" fmla="*/ 0 w 10720137"/>
              <a:gd name="connsiteY0" fmla="*/ 362299 h 1421131"/>
              <a:gd name="connsiteX1" fmla="*/ 211771 w 10720137"/>
              <a:gd name="connsiteY1" fmla="*/ 150528 h 1421131"/>
              <a:gd name="connsiteX2" fmla="*/ 6253413 w 10720137"/>
              <a:gd name="connsiteY2" fmla="*/ 150528 h 1421131"/>
              <a:gd name="connsiteX3" fmla="*/ 6117553 w 10720137"/>
              <a:gd name="connsiteY3" fmla="*/ 0 h 1421131"/>
              <a:gd name="connsiteX4" fmla="*/ 9835816 w 10720137"/>
              <a:gd name="connsiteY4" fmla="*/ 174591 h 1421131"/>
              <a:gd name="connsiteX5" fmla="*/ 10508366 w 10720137"/>
              <a:gd name="connsiteY5" fmla="*/ 150528 h 1421131"/>
              <a:gd name="connsiteX6" fmla="*/ 10720137 w 10720137"/>
              <a:gd name="connsiteY6" fmla="*/ 362299 h 1421131"/>
              <a:gd name="connsiteX7" fmla="*/ 10720137 w 10720137"/>
              <a:gd name="connsiteY7" fmla="*/ 362295 h 1421131"/>
              <a:gd name="connsiteX8" fmla="*/ 10720137 w 10720137"/>
              <a:gd name="connsiteY8" fmla="*/ 362295 h 1421131"/>
              <a:gd name="connsiteX9" fmla="*/ 10720137 w 10720137"/>
              <a:gd name="connsiteY9" fmla="*/ 679946 h 1421131"/>
              <a:gd name="connsiteX10" fmla="*/ 10720137 w 10720137"/>
              <a:gd name="connsiteY10" fmla="*/ 1209360 h 1421131"/>
              <a:gd name="connsiteX11" fmla="*/ 10508366 w 10720137"/>
              <a:gd name="connsiteY11" fmla="*/ 1421131 h 1421131"/>
              <a:gd name="connsiteX12" fmla="*/ 8933448 w 10720137"/>
              <a:gd name="connsiteY12" fmla="*/ 1421131 h 1421131"/>
              <a:gd name="connsiteX13" fmla="*/ 6253413 w 10720137"/>
              <a:gd name="connsiteY13" fmla="*/ 1421131 h 1421131"/>
              <a:gd name="connsiteX14" fmla="*/ 6253413 w 10720137"/>
              <a:gd name="connsiteY14" fmla="*/ 1421131 h 1421131"/>
              <a:gd name="connsiteX15" fmla="*/ 211771 w 10720137"/>
              <a:gd name="connsiteY15" fmla="*/ 1421131 h 1421131"/>
              <a:gd name="connsiteX16" fmla="*/ 0 w 10720137"/>
              <a:gd name="connsiteY16" fmla="*/ 1209360 h 1421131"/>
              <a:gd name="connsiteX17" fmla="*/ 0 w 10720137"/>
              <a:gd name="connsiteY17" fmla="*/ 679946 h 1421131"/>
              <a:gd name="connsiteX18" fmla="*/ 0 w 10720137"/>
              <a:gd name="connsiteY18" fmla="*/ 362295 h 1421131"/>
              <a:gd name="connsiteX19" fmla="*/ 0 w 10720137"/>
              <a:gd name="connsiteY19" fmla="*/ 362295 h 1421131"/>
              <a:gd name="connsiteX20" fmla="*/ 0 w 10720137"/>
              <a:gd name="connsiteY20" fmla="*/ 362299 h 1421131"/>
              <a:gd name="connsiteX0" fmla="*/ 0 w 10720137"/>
              <a:gd name="connsiteY0" fmla="*/ 362299 h 1421131"/>
              <a:gd name="connsiteX1" fmla="*/ 211771 w 10720137"/>
              <a:gd name="connsiteY1" fmla="*/ 150528 h 1421131"/>
              <a:gd name="connsiteX2" fmla="*/ 9477877 w 10720137"/>
              <a:gd name="connsiteY2" fmla="*/ 138497 h 1421131"/>
              <a:gd name="connsiteX3" fmla="*/ 6117553 w 10720137"/>
              <a:gd name="connsiteY3" fmla="*/ 0 h 1421131"/>
              <a:gd name="connsiteX4" fmla="*/ 9835816 w 10720137"/>
              <a:gd name="connsiteY4" fmla="*/ 174591 h 1421131"/>
              <a:gd name="connsiteX5" fmla="*/ 10508366 w 10720137"/>
              <a:gd name="connsiteY5" fmla="*/ 150528 h 1421131"/>
              <a:gd name="connsiteX6" fmla="*/ 10720137 w 10720137"/>
              <a:gd name="connsiteY6" fmla="*/ 362299 h 1421131"/>
              <a:gd name="connsiteX7" fmla="*/ 10720137 w 10720137"/>
              <a:gd name="connsiteY7" fmla="*/ 362295 h 1421131"/>
              <a:gd name="connsiteX8" fmla="*/ 10720137 w 10720137"/>
              <a:gd name="connsiteY8" fmla="*/ 362295 h 1421131"/>
              <a:gd name="connsiteX9" fmla="*/ 10720137 w 10720137"/>
              <a:gd name="connsiteY9" fmla="*/ 679946 h 1421131"/>
              <a:gd name="connsiteX10" fmla="*/ 10720137 w 10720137"/>
              <a:gd name="connsiteY10" fmla="*/ 1209360 h 1421131"/>
              <a:gd name="connsiteX11" fmla="*/ 10508366 w 10720137"/>
              <a:gd name="connsiteY11" fmla="*/ 1421131 h 1421131"/>
              <a:gd name="connsiteX12" fmla="*/ 8933448 w 10720137"/>
              <a:gd name="connsiteY12" fmla="*/ 1421131 h 1421131"/>
              <a:gd name="connsiteX13" fmla="*/ 6253413 w 10720137"/>
              <a:gd name="connsiteY13" fmla="*/ 1421131 h 1421131"/>
              <a:gd name="connsiteX14" fmla="*/ 6253413 w 10720137"/>
              <a:gd name="connsiteY14" fmla="*/ 1421131 h 1421131"/>
              <a:gd name="connsiteX15" fmla="*/ 211771 w 10720137"/>
              <a:gd name="connsiteY15" fmla="*/ 1421131 h 1421131"/>
              <a:gd name="connsiteX16" fmla="*/ 0 w 10720137"/>
              <a:gd name="connsiteY16" fmla="*/ 1209360 h 1421131"/>
              <a:gd name="connsiteX17" fmla="*/ 0 w 10720137"/>
              <a:gd name="connsiteY17" fmla="*/ 679946 h 1421131"/>
              <a:gd name="connsiteX18" fmla="*/ 0 w 10720137"/>
              <a:gd name="connsiteY18" fmla="*/ 362295 h 1421131"/>
              <a:gd name="connsiteX19" fmla="*/ 0 w 10720137"/>
              <a:gd name="connsiteY19" fmla="*/ 362295 h 1421131"/>
              <a:gd name="connsiteX20" fmla="*/ 0 w 10720137"/>
              <a:gd name="connsiteY20" fmla="*/ 362299 h 1421131"/>
              <a:gd name="connsiteX0" fmla="*/ 0 w 10720137"/>
              <a:gd name="connsiteY0" fmla="*/ 999973 h 2058805"/>
              <a:gd name="connsiteX1" fmla="*/ 211771 w 10720137"/>
              <a:gd name="connsiteY1" fmla="*/ 788202 h 2058805"/>
              <a:gd name="connsiteX2" fmla="*/ 9477877 w 10720137"/>
              <a:gd name="connsiteY2" fmla="*/ 776171 h 2058805"/>
              <a:gd name="connsiteX3" fmla="*/ 8981069 w 10720137"/>
              <a:gd name="connsiteY3" fmla="*/ 0 h 2058805"/>
              <a:gd name="connsiteX4" fmla="*/ 9835816 w 10720137"/>
              <a:gd name="connsiteY4" fmla="*/ 812265 h 2058805"/>
              <a:gd name="connsiteX5" fmla="*/ 10508366 w 10720137"/>
              <a:gd name="connsiteY5" fmla="*/ 788202 h 2058805"/>
              <a:gd name="connsiteX6" fmla="*/ 10720137 w 10720137"/>
              <a:gd name="connsiteY6" fmla="*/ 999973 h 2058805"/>
              <a:gd name="connsiteX7" fmla="*/ 10720137 w 10720137"/>
              <a:gd name="connsiteY7" fmla="*/ 999969 h 2058805"/>
              <a:gd name="connsiteX8" fmla="*/ 10720137 w 10720137"/>
              <a:gd name="connsiteY8" fmla="*/ 999969 h 2058805"/>
              <a:gd name="connsiteX9" fmla="*/ 10720137 w 10720137"/>
              <a:gd name="connsiteY9" fmla="*/ 1317620 h 2058805"/>
              <a:gd name="connsiteX10" fmla="*/ 10720137 w 10720137"/>
              <a:gd name="connsiteY10" fmla="*/ 1847034 h 2058805"/>
              <a:gd name="connsiteX11" fmla="*/ 10508366 w 10720137"/>
              <a:gd name="connsiteY11" fmla="*/ 2058805 h 2058805"/>
              <a:gd name="connsiteX12" fmla="*/ 8933448 w 10720137"/>
              <a:gd name="connsiteY12" fmla="*/ 2058805 h 2058805"/>
              <a:gd name="connsiteX13" fmla="*/ 6253413 w 10720137"/>
              <a:gd name="connsiteY13" fmla="*/ 2058805 h 2058805"/>
              <a:gd name="connsiteX14" fmla="*/ 6253413 w 10720137"/>
              <a:gd name="connsiteY14" fmla="*/ 2058805 h 2058805"/>
              <a:gd name="connsiteX15" fmla="*/ 211771 w 10720137"/>
              <a:gd name="connsiteY15" fmla="*/ 2058805 h 2058805"/>
              <a:gd name="connsiteX16" fmla="*/ 0 w 10720137"/>
              <a:gd name="connsiteY16" fmla="*/ 1847034 h 2058805"/>
              <a:gd name="connsiteX17" fmla="*/ 0 w 10720137"/>
              <a:gd name="connsiteY17" fmla="*/ 1317620 h 2058805"/>
              <a:gd name="connsiteX18" fmla="*/ 0 w 10720137"/>
              <a:gd name="connsiteY18" fmla="*/ 999969 h 2058805"/>
              <a:gd name="connsiteX19" fmla="*/ 0 w 10720137"/>
              <a:gd name="connsiteY19" fmla="*/ 999969 h 2058805"/>
              <a:gd name="connsiteX20" fmla="*/ 0 w 10720137"/>
              <a:gd name="connsiteY20" fmla="*/ 999973 h 205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20137" h="2058805">
                <a:moveTo>
                  <a:pt x="0" y="999973"/>
                </a:moveTo>
                <a:cubicBezTo>
                  <a:pt x="0" y="883015"/>
                  <a:pt x="94813" y="788202"/>
                  <a:pt x="211771" y="788202"/>
                </a:cubicBezTo>
                <a:lnTo>
                  <a:pt x="9477877" y="776171"/>
                </a:lnTo>
                <a:lnTo>
                  <a:pt x="8981069" y="0"/>
                </a:lnTo>
                <a:lnTo>
                  <a:pt x="9835816" y="812265"/>
                </a:lnTo>
                <a:cubicBezTo>
                  <a:pt x="10360789" y="812265"/>
                  <a:pt x="9983393" y="788202"/>
                  <a:pt x="10508366" y="788202"/>
                </a:cubicBezTo>
                <a:cubicBezTo>
                  <a:pt x="10625324" y="788202"/>
                  <a:pt x="10720137" y="883015"/>
                  <a:pt x="10720137" y="999973"/>
                </a:cubicBezTo>
                <a:lnTo>
                  <a:pt x="10720137" y="999969"/>
                </a:lnTo>
                <a:lnTo>
                  <a:pt x="10720137" y="999969"/>
                </a:lnTo>
                <a:lnTo>
                  <a:pt x="10720137" y="1317620"/>
                </a:lnTo>
                <a:lnTo>
                  <a:pt x="10720137" y="1847034"/>
                </a:lnTo>
                <a:cubicBezTo>
                  <a:pt x="10720137" y="1963992"/>
                  <a:pt x="10625324" y="2058805"/>
                  <a:pt x="10508366" y="2058805"/>
                </a:cubicBezTo>
                <a:lnTo>
                  <a:pt x="8933448" y="2058805"/>
                </a:lnTo>
                <a:lnTo>
                  <a:pt x="6253413" y="2058805"/>
                </a:lnTo>
                <a:lnTo>
                  <a:pt x="6253413" y="2058805"/>
                </a:lnTo>
                <a:lnTo>
                  <a:pt x="211771" y="2058805"/>
                </a:lnTo>
                <a:cubicBezTo>
                  <a:pt x="94813" y="2058805"/>
                  <a:pt x="0" y="1963992"/>
                  <a:pt x="0" y="1847034"/>
                </a:cubicBezTo>
                <a:lnTo>
                  <a:pt x="0" y="1317620"/>
                </a:lnTo>
                <a:lnTo>
                  <a:pt x="0" y="999969"/>
                </a:lnTo>
                <a:lnTo>
                  <a:pt x="0" y="999969"/>
                </a:lnTo>
                <a:lnTo>
                  <a:pt x="0" y="999973"/>
                </a:lnTo>
                <a:close/>
              </a:path>
            </a:pathLst>
          </a:custGeom>
          <a:ln w="28575">
            <a:solidFill>
              <a:schemeClr val="accent1"/>
            </a:solidFill>
          </a:ln>
        </p:spPr>
        <p:style>
          <a:lnRef idx="2">
            <a:schemeClr val="accent2"/>
          </a:lnRef>
          <a:fillRef idx="1">
            <a:schemeClr val="lt1"/>
          </a:fillRef>
          <a:effectRef idx="0">
            <a:schemeClr val="accent2"/>
          </a:effectRef>
          <a:fontRef idx="minor">
            <a:schemeClr val="dk1"/>
          </a:fontRef>
        </p:style>
        <p:txBody>
          <a:bodyPr rtlCol="0" anchor="b"/>
          <a:lstStyle/>
          <a:p>
            <a:pPr lvl="0">
              <a:defRPr/>
            </a:pPr>
            <a:endParaRPr kumimoji="1" lang="en-US" altLang="ja-JP" sz="3200" b="0" i="0" u="none" strike="noStrike" kern="1200" cap="none" spc="0" normalizeH="0" baseline="0" noProof="0" dirty="0">
              <a:ln>
                <a:noFill/>
              </a:ln>
              <a:solidFill>
                <a:prstClr val="black"/>
              </a:solidFill>
              <a:effectLst/>
              <a:uLnTx/>
              <a:uFillTx/>
              <a:latin typeface="UD デジタル 教科書体 NK-R"/>
              <a:ea typeface="UD デジタル 教科書体 NK-R"/>
            </a:endParaRPr>
          </a:p>
          <a:p>
            <a:pPr lvl="0">
              <a:defRPr/>
            </a:pPr>
            <a:r>
              <a:rPr kumimoji="1" lang="ja-JP" altLang="en-US" sz="3200" b="0" i="0" u="none" strike="noStrike" kern="1200" cap="none" spc="0" normalizeH="0" baseline="0" noProof="0" dirty="0">
                <a:ln>
                  <a:noFill/>
                </a:ln>
                <a:solidFill>
                  <a:prstClr val="black"/>
                </a:solidFill>
                <a:effectLst/>
                <a:uLnTx/>
                <a:uFillTx/>
                <a:latin typeface="UD デジタル 教科書体 NK-R"/>
                <a:ea typeface="UD デジタル 教科書体 NK-R"/>
              </a:rPr>
              <a:t>専門の相談員が、相談内容を聴き取って、</a:t>
            </a:r>
            <a:endParaRPr lang="en-US" altLang="ja-JP" sz="3200" dirty="0">
              <a:solidFill>
                <a:prstClr val="black"/>
              </a:solidFill>
              <a:latin typeface="UD デジタル 教科書体 NK-R"/>
              <a:ea typeface="UD デジタル 教科書体 NK-R"/>
            </a:endParaRPr>
          </a:p>
          <a:p>
            <a:pPr lvl="0">
              <a:defRPr/>
            </a:pPr>
            <a:r>
              <a:rPr lang="ja-JP" altLang="en-US" sz="3200" dirty="0">
                <a:solidFill>
                  <a:prstClr val="black"/>
                </a:solidFill>
                <a:latin typeface="UD デジタル 教科書体 NK-R"/>
                <a:ea typeface="UD デジタル 教科書体 NK-R"/>
              </a:rPr>
              <a:t>解決のためのアドバイスや、事業者との交渉の手伝い等をする</a:t>
            </a:r>
            <a:endParaRPr kumimoji="1" lang="ja-JP" altLang="en-US" sz="3200" b="0" i="0" u="none" strike="noStrike" kern="1200" cap="none" spc="0" normalizeH="0" baseline="0" noProof="0" dirty="0">
              <a:ln>
                <a:noFill/>
              </a:ln>
              <a:solidFill>
                <a:prstClr val="black"/>
              </a:solidFill>
              <a:effectLst/>
              <a:uLnTx/>
              <a:uFillTx/>
              <a:latin typeface="UD デジタル 教科書体 NK-R"/>
              <a:ea typeface="UD デジタル 教科書体 NK-R"/>
            </a:endParaRPr>
          </a:p>
        </p:txBody>
      </p:sp>
      <p:sp>
        <p:nvSpPr>
          <p:cNvPr id="15" name="吹き出し: 角を丸めた四角形 14">
            <a:extLst>
              <a:ext uri="{FF2B5EF4-FFF2-40B4-BE49-F238E27FC236}">
                <a16:creationId xmlns:a16="http://schemas.microsoft.com/office/drawing/2014/main" id="{836542CC-3CCD-4E2E-86A7-B018AB96A24E}"/>
              </a:ext>
            </a:extLst>
          </p:cNvPr>
          <p:cNvSpPr/>
          <p:nvPr/>
        </p:nvSpPr>
        <p:spPr>
          <a:xfrm>
            <a:off x="141222" y="2673591"/>
            <a:ext cx="2208296" cy="738284"/>
          </a:xfrm>
          <a:prstGeom prst="wedgeRoundRectCallout">
            <a:avLst>
              <a:gd name="adj1" fmla="val 35385"/>
              <a:gd name="adj2" fmla="val 77794"/>
              <a:gd name="adj3" fmla="val 16667"/>
            </a:avLst>
          </a:prstGeom>
          <a:ln w="28575">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相談したい</a:t>
            </a:r>
            <a:endParaRPr kumimoji="1" lang="ja-JP" altLang="en-US" sz="3200" i="0" u="none" strike="noStrike" kern="1200" cap="none" spc="0" normalizeH="0" baseline="0" noProof="0" dirty="0">
              <a:ln>
                <a:noFill/>
              </a:ln>
              <a:solidFill>
                <a:prstClr val="black"/>
              </a:solidFill>
              <a:effectLst/>
              <a:uLnTx/>
              <a:uFillTx/>
              <a:latin typeface="UD デジタル 教科書体 NK-R"/>
              <a:ea typeface="UD デジタル 教科書体 NK-R"/>
              <a:cs typeface="+mn-cs"/>
            </a:endParaRPr>
          </a:p>
        </p:txBody>
      </p:sp>
      <p:pic>
        <p:nvPicPr>
          <p:cNvPr id="16" name="Picture 3">
            <a:extLst>
              <a:ext uri="{FF2B5EF4-FFF2-40B4-BE49-F238E27FC236}">
                <a16:creationId xmlns:a16="http://schemas.microsoft.com/office/drawing/2014/main" id="{37C72964-DD94-449B-B53C-FEEFCC374A1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23383"/>
          <a:stretch/>
        </p:blipFill>
        <p:spPr bwMode="auto">
          <a:xfrm>
            <a:off x="9322366" y="3313286"/>
            <a:ext cx="2789087" cy="1202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120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50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grpId="0" nodeType="withEffect">
                                  <p:stCondLst>
                                    <p:cond delay="100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 presetClass="entr" presetSubtype="4" fill="hold" nodeType="withEffect">
                                  <p:stCondLst>
                                    <p:cond delay="100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987067" y="89033"/>
            <a:ext cx="8325262" cy="831622"/>
          </a:xfrm>
        </p:spPr>
        <p:txBody>
          <a:bodyPr>
            <a:normAutofit/>
          </a:bodyPr>
          <a:lstStyle/>
          <a:p>
            <a:pPr algn="l"/>
            <a:r>
              <a:rPr lang="ja-JP" altLang="en-US" sz="3600" dirty="0">
                <a:latin typeface="UD デジタル 教科書体 NK-R" panose="02020400000000000000" pitchFamily="18" charset="-128"/>
                <a:ea typeface="UD デジタル 教科書体 NK-R" panose="02020400000000000000" pitchFamily="18" charset="-128"/>
              </a:rPr>
              <a:t>消費生活センターとは</a:t>
            </a:r>
            <a:endParaRPr lang="ja-JP" altLang="en-US" sz="2400" dirty="0">
              <a:latin typeface="UD デジタル 教科書体 NK-R" panose="02020400000000000000" pitchFamily="18" charset="-128"/>
              <a:ea typeface="UD デジタル 教科書体 NK-R" panose="02020400000000000000" pitchFamily="18" charset="-128"/>
            </a:endParaRPr>
          </a:p>
        </p:txBody>
      </p:sp>
      <p:sp>
        <p:nvSpPr>
          <p:cNvPr id="13" name="上下矢印 12"/>
          <p:cNvSpPr/>
          <p:nvPr/>
        </p:nvSpPr>
        <p:spPr>
          <a:xfrm>
            <a:off x="2928498" y="739024"/>
            <a:ext cx="417104" cy="2565378"/>
          </a:xfrm>
          <a:prstGeom prst="up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cxnSp>
        <p:nvCxnSpPr>
          <p:cNvPr id="15" name="直線コネクタ 14"/>
          <p:cNvCxnSpPr>
            <a:cxnSpLocks/>
          </p:cNvCxnSpPr>
          <p:nvPr/>
        </p:nvCxnSpPr>
        <p:spPr>
          <a:xfrm>
            <a:off x="2928498" y="3333802"/>
            <a:ext cx="1907569" cy="0"/>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a:cxnSpLocks/>
          </p:cNvCxnSpPr>
          <p:nvPr/>
        </p:nvCxnSpPr>
        <p:spPr>
          <a:xfrm>
            <a:off x="1395095" y="4456666"/>
            <a:ext cx="8445321" cy="0"/>
          </a:xfrm>
          <a:prstGeom prst="line">
            <a:avLst/>
          </a:prstGeom>
          <a:ln w="508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1509990" y="4595841"/>
            <a:ext cx="1325265" cy="431189"/>
          </a:xfrm>
          <a:prstGeom prst="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事業者</a:t>
            </a:r>
          </a:p>
        </p:txBody>
      </p:sp>
      <p:sp>
        <p:nvSpPr>
          <p:cNvPr id="38" name="正方形/長方形 37"/>
          <p:cNvSpPr/>
          <p:nvPr/>
        </p:nvSpPr>
        <p:spPr>
          <a:xfrm>
            <a:off x="3435291" y="4595841"/>
            <a:ext cx="1342405" cy="41100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消費者</a:t>
            </a:r>
          </a:p>
        </p:txBody>
      </p:sp>
      <p:grpSp>
        <p:nvGrpSpPr>
          <p:cNvPr id="44" name="グループ化 43"/>
          <p:cNvGrpSpPr/>
          <p:nvPr/>
        </p:nvGrpSpPr>
        <p:grpSpPr>
          <a:xfrm>
            <a:off x="1395095" y="798807"/>
            <a:ext cx="1440160" cy="3659737"/>
            <a:chOff x="899592" y="1988840"/>
            <a:chExt cx="1440160" cy="3240360"/>
          </a:xfrm>
        </p:grpSpPr>
        <p:sp>
          <p:nvSpPr>
            <p:cNvPr id="36" name="正方形/長方形 35"/>
            <p:cNvSpPr/>
            <p:nvPr/>
          </p:nvSpPr>
          <p:spPr>
            <a:xfrm>
              <a:off x="899592" y="1988840"/>
              <a:ext cx="1440160" cy="3240360"/>
            </a:xfrm>
            <a:prstGeom prst="rect">
              <a:avLst/>
            </a:prstGeom>
            <a:solidFill>
              <a:schemeClr val="accent5">
                <a:lumMod val="5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情報量</a:t>
              </a:r>
              <a:endParaRPr kumimoji="1" lang="en-US" altLang="ja-JP"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資金力</a:t>
              </a:r>
              <a:endParaRPr kumimoji="1" lang="en-US" altLang="ja-JP"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組織力</a:t>
              </a:r>
              <a:endParaRPr kumimoji="1" lang="en-US" altLang="ja-JP"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0" name="円/楕円 39"/>
            <p:cNvSpPr/>
            <p:nvPr/>
          </p:nvSpPr>
          <p:spPr>
            <a:xfrm>
              <a:off x="1043608" y="2132856"/>
              <a:ext cx="1152128" cy="1440160"/>
            </a:xfrm>
            <a:prstGeom prst="ellipse">
              <a:avLst/>
            </a:prstGeom>
            <a:solidFill>
              <a:schemeClr val="accent4">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交渉力</a:t>
              </a:r>
            </a:p>
          </p:txBody>
        </p:sp>
      </p:grpSp>
      <p:sp>
        <p:nvSpPr>
          <p:cNvPr id="2" name="正方形/長方形 1"/>
          <p:cNvSpPr/>
          <p:nvPr/>
        </p:nvSpPr>
        <p:spPr>
          <a:xfrm>
            <a:off x="3444175" y="1181777"/>
            <a:ext cx="671830" cy="14778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格差</a:t>
            </a:r>
            <a:endPar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nvGrpSpPr>
          <p:cNvPr id="32" name="グループ化 31">
            <a:extLst>
              <a:ext uri="{FF2B5EF4-FFF2-40B4-BE49-F238E27FC236}">
                <a16:creationId xmlns:a16="http://schemas.microsoft.com/office/drawing/2014/main" id="{7D8A1045-CECA-4FA3-9F97-D240ED0C6409}"/>
              </a:ext>
            </a:extLst>
          </p:cNvPr>
          <p:cNvGrpSpPr/>
          <p:nvPr/>
        </p:nvGrpSpPr>
        <p:grpSpPr>
          <a:xfrm>
            <a:off x="3438267" y="3363202"/>
            <a:ext cx="1310432" cy="1102986"/>
            <a:chOff x="899592" y="2982555"/>
            <a:chExt cx="1440160" cy="2266204"/>
          </a:xfrm>
        </p:grpSpPr>
        <p:sp>
          <p:nvSpPr>
            <p:cNvPr id="33" name="正方形/長方形 32">
              <a:extLst>
                <a:ext uri="{FF2B5EF4-FFF2-40B4-BE49-F238E27FC236}">
                  <a16:creationId xmlns:a16="http://schemas.microsoft.com/office/drawing/2014/main" id="{BE705B45-AA34-4EDA-AF5B-4264024A51DD}"/>
                </a:ext>
              </a:extLst>
            </p:cNvPr>
            <p:cNvSpPr/>
            <p:nvPr/>
          </p:nvSpPr>
          <p:spPr>
            <a:xfrm>
              <a:off x="899592" y="2982555"/>
              <a:ext cx="1440160" cy="2266204"/>
            </a:xfrm>
            <a:prstGeom prst="rect">
              <a:avLst/>
            </a:prstGeom>
            <a:solidFill>
              <a:schemeClr val="accent5">
                <a:lumMod val="5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情報量</a:t>
              </a:r>
              <a:endParaRPr kumimoji="1" lang="en-US" altLang="ja-JP" sz="20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資金力</a:t>
              </a:r>
              <a:endParaRPr kumimoji="1" lang="en-US" altLang="ja-JP" sz="20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4" name="円/楕円 39">
              <a:extLst>
                <a:ext uri="{FF2B5EF4-FFF2-40B4-BE49-F238E27FC236}">
                  <a16:creationId xmlns:a16="http://schemas.microsoft.com/office/drawing/2014/main" id="{71E349FB-6D04-4BC6-A4B6-603F5FAE16F9}"/>
                </a:ext>
              </a:extLst>
            </p:cNvPr>
            <p:cNvSpPr/>
            <p:nvPr/>
          </p:nvSpPr>
          <p:spPr>
            <a:xfrm>
              <a:off x="916534" y="3107212"/>
              <a:ext cx="1395076" cy="556256"/>
            </a:xfrm>
            <a:prstGeom prst="ellipse">
              <a:avLst/>
            </a:prstGeom>
            <a:solidFill>
              <a:schemeClr val="accent4">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交渉力</a:t>
              </a:r>
            </a:p>
          </p:txBody>
        </p:sp>
      </p:grpSp>
      <p:sp>
        <p:nvSpPr>
          <p:cNvPr id="20" name="正方形/長方形 19">
            <a:extLst>
              <a:ext uri="{FF2B5EF4-FFF2-40B4-BE49-F238E27FC236}">
                <a16:creationId xmlns:a16="http://schemas.microsoft.com/office/drawing/2014/main" id="{23DC3F44-A561-4D24-847B-D60DA061F06E}"/>
              </a:ext>
            </a:extLst>
          </p:cNvPr>
          <p:cNvSpPr/>
          <p:nvPr/>
        </p:nvSpPr>
        <p:spPr>
          <a:xfrm>
            <a:off x="6582446" y="735229"/>
            <a:ext cx="763803" cy="2565377"/>
          </a:xfrm>
          <a:prstGeom prst="rect">
            <a:avLst/>
          </a:prstGeom>
          <a:solidFill>
            <a:srgbClr val="FF3300"/>
          </a:solidFill>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法</a:t>
            </a:r>
            <a:endParaRPr kumimoji="1" lang="en-US" altLang="ja-JP"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en-US" altLang="ja-JP"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制度</a:t>
            </a:r>
          </a:p>
        </p:txBody>
      </p:sp>
      <p:sp>
        <p:nvSpPr>
          <p:cNvPr id="21" name="正方形/長方形 20">
            <a:extLst>
              <a:ext uri="{FF2B5EF4-FFF2-40B4-BE49-F238E27FC236}">
                <a16:creationId xmlns:a16="http://schemas.microsoft.com/office/drawing/2014/main" id="{BAABA565-B584-4457-9CD3-E19A52693672}"/>
              </a:ext>
            </a:extLst>
          </p:cNvPr>
          <p:cNvSpPr/>
          <p:nvPr/>
        </p:nvSpPr>
        <p:spPr>
          <a:xfrm>
            <a:off x="7439025" y="739867"/>
            <a:ext cx="763803" cy="2584414"/>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行政</a:t>
            </a:r>
            <a:endParaRPr kumimoji="1" lang="en-US" altLang="ja-JP"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機関等</a:t>
            </a:r>
            <a:endParaRPr kumimoji="1" lang="en-US" altLang="ja-JP"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4" name="右矢印 5">
            <a:extLst>
              <a:ext uri="{FF2B5EF4-FFF2-40B4-BE49-F238E27FC236}">
                <a16:creationId xmlns:a16="http://schemas.microsoft.com/office/drawing/2014/main" id="{F3C300E5-4630-4DA9-9319-AEEB243B5844}"/>
              </a:ext>
            </a:extLst>
          </p:cNvPr>
          <p:cNvSpPr/>
          <p:nvPr/>
        </p:nvSpPr>
        <p:spPr>
          <a:xfrm>
            <a:off x="4836067" y="2408314"/>
            <a:ext cx="1592677" cy="663384"/>
          </a:xfrm>
          <a:prstGeom prst="rightArrow">
            <a:avLst/>
          </a:prstGeom>
          <a:solidFill>
            <a:srgbClr val="00B9E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 name="吹き出し: 角を丸めた四角形 6">
            <a:extLst>
              <a:ext uri="{FF2B5EF4-FFF2-40B4-BE49-F238E27FC236}">
                <a16:creationId xmlns:a16="http://schemas.microsoft.com/office/drawing/2014/main" id="{38E8CE1D-3A99-4297-8DC4-5BFB3F8C7AB0}"/>
              </a:ext>
            </a:extLst>
          </p:cNvPr>
          <p:cNvSpPr/>
          <p:nvPr/>
        </p:nvSpPr>
        <p:spPr>
          <a:xfrm>
            <a:off x="8942339" y="1002118"/>
            <a:ext cx="3098829" cy="1727349"/>
          </a:xfrm>
          <a:prstGeom prst="wedgeRoundRectCallout">
            <a:avLst>
              <a:gd name="adj1" fmla="val -79541"/>
              <a:gd name="adj2" fmla="val -914"/>
              <a:gd name="adj3" fmla="val 16667"/>
            </a:avLst>
          </a:prstGeom>
          <a:ln w="28575">
            <a:solidFill>
              <a:srgbClr val="FF6699"/>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消費者庁</a:t>
            </a:r>
            <a:endParaRPr kumimoji="1" lang="en-US" altLang="ja-JP"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国民生活センター</a:t>
            </a:r>
            <a:endParaRPr kumimoji="1" lang="en-US" altLang="ja-JP"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消費生活センター</a:t>
            </a:r>
            <a:r>
              <a:rPr kumimoji="1" lang="ja-JP" altLang="en-US" sz="24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　等</a:t>
            </a:r>
            <a:endParaRPr kumimoji="1" lang="ja-JP" altLang="en-US" sz="2400" b="0" i="0" u="none" strike="noStrike" kern="1200" cap="none" spc="0" normalizeH="0" baseline="0" noProof="0" dirty="0">
              <a:ln>
                <a:noFill/>
              </a:ln>
              <a:solidFill>
                <a:prstClr val="black"/>
              </a:solidFill>
              <a:effectLst/>
              <a:uLnTx/>
              <a:uFillTx/>
              <a:latin typeface="UD デジタル 教科書体 NK-R"/>
              <a:ea typeface="UD デジタル 教科書体 NK-R"/>
              <a:cs typeface="+mn-cs"/>
            </a:endParaRPr>
          </a:p>
        </p:txBody>
      </p:sp>
      <p:sp>
        <p:nvSpPr>
          <p:cNvPr id="31" name="吹き出し: 角を丸めた四角形 30">
            <a:extLst>
              <a:ext uri="{FF2B5EF4-FFF2-40B4-BE49-F238E27FC236}">
                <a16:creationId xmlns:a16="http://schemas.microsoft.com/office/drawing/2014/main" id="{A42C6E9D-E741-4BC2-BB84-1174E5E92AE8}"/>
              </a:ext>
            </a:extLst>
          </p:cNvPr>
          <p:cNvSpPr/>
          <p:nvPr/>
        </p:nvSpPr>
        <p:spPr>
          <a:xfrm>
            <a:off x="8256576" y="4128534"/>
            <a:ext cx="3800882" cy="1996060"/>
          </a:xfrm>
          <a:prstGeom prst="wedgeRoundRectCallout">
            <a:avLst>
              <a:gd name="adj1" fmla="val -81478"/>
              <a:gd name="adj2" fmla="val -95449"/>
              <a:gd name="adj3" fmla="val 16667"/>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消費者基本法</a:t>
            </a:r>
            <a:endParaRPr kumimoji="1" lang="en-US" altLang="ja-JP"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消費者安全法</a:t>
            </a:r>
            <a:endParaRPr kumimoji="1" lang="en-US" altLang="ja-JP"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消費者契約法</a:t>
            </a:r>
            <a:endParaRPr kumimoji="1" lang="en-US" altLang="ja-JP"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特定商取引法</a:t>
            </a:r>
            <a:endParaRPr kumimoji="1" lang="en-US" altLang="ja-JP"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京都府消費生活安全条例</a:t>
            </a:r>
            <a:endParaRPr kumimoji="1" lang="ja-JP" altLang="en-US" sz="2400" b="0" i="0" u="none" strike="noStrike" kern="1200" cap="none" spc="0" normalizeH="0" baseline="0" noProof="0" dirty="0">
              <a:ln>
                <a:noFill/>
              </a:ln>
              <a:solidFill>
                <a:prstClr val="black"/>
              </a:solidFill>
              <a:effectLst/>
              <a:uLnTx/>
              <a:uFillTx/>
              <a:latin typeface="UD デジタル 教科書体 NK-R"/>
              <a:ea typeface="UD デジタル 教科書体 NK-R"/>
              <a:cs typeface="+mn-cs"/>
            </a:endParaRPr>
          </a:p>
        </p:txBody>
      </p:sp>
      <p:cxnSp>
        <p:nvCxnSpPr>
          <p:cNvPr id="35" name="直線コネクタ 34">
            <a:extLst>
              <a:ext uri="{FF2B5EF4-FFF2-40B4-BE49-F238E27FC236}">
                <a16:creationId xmlns:a16="http://schemas.microsoft.com/office/drawing/2014/main" id="{289CADC7-5D5D-40C3-B046-C6177306C742}"/>
              </a:ext>
            </a:extLst>
          </p:cNvPr>
          <p:cNvCxnSpPr>
            <a:cxnSpLocks/>
          </p:cNvCxnSpPr>
          <p:nvPr/>
        </p:nvCxnSpPr>
        <p:spPr>
          <a:xfrm>
            <a:off x="4836067" y="3338201"/>
            <a:ext cx="3458157" cy="0"/>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E16F4D2A-1635-4F00-925E-395A0B483A97}"/>
              </a:ext>
            </a:extLst>
          </p:cNvPr>
          <p:cNvCxnSpPr>
            <a:cxnSpLocks/>
          </p:cNvCxnSpPr>
          <p:nvPr/>
        </p:nvCxnSpPr>
        <p:spPr>
          <a:xfrm flipV="1">
            <a:off x="122548" y="716437"/>
            <a:ext cx="12069452" cy="84842"/>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pic>
        <p:nvPicPr>
          <p:cNvPr id="28" name="図 27">
            <a:extLst>
              <a:ext uri="{FF2B5EF4-FFF2-40B4-BE49-F238E27FC236}">
                <a16:creationId xmlns:a16="http://schemas.microsoft.com/office/drawing/2014/main" id="{4830D7AF-50FE-48D5-BA66-B2A3B2D2F496}"/>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3475" b="97297" l="9350" r="89431">
                        <a14:foregroundMark x1="60569" y1="3861" x2="80894" y2="13514"/>
                        <a14:foregroundMark x1="48780" y1="59459" x2="51626" y2="97297"/>
                        <a14:foregroundMark x1="16260" y1="57143" x2="21951" y2="57143"/>
                        <a14:foregroundMark x1="54878" y1="52896" x2="64634" y2="71042"/>
                        <a14:foregroundMark x1="69919" y1="51737" x2="65854" y2="62548"/>
                      </a14:backgroundRemoval>
                    </a14:imgEffect>
                  </a14:imgLayer>
                </a14:imgProps>
              </a:ext>
              <a:ext uri="{28A0092B-C50C-407E-A947-70E740481C1C}">
                <a14:useLocalDpi xmlns:a14="http://schemas.microsoft.com/office/drawing/2010/main" val="0"/>
              </a:ext>
            </a:extLst>
          </a:blip>
          <a:stretch>
            <a:fillRect/>
          </a:stretch>
        </p:blipFill>
        <p:spPr>
          <a:xfrm>
            <a:off x="4815973" y="977091"/>
            <a:ext cx="1256126" cy="1316303"/>
          </a:xfrm>
          <a:prstGeom prst="rect">
            <a:avLst/>
          </a:prstGeom>
        </p:spPr>
      </p:pic>
      <p:pic>
        <p:nvPicPr>
          <p:cNvPr id="11" name="図 10">
            <a:extLst>
              <a:ext uri="{FF2B5EF4-FFF2-40B4-BE49-F238E27FC236}">
                <a16:creationId xmlns:a16="http://schemas.microsoft.com/office/drawing/2014/main" id="{C575052D-2216-4681-8F5F-AD7227EF29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4450" y="5114117"/>
            <a:ext cx="1609950" cy="1552792"/>
          </a:xfrm>
          <a:prstGeom prst="rect">
            <a:avLst/>
          </a:prstGeom>
        </p:spPr>
      </p:pic>
      <p:pic>
        <p:nvPicPr>
          <p:cNvPr id="43" name="図 42">
            <a:extLst>
              <a:ext uri="{FF2B5EF4-FFF2-40B4-BE49-F238E27FC236}">
                <a16:creationId xmlns:a16="http://schemas.microsoft.com/office/drawing/2014/main" id="{F06DBD9F-95DB-43F1-BE4F-CB2CA759058B}"/>
              </a:ext>
            </a:extLst>
          </p:cNvPr>
          <p:cNvPicPr>
            <a:picLocks noChangeAspect="1"/>
          </p:cNvPicPr>
          <p:nvPr/>
        </p:nvPicPr>
        <p:blipFill>
          <a:blip r:embed="rId6"/>
          <a:stretch>
            <a:fillRect/>
          </a:stretch>
        </p:blipFill>
        <p:spPr>
          <a:xfrm>
            <a:off x="4444084" y="5290401"/>
            <a:ext cx="1534654" cy="1181016"/>
          </a:xfrm>
          <a:prstGeom prst="rect">
            <a:avLst/>
          </a:prstGeom>
        </p:spPr>
      </p:pic>
      <p:pic>
        <p:nvPicPr>
          <p:cNvPr id="45" name="図 44">
            <a:extLst>
              <a:ext uri="{FF2B5EF4-FFF2-40B4-BE49-F238E27FC236}">
                <a16:creationId xmlns:a16="http://schemas.microsoft.com/office/drawing/2014/main" id="{AED805AD-AF19-4233-9016-9FDA9C05FE9F}"/>
              </a:ext>
            </a:extLst>
          </p:cNvPr>
          <p:cNvPicPr>
            <a:picLocks noChangeAspect="1"/>
          </p:cNvPicPr>
          <p:nvPr/>
        </p:nvPicPr>
        <p:blipFill>
          <a:blip r:embed="rId7"/>
          <a:stretch>
            <a:fillRect/>
          </a:stretch>
        </p:blipFill>
        <p:spPr>
          <a:xfrm>
            <a:off x="3104700" y="5294610"/>
            <a:ext cx="1339384" cy="1191806"/>
          </a:xfrm>
          <a:prstGeom prst="rect">
            <a:avLst/>
          </a:prstGeom>
        </p:spPr>
      </p:pic>
      <p:sp>
        <p:nvSpPr>
          <p:cNvPr id="4" name="スライド番号プレースホルダー 3">
            <a:extLst>
              <a:ext uri="{FF2B5EF4-FFF2-40B4-BE49-F238E27FC236}">
                <a16:creationId xmlns:a16="http://schemas.microsoft.com/office/drawing/2014/main" id="{B5CA35A8-8D29-457F-A04F-77B37CA20282}"/>
              </a:ext>
            </a:extLst>
          </p:cNvPr>
          <p:cNvSpPr>
            <a:spLocks noGrp="1"/>
          </p:cNvSpPr>
          <p:nvPr>
            <p:ph type="sldNum" sz="quarter" idx="12"/>
          </p:nvPr>
        </p:nvSpPr>
        <p:spPr/>
        <p:txBody>
          <a:bodyPr/>
          <a:lstStyle/>
          <a:p>
            <a:fld id="{CBC82420-49BF-4B37-A550-189EB1A657EB}" type="slidenum">
              <a:rPr kumimoji="1" lang="ja-JP" altLang="en-US" smtClean="0"/>
              <a:t>11</a:t>
            </a:fld>
            <a:endParaRPr kumimoji="1" lang="ja-JP" altLang="en-US"/>
          </a:p>
        </p:txBody>
      </p:sp>
      <p:pic>
        <p:nvPicPr>
          <p:cNvPr id="29" name="Picture 3">
            <a:extLst>
              <a:ext uri="{FF2B5EF4-FFF2-40B4-BE49-F238E27FC236}">
                <a16:creationId xmlns:a16="http://schemas.microsoft.com/office/drawing/2014/main" id="{C8B45284-F717-4D0B-8CE7-167DC649C43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3383"/>
          <a:stretch/>
        </p:blipFill>
        <p:spPr bwMode="auto">
          <a:xfrm>
            <a:off x="9097209" y="2470693"/>
            <a:ext cx="2789087" cy="1202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277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par>
                                <p:cTn id="16" presetID="22" presetClass="entr" presetSubtype="4"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down)">
                                      <p:cBhvr>
                                        <p:cTn id="18" dur="500"/>
                                        <p:tgtEl>
                                          <p:spTgt spid="35"/>
                                        </p:tgtEl>
                                      </p:cBhvr>
                                    </p:animEffect>
                                  </p:childTnLst>
                                </p:cTn>
                              </p:par>
                              <p:par>
                                <p:cTn id="19" presetID="63" presetClass="path" presetSubtype="0" accel="50000" decel="50000" fill="hold" grpId="0" nodeType="withEffect">
                                  <p:stCondLst>
                                    <p:cond delay="0"/>
                                  </p:stCondLst>
                                  <p:childTnLst>
                                    <p:animMotion origin="layout" path="M 1.04167E-6 0 L 0.27331 0 " pathEditMode="relative" rAng="0" ptsTypes="AA">
                                      <p:cBhvr>
                                        <p:cTn id="20" dur="2000" fill="hold"/>
                                        <p:tgtEl>
                                          <p:spTgt spid="38"/>
                                        </p:tgtEl>
                                        <p:attrNameLst>
                                          <p:attrName>ppt_x</p:attrName>
                                          <p:attrName>ppt_y</p:attrName>
                                        </p:attrNameLst>
                                      </p:cBhvr>
                                      <p:rCtr x="13659" y="0"/>
                                    </p:animMotion>
                                  </p:childTnLst>
                                </p:cTn>
                              </p:par>
                              <p:par>
                                <p:cTn id="21" presetID="63" presetClass="path" presetSubtype="0" accel="50000" decel="50000" fill="hold" nodeType="withEffect">
                                  <p:stCondLst>
                                    <p:cond delay="0"/>
                                  </p:stCondLst>
                                  <p:childTnLst>
                                    <p:animMotion origin="layout" path="M -0.00039 -3.33333E-6 L 0.26692 -3.33333E-6 " pathEditMode="relative" rAng="0" ptsTypes="AA">
                                      <p:cBhvr>
                                        <p:cTn id="22" dur="2000" fill="hold"/>
                                        <p:tgtEl>
                                          <p:spTgt spid="32"/>
                                        </p:tgtEl>
                                        <p:attrNameLst>
                                          <p:attrName>ppt_x</p:attrName>
                                          <p:attrName>ppt_y</p:attrName>
                                        </p:attrNameLst>
                                      </p:cBhvr>
                                      <p:rCtr x="13359" y="0"/>
                                    </p:animMotion>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00"/>
                                        <p:tgtEl>
                                          <p:spTgt spid="7"/>
                                        </p:tgtEl>
                                      </p:cBhvr>
                                    </p:animEffect>
                                  </p:childTnLst>
                                </p:cTn>
                              </p:par>
                              <p:par>
                                <p:cTn id="41" presetID="22" presetClass="entr" presetSubtype="4"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down)">
                                      <p:cBhvr>
                                        <p:cTn id="43" dur="500"/>
                                        <p:tgtEl>
                                          <p:spTgt spid="37"/>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additive="base">
                                        <p:cTn id="48" dur="500" fill="hold"/>
                                        <p:tgtEl>
                                          <p:spTgt spid="29"/>
                                        </p:tgtEl>
                                        <p:attrNameLst>
                                          <p:attrName>ppt_x</p:attrName>
                                        </p:attrNameLst>
                                      </p:cBhvr>
                                      <p:tavLst>
                                        <p:tav tm="0">
                                          <p:val>
                                            <p:strVal val="#ppt_x"/>
                                          </p:val>
                                        </p:tav>
                                        <p:tav tm="100000">
                                          <p:val>
                                            <p:strVal val="#ppt_x"/>
                                          </p:val>
                                        </p:tav>
                                      </p:tavLst>
                                    </p:anim>
                                    <p:anim calcmode="lin" valueType="num">
                                      <p:cBhvr additive="base">
                                        <p:cTn id="4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8" grpId="0" animBg="1"/>
      <p:bldP spid="2" grpId="0" animBg="1"/>
      <p:bldP spid="20" grpId="0" animBg="1"/>
      <p:bldP spid="21" grpId="0" animBg="1"/>
      <p:bldP spid="24" grpId="0" animBg="1"/>
      <p:bldP spid="7"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8992120-48BB-125D-7355-3F1FAC185490}"/>
              </a:ext>
            </a:extLst>
          </p:cNvPr>
          <p:cNvSpPr>
            <a:spLocks noGrp="1"/>
          </p:cNvSpPr>
          <p:nvPr>
            <p:ph type="sldNum" sz="quarter" idx="12"/>
          </p:nvPr>
        </p:nvSpPr>
        <p:spPr/>
        <p:txBody>
          <a:bodyPr/>
          <a:lstStyle/>
          <a:p>
            <a:fld id="{CBC82420-49BF-4B37-A550-189EB1A657EB}" type="slidenum">
              <a:rPr kumimoji="1" lang="ja-JP" altLang="en-US" smtClean="0"/>
              <a:t>12</a:t>
            </a:fld>
            <a:endParaRPr kumimoji="1" lang="ja-JP" altLang="en-US"/>
          </a:p>
        </p:txBody>
      </p:sp>
      <p:sp>
        <p:nvSpPr>
          <p:cNvPr id="7" name="タイトル 1">
            <a:extLst>
              <a:ext uri="{FF2B5EF4-FFF2-40B4-BE49-F238E27FC236}">
                <a16:creationId xmlns:a16="http://schemas.microsoft.com/office/drawing/2014/main" id="{4433CF1A-3709-E2C8-5EB2-6F9B21A68B99}"/>
              </a:ext>
            </a:extLst>
          </p:cNvPr>
          <p:cNvSpPr txBox="1">
            <a:spLocks/>
          </p:cNvSpPr>
          <p:nvPr/>
        </p:nvSpPr>
        <p:spPr>
          <a:xfrm>
            <a:off x="186825" y="151360"/>
            <a:ext cx="11279212" cy="996291"/>
          </a:xfrm>
          <a:prstGeom prst="rect">
            <a:avLst/>
          </a:prstGeom>
        </p:spPr>
        <p:txBody>
          <a:bodyPr vert="horz" lIns="91440" tIns="45720" rIns="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UD デジタル 教科書体 NK-R" panose="02020400000000000000" pitchFamily="18" charset="-128"/>
                <a:ea typeface="UD デジタル 教科書体 NK-R" panose="02020400000000000000" pitchFamily="18" charset="-128"/>
              </a:rPr>
              <a:t>４　今後このようなトラブルに遭わないためには、</a:t>
            </a:r>
            <a:br>
              <a:rPr lang="en-US" altLang="ja-JP" sz="3200" dirty="0">
                <a:latin typeface="UD デジタル 教科書体 NK-R" panose="02020400000000000000" pitchFamily="18" charset="-128"/>
                <a:ea typeface="UD デジタル 教科書体 NK-R" panose="02020400000000000000" pitchFamily="18" charset="-128"/>
              </a:rPr>
            </a:br>
            <a:r>
              <a:rPr lang="ja-JP" altLang="en-US" sz="3200" dirty="0">
                <a:latin typeface="UD デジタル 教科書体 NK-R" panose="02020400000000000000" pitchFamily="18" charset="-128"/>
                <a:ea typeface="UD デジタル 教科書体 NK-R" panose="02020400000000000000" pitchFamily="18" charset="-128"/>
              </a:rPr>
              <a:t>　　購入前にどのように行動すればよいでしょうか？</a:t>
            </a:r>
            <a:endParaRPr lang="ja-JP" altLang="en-US" sz="3200" spc="-300" dirty="0">
              <a:latin typeface="UD デジタル 教科書体 NK-R" panose="02020400000000000000" pitchFamily="18" charset="-128"/>
              <a:ea typeface="UD デジタル 教科書体 NK-R" panose="02020400000000000000" pitchFamily="18" charset="-128"/>
            </a:endParaRPr>
          </a:p>
        </p:txBody>
      </p:sp>
      <p:sp>
        <p:nvSpPr>
          <p:cNvPr id="8" name="テキスト ボックス 7">
            <a:extLst>
              <a:ext uri="{FF2B5EF4-FFF2-40B4-BE49-F238E27FC236}">
                <a16:creationId xmlns:a16="http://schemas.microsoft.com/office/drawing/2014/main" id="{AC41C0FB-0538-4C62-BB32-806B95EE2098}"/>
              </a:ext>
            </a:extLst>
          </p:cNvPr>
          <p:cNvSpPr txBox="1"/>
          <p:nvPr/>
        </p:nvSpPr>
        <p:spPr>
          <a:xfrm>
            <a:off x="10849232" y="0"/>
            <a:ext cx="1342767" cy="369332"/>
          </a:xfrm>
          <a:prstGeom prst="rect">
            <a:avLst/>
          </a:prstGeom>
          <a:solidFill>
            <a:srgbClr val="0070C0"/>
          </a:solidFill>
        </p:spPr>
        <p:txBody>
          <a:bodyPr wrap="square" lIns="0" rIns="0" rtlCol="0">
            <a:spAutoFit/>
          </a:bodyPr>
          <a:lstStyle/>
          <a:p>
            <a:pPr algn="ctr"/>
            <a:r>
              <a:rPr lang="ja-JP" altLang="en-US" spc="-300" dirty="0">
                <a:solidFill>
                  <a:schemeClr val="bg1"/>
                </a:solidFill>
                <a:latin typeface="BIZ UDPゴシック" panose="020B0400000000000000" pitchFamily="50" charset="-128"/>
                <a:ea typeface="BIZ UDPゴシック" panose="020B0400000000000000" pitchFamily="50" charset="-128"/>
              </a:rPr>
              <a:t>ワークシート　４</a:t>
            </a:r>
            <a:endParaRPr kumimoji="1" lang="ja-JP" altLang="en-US" spc="-300" dirty="0">
              <a:solidFill>
                <a:schemeClr val="bg1"/>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EBE12F99-DF73-4761-AC0C-DB58962ADF30}"/>
              </a:ext>
            </a:extLst>
          </p:cNvPr>
          <p:cNvSpPr/>
          <p:nvPr/>
        </p:nvSpPr>
        <p:spPr>
          <a:xfrm>
            <a:off x="944729" y="4422263"/>
            <a:ext cx="9971971" cy="1121963"/>
          </a:xfrm>
          <a:prstGeom prst="rect">
            <a:avLst/>
          </a:prstGeom>
          <a:no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3200" kern="100" dirty="0">
                <a:latin typeface="游明朝" panose="02020400000000000000" pitchFamily="18" charset="-128"/>
                <a:ea typeface="UD デジタル 教科書体 NK-R" panose="02020400000000000000" pitchFamily="18" charset="-128"/>
                <a:cs typeface="Times New Roman" panose="02020603050405020304" pitchFamily="18" charset="0"/>
              </a:rPr>
              <a:t>関係</a:t>
            </a:r>
            <a:r>
              <a:rPr lang="ja-JP" altLang="ja-JP" sz="3200" kern="100" dirty="0">
                <a:latin typeface="游明朝" panose="02020400000000000000" pitchFamily="18" charset="-128"/>
                <a:ea typeface="UD デジタル 教科書体 NK-R" panose="02020400000000000000" pitchFamily="18" charset="-128"/>
                <a:cs typeface="Times New Roman" panose="02020603050405020304" pitchFamily="18" charset="0"/>
              </a:rPr>
              <a:t>する</a:t>
            </a:r>
            <a:r>
              <a:rPr lang="ja-JP" altLang="en-US" sz="3200" kern="100" dirty="0">
                <a:latin typeface="游明朝" panose="02020400000000000000" pitchFamily="18" charset="-128"/>
                <a:ea typeface="UD デジタル 教科書体 NK-R" panose="02020400000000000000" pitchFamily="18" charset="-128"/>
                <a:cs typeface="Times New Roman" panose="02020603050405020304" pitchFamily="18" charset="0"/>
              </a:rPr>
              <a:t>「消費者の</a:t>
            </a:r>
            <a:r>
              <a:rPr lang="ja-JP" altLang="ja-JP" sz="3200" kern="100" dirty="0">
                <a:latin typeface="游明朝" panose="02020400000000000000" pitchFamily="18" charset="-128"/>
                <a:ea typeface="UD デジタル 教科書体 NK-R" panose="02020400000000000000" pitchFamily="18" charset="-128"/>
                <a:cs typeface="Times New Roman" panose="02020603050405020304" pitchFamily="18" charset="0"/>
              </a:rPr>
              <a:t>権利と責任</a:t>
            </a:r>
            <a:r>
              <a:rPr lang="ja-JP" altLang="en-US" sz="3200" kern="100" dirty="0">
                <a:latin typeface="游明朝" panose="02020400000000000000" pitchFamily="18" charset="-128"/>
                <a:ea typeface="UD デジタル 教科書体 NK-R" panose="02020400000000000000" pitchFamily="18" charset="-128"/>
                <a:cs typeface="Times New Roman" panose="02020603050405020304" pitchFamily="18" charset="0"/>
              </a:rPr>
              <a:t>」は？</a:t>
            </a:r>
            <a:endParaRPr lang="en-US" altLang="ja-JP" sz="3200" kern="100" dirty="0">
              <a:latin typeface="游明朝" panose="02020400000000000000" pitchFamily="18" charset="-128"/>
              <a:ea typeface="UD デジタル 教科書体 NK-R" panose="02020400000000000000" pitchFamily="18" charset="-128"/>
              <a:cs typeface="Times New Roman" panose="02020603050405020304" pitchFamily="18" charset="0"/>
            </a:endParaRPr>
          </a:p>
          <a:p>
            <a:r>
              <a:rPr lang="ja-JP" altLang="en-US" sz="3200" kern="100" dirty="0">
                <a:latin typeface="游明朝" panose="02020400000000000000" pitchFamily="18" charset="-128"/>
                <a:ea typeface="UD デジタル 教科書体 NK-R" panose="02020400000000000000" pitchFamily="18" charset="-128"/>
                <a:cs typeface="Times New Roman" panose="02020603050405020304" pitchFamily="18" charset="0"/>
              </a:rPr>
              <a:t>→</a:t>
            </a:r>
            <a:r>
              <a:rPr lang="ja-JP" altLang="en-US" sz="3200" kern="100" dirty="0">
                <a:solidFill>
                  <a:srgbClr val="FF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　　　　　　　　　　　　　　　　　　　</a:t>
            </a:r>
            <a:endParaRPr lang="ja-JP" sz="3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818719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CB20A-38A4-6D8B-3524-E61D7ED1096E}"/>
            </a:ext>
          </a:extLst>
        </p:cNvPr>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6D4FB42A-5F86-48C8-89CE-3A0045D5E5BF}"/>
              </a:ext>
            </a:extLst>
          </p:cNvPr>
          <p:cNvSpPr/>
          <p:nvPr/>
        </p:nvSpPr>
        <p:spPr>
          <a:xfrm>
            <a:off x="944729" y="4422263"/>
            <a:ext cx="9971971" cy="1121963"/>
          </a:xfrm>
          <a:prstGeom prst="rect">
            <a:avLst/>
          </a:prstGeom>
          <a:no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3200" kern="100" dirty="0">
                <a:latin typeface="游明朝" panose="02020400000000000000" pitchFamily="18" charset="-128"/>
                <a:ea typeface="UD デジタル 教科書体 NK-R" panose="02020400000000000000" pitchFamily="18" charset="-128"/>
                <a:cs typeface="Times New Roman" panose="02020603050405020304" pitchFamily="18" charset="0"/>
              </a:rPr>
              <a:t>関係</a:t>
            </a:r>
            <a:r>
              <a:rPr lang="ja-JP" altLang="ja-JP" sz="3200" kern="100" dirty="0">
                <a:latin typeface="游明朝" panose="02020400000000000000" pitchFamily="18" charset="-128"/>
                <a:ea typeface="UD デジタル 教科書体 NK-R" panose="02020400000000000000" pitchFamily="18" charset="-128"/>
                <a:cs typeface="Times New Roman" panose="02020603050405020304" pitchFamily="18" charset="0"/>
              </a:rPr>
              <a:t>する</a:t>
            </a:r>
            <a:r>
              <a:rPr lang="ja-JP" altLang="en-US" sz="3200" kern="100" dirty="0">
                <a:latin typeface="游明朝" panose="02020400000000000000" pitchFamily="18" charset="-128"/>
                <a:ea typeface="UD デジタル 教科書体 NK-R" panose="02020400000000000000" pitchFamily="18" charset="-128"/>
                <a:cs typeface="Times New Roman" panose="02020603050405020304" pitchFamily="18" charset="0"/>
              </a:rPr>
              <a:t>「消費者の</a:t>
            </a:r>
            <a:r>
              <a:rPr lang="ja-JP" altLang="ja-JP" sz="3200" kern="100" dirty="0">
                <a:latin typeface="游明朝" panose="02020400000000000000" pitchFamily="18" charset="-128"/>
                <a:ea typeface="UD デジタル 教科書体 NK-R" panose="02020400000000000000" pitchFamily="18" charset="-128"/>
                <a:cs typeface="Times New Roman" panose="02020603050405020304" pitchFamily="18" charset="0"/>
              </a:rPr>
              <a:t>権利と責任</a:t>
            </a:r>
            <a:r>
              <a:rPr lang="ja-JP" altLang="en-US" sz="3200" kern="100" dirty="0">
                <a:latin typeface="游明朝" panose="02020400000000000000" pitchFamily="18" charset="-128"/>
                <a:ea typeface="UD デジタル 教科書体 NK-R" panose="02020400000000000000" pitchFamily="18" charset="-128"/>
                <a:cs typeface="Times New Roman" panose="02020603050405020304" pitchFamily="18" charset="0"/>
              </a:rPr>
              <a:t>」は？</a:t>
            </a:r>
            <a:endParaRPr lang="en-US" altLang="ja-JP" sz="3200" kern="100" dirty="0">
              <a:latin typeface="游明朝" panose="02020400000000000000" pitchFamily="18" charset="-128"/>
              <a:ea typeface="UD デジタル 教科書体 NK-R" panose="02020400000000000000" pitchFamily="18" charset="-128"/>
              <a:cs typeface="Times New Roman" panose="02020603050405020304" pitchFamily="18" charset="0"/>
            </a:endParaRPr>
          </a:p>
          <a:p>
            <a:r>
              <a:rPr lang="ja-JP" altLang="en-US" sz="3200" kern="100" dirty="0">
                <a:latin typeface="游明朝" panose="02020400000000000000" pitchFamily="18" charset="-128"/>
                <a:ea typeface="UD デジタル 教科書体 NK-R" panose="02020400000000000000" pitchFamily="18" charset="-128"/>
                <a:cs typeface="Times New Roman" panose="02020603050405020304" pitchFamily="18" charset="0"/>
              </a:rPr>
              <a:t>→</a:t>
            </a:r>
            <a:r>
              <a:rPr lang="ja-JP" altLang="en-US" sz="3200" kern="100" dirty="0">
                <a:solidFill>
                  <a:srgbClr val="FF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　　　　　　　　　　　　　　　　　　　</a:t>
            </a:r>
            <a:endParaRPr lang="ja-JP" sz="3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3BFB79A8-1DB8-5B79-9737-E5D24A1088D4}"/>
              </a:ext>
            </a:extLst>
          </p:cNvPr>
          <p:cNvSpPr>
            <a:spLocks noGrp="1"/>
          </p:cNvSpPr>
          <p:nvPr>
            <p:ph type="sldNum" sz="quarter" idx="12"/>
          </p:nvPr>
        </p:nvSpPr>
        <p:spPr/>
        <p:txBody>
          <a:bodyPr/>
          <a:lstStyle/>
          <a:p>
            <a:fld id="{CBC82420-49BF-4B37-A550-189EB1A657EB}" type="slidenum">
              <a:rPr kumimoji="1" lang="ja-JP" altLang="en-US" smtClean="0"/>
              <a:t>13</a:t>
            </a:fld>
            <a:endParaRPr kumimoji="1" lang="ja-JP" altLang="en-US"/>
          </a:p>
        </p:txBody>
      </p:sp>
      <p:sp>
        <p:nvSpPr>
          <p:cNvPr id="10" name="正方形/長方形 9">
            <a:extLst>
              <a:ext uri="{FF2B5EF4-FFF2-40B4-BE49-F238E27FC236}">
                <a16:creationId xmlns:a16="http://schemas.microsoft.com/office/drawing/2014/main" id="{FED48ACA-B1A0-F5C5-A61E-9284979D502B}"/>
              </a:ext>
            </a:extLst>
          </p:cNvPr>
          <p:cNvSpPr/>
          <p:nvPr/>
        </p:nvSpPr>
        <p:spPr>
          <a:xfrm>
            <a:off x="343720" y="5638451"/>
            <a:ext cx="11460444" cy="1108116"/>
          </a:xfrm>
          <a:prstGeom prst="rect">
            <a:avLst/>
          </a:prstGeom>
          <a:noFill/>
          <a:ln w="12700" cap="flat" cmpd="sng" algn="ctr">
            <a:solidFill>
              <a:schemeClr val="tx1"/>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altLang="en-US" sz="3200" kern="100" spc="-3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購入前に契約書やサイトに書かれている情報をしっかり読まない</a:t>
            </a:r>
            <a:r>
              <a:rPr lang="ja-JP" altLang="en-US" sz="3200" kern="100" dirty="0">
                <a:latin typeface="游明朝" panose="02020400000000000000" pitchFamily="18" charset="-128"/>
                <a:ea typeface="UD デジタル 教科書体 NK-R" panose="02020400000000000000" pitchFamily="18" charset="-128"/>
                <a:cs typeface="Times New Roman" panose="02020603050405020304" pitchFamily="18" charset="0"/>
              </a:rPr>
              <a:t>　　　　　　　</a:t>
            </a:r>
            <a:r>
              <a:rPr lang="ja-JP" altLang="en-US" sz="2800" kern="100" dirty="0">
                <a:latin typeface="游明朝" panose="02020400000000000000" pitchFamily="18" charset="-128"/>
                <a:ea typeface="UD デジタル 教科書体 NK-R" panose="02020400000000000000" pitchFamily="18" charset="-128"/>
                <a:cs typeface="Times New Roman" panose="02020603050405020304" pitchFamily="18" charset="0"/>
              </a:rPr>
              <a:t>　　　　　　　　　　　　　　　　　　　</a:t>
            </a:r>
            <a:endParaRPr lang="en-US" altLang="ja-JP" sz="2800" kern="100" dirty="0">
              <a:latin typeface="游明朝" panose="02020400000000000000" pitchFamily="18" charset="-128"/>
              <a:ea typeface="UD デジタル 教科書体 NK-R" panose="02020400000000000000" pitchFamily="18"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D74EB561-EA50-092E-EEA5-F7CB956EA396}"/>
              </a:ext>
            </a:extLst>
          </p:cNvPr>
          <p:cNvSpPr/>
          <p:nvPr/>
        </p:nvSpPr>
        <p:spPr>
          <a:xfrm>
            <a:off x="389252" y="2507314"/>
            <a:ext cx="10559716" cy="523220"/>
          </a:xfrm>
          <a:prstGeom prst="rect">
            <a:avLst/>
          </a:prstGeom>
        </p:spPr>
        <p:txBody>
          <a:bodyPr wrap="square">
            <a:spAutoFit/>
          </a:bodyPr>
          <a:lstStyle/>
          <a:p>
            <a:r>
              <a:rPr lang="ja-JP" altLang="en-US" sz="28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〇契約時に</a:t>
            </a:r>
            <a:r>
              <a:rPr lang="ja-JP" altLang="en-US" sz="2800" dirty="0">
                <a:solidFill>
                  <a:srgbClr val="FF0000"/>
                </a:solidFill>
                <a:uFill>
                  <a:solidFill>
                    <a:srgbClr val="000000"/>
                  </a:solidFill>
                </a:u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噓をつかない</a:t>
            </a:r>
            <a:r>
              <a:rPr lang="ja-JP" altLang="en-US" sz="28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2800" dirty="0">
                <a:solidFill>
                  <a:srgbClr val="FF0000"/>
                </a:solidFill>
                <a:uFill>
                  <a:solidFill>
                    <a:srgbClr val="000000"/>
                  </a:solidFill>
                </a:u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親権者の了解</a:t>
            </a:r>
            <a:r>
              <a:rPr lang="ja-JP" altLang="en-US" sz="28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を取る。</a:t>
            </a:r>
          </a:p>
        </p:txBody>
      </p:sp>
      <p:sp>
        <p:nvSpPr>
          <p:cNvPr id="4" name="正方形/長方形 3">
            <a:extLst>
              <a:ext uri="{FF2B5EF4-FFF2-40B4-BE49-F238E27FC236}">
                <a16:creationId xmlns:a16="http://schemas.microsoft.com/office/drawing/2014/main" id="{2DD01D6D-381B-F314-976F-572233A2D3CB}"/>
              </a:ext>
            </a:extLst>
          </p:cNvPr>
          <p:cNvSpPr/>
          <p:nvPr/>
        </p:nvSpPr>
        <p:spPr>
          <a:xfrm>
            <a:off x="389252" y="2966632"/>
            <a:ext cx="10559716" cy="523220"/>
          </a:xfrm>
          <a:prstGeom prst="rect">
            <a:avLst/>
          </a:prstGeom>
        </p:spPr>
        <p:txBody>
          <a:bodyPr wrap="square">
            <a:spAutoFit/>
          </a:bodyPr>
          <a:lstStyle/>
          <a:p>
            <a:r>
              <a:rPr lang="ja-JP" altLang="en-US" sz="28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〇</a:t>
            </a:r>
            <a:r>
              <a:rPr lang="ja-JP" altLang="en-US" sz="2800" dirty="0">
                <a:solidFill>
                  <a:srgbClr val="FF0000"/>
                </a:solidFill>
                <a:uFill>
                  <a:solidFill>
                    <a:srgbClr val="000000"/>
                  </a:solidFill>
                </a:u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その場で契約しない。　</a:t>
            </a:r>
          </a:p>
        </p:txBody>
      </p:sp>
      <p:sp>
        <p:nvSpPr>
          <p:cNvPr id="7" name="正方形/長方形 6">
            <a:extLst>
              <a:ext uri="{FF2B5EF4-FFF2-40B4-BE49-F238E27FC236}">
                <a16:creationId xmlns:a16="http://schemas.microsoft.com/office/drawing/2014/main" id="{67E122FF-8608-98D8-F7D2-2DA20D3F7176}"/>
              </a:ext>
            </a:extLst>
          </p:cNvPr>
          <p:cNvSpPr/>
          <p:nvPr/>
        </p:nvSpPr>
        <p:spPr>
          <a:xfrm>
            <a:off x="389252" y="3429000"/>
            <a:ext cx="11699597" cy="954107"/>
          </a:xfrm>
          <a:prstGeom prst="rect">
            <a:avLst/>
          </a:prstGeom>
        </p:spPr>
        <p:txBody>
          <a:bodyPr wrap="square">
            <a:spAutoFit/>
          </a:bodyPr>
          <a:lstStyle/>
          <a:p>
            <a:r>
              <a:rPr lang="ja-JP" altLang="en-US" sz="28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〇</a:t>
            </a:r>
            <a:r>
              <a:rPr lang="ja-JP" altLang="en-US" sz="2800" spc="-15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分からないことがある点は、事業者に「お問い合わせ」などで</a:t>
            </a:r>
            <a:r>
              <a:rPr lang="ja-JP" altLang="en-US" sz="2800" b="1" spc="-150" dirty="0">
                <a:solidFill>
                  <a:srgbClr val="FF0000"/>
                </a:solidFill>
                <a:uFill>
                  <a:solidFill>
                    <a:srgbClr val="000000"/>
                  </a:solidFill>
                </a:u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質問する</a:t>
            </a:r>
            <a:r>
              <a:rPr lang="ja-JP" altLang="en-US" sz="2800" spc="-15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en-US" altLang="ja-JP" sz="2800" spc="-15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2800" spc="-15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altLang="en-US" sz="28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分からない時は購入しない。</a:t>
            </a:r>
          </a:p>
        </p:txBody>
      </p:sp>
      <p:sp>
        <p:nvSpPr>
          <p:cNvPr id="11" name="正方形/長方形 10">
            <a:extLst>
              <a:ext uri="{FF2B5EF4-FFF2-40B4-BE49-F238E27FC236}">
                <a16:creationId xmlns:a16="http://schemas.microsoft.com/office/drawing/2014/main" id="{F8EB6D61-59B6-D33F-34BB-8531F1308BF2}"/>
              </a:ext>
            </a:extLst>
          </p:cNvPr>
          <p:cNvSpPr/>
          <p:nvPr/>
        </p:nvSpPr>
        <p:spPr>
          <a:xfrm>
            <a:off x="1548644" y="4744107"/>
            <a:ext cx="9971971" cy="811531"/>
          </a:xfrm>
          <a:prstGeom prst="rect">
            <a:avLst/>
          </a:prstGeom>
          <a:noFill/>
          <a:ln w="12700" cap="flat" cmpd="sng" algn="ctr">
            <a:noFill/>
            <a:prstDash val="solid"/>
            <a:miter lim="800000"/>
          </a:ln>
          <a:effectLst/>
        </p:spPr>
        <p:txBody>
          <a:bodyPr rot="0" spcFirstLastPara="0" vert="horz" wrap="square" lIns="91440" tIns="0" rIns="91440" bIns="45720" numCol="1" spcCol="0" rtlCol="0" fromWordArt="0" anchor="t" anchorCtr="0" forceAA="0" compatLnSpc="1">
            <a:prstTxWarp prst="textNoShape">
              <a:avLst/>
            </a:prstTxWarp>
            <a:noAutofit/>
          </a:bodyPr>
          <a:lstStyle/>
          <a:p>
            <a:pPr>
              <a:lnSpc>
                <a:spcPct val="150000"/>
              </a:lnSpc>
            </a:pPr>
            <a:r>
              <a:rPr lang="ja-JP" altLang="en-US" sz="3600" kern="100" dirty="0">
                <a:solidFill>
                  <a:srgbClr val="FF0000"/>
                </a:solidFill>
                <a:latin typeface="游明朝" panose="02020400000000000000" pitchFamily="18" charset="-128"/>
                <a:ea typeface="UD デジタル 教科書体 NK-R" panose="02020400000000000000" pitchFamily="18" charset="-128"/>
                <a:cs typeface="Times New Roman" panose="02020603050405020304" pitchFamily="18" charset="0"/>
              </a:rPr>
              <a:t>知らされる権利、批判的意識を持つ責任</a:t>
            </a:r>
            <a:r>
              <a:rPr lang="ja-JP" altLang="en-US" sz="3600" kern="100" dirty="0">
                <a:solidFill>
                  <a:srgbClr val="FF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　　　　　　　　　　　　　　　　　　　　　</a:t>
            </a:r>
            <a:endParaRPr lang="ja-JP" sz="36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2" name="正方形/長方形 11">
            <a:extLst>
              <a:ext uri="{FF2B5EF4-FFF2-40B4-BE49-F238E27FC236}">
                <a16:creationId xmlns:a16="http://schemas.microsoft.com/office/drawing/2014/main" id="{9243FB42-D17F-2655-3E13-83FD0CC341C7}"/>
              </a:ext>
            </a:extLst>
          </p:cNvPr>
          <p:cNvSpPr/>
          <p:nvPr/>
        </p:nvSpPr>
        <p:spPr>
          <a:xfrm>
            <a:off x="1965959" y="6181012"/>
            <a:ext cx="5266203" cy="618491"/>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altLang="en-US" sz="3600" kern="100" dirty="0">
                <a:solidFill>
                  <a:srgbClr val="FF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　知らされる権利の放棄</a:t>
            </a:r>
            <a:endParaRPr lang="ja-JP" sz="36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タイトル 1">
            <a:extLst>
              <a:ext uri="{FF2B5EF4-FFF2-40B4-BE49-F238E27FC236}">
                <a16:creationId xmlns:a16="http://schemas.microsoft.com/office/drawing/2014/main" id="{AFEBB1C2-200A-4DF2-A86D-956A176E9C26}"/>
              </a:ext>
            </a:extLst>
          </p:cNvPr>
          <p:cNvSpPr txBox="1">
            <a:spLocks/>
          </p:cNvSpPr>
          <p:nvPr/>
        </p:nvSpPr>
        <p:spPr>
          <a:xfrm>
            <a:off x="186825" y="151360"/>
            <a:ext cx="11279212" cy="996291"/>
          </a:xfrm>
          <a:prstGeom prst="rect">
            <a:avLst/>
          </a:prstGeom>
        </p:spPr>
        <p:txBody>
          <a:bodyPr vert="horz" lIns="91440" tIns="45720" rIns="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UD デジタル 教科書体 NK-R" panose="02020400000000000000" pitchFamily="18" charset="-128"/>
                <a:ea typeface="UD デジタル 教科書体 NK-R" panose="02020400000000000000" pitchFamily="18" charset="-128"/>
              </a:rPr>
              <a:t>４　今後このようなトラブルに遭わないためには、</a:t>
            </a:r>
            <a:br>
              <a:rPr lang="en-US" altLang="ja-JP" sz="3200" dirty="0">
                <a:latin typeface="UD デジタル 教科書体 NK-R" panose="02020400000000000000" pitchFamily="18" charset="-128"/>
                <a:ea typeface="UD デジタル 教科書体 NK-R" panose="02020400000000000000" pitchFamily="18" charset="-128"/>
              </a:rPr>
            </a:br>
            <a:r>
              <a:rPr lang="ja-JP" altLang="en-US" sz="3200" dirty="0">
                <a:latin typeface="UD デジタル 教科書体 NK-R" panose="02020400000000000000" pitchFamily="18" charset="-128"/>
                <a:ea typeface="UD デジタル 教科書体 NK-R" panose="02020400000000000000" pitchFamily="18" charset="-128"/>
              </a:rPr>
              <a:t>　　購入前にどのように行動すればよいでしょうか？</a:t>
            </a:r>
            <a:endParaRPr lang="ja-JP" altLang="en-US" sz="3200" spc="-300" dirty="0">
              <a:latin typeface="UD デジタル 教科書体 NK-R" panose="02020400000000000000" pitchFamily="18" charset="-128"/>
              <a:ea typeface="UD デジタル 教科書体 NK-R" panose="02020400000000000000" pitchFamily="18" charset="-128"/>
            </a:endParaRPr>
          </a:p>
        </p:txBody>
      </p:sp>
      <p:sp>
        <p:nvSpPr>
          <p:cNvPr id="14" name="テキスト ボックス 13">
            <a:extLst>
              <a:ext uri="{FF2B5EF4-FFF2-40B4-BE49-F238E27FC236}">
                <a16:creationId xmlns:a16="http://schemas.microsoft.com/office/drawing/2014/main" id="{A082C55D-57DD-4914-9FE9-0DE6C76F5BDD}"/>
              </a:ext>
            </a:extLst>
          </p:cNvPr>
          <p:cNvSpPr txBox="1"/>
          <p:nvPr/>
        </p:nvSpPr>
        <p:spPr>
          <a:xfrm>
            <a:off x="10849232" y="0"/>
            <a:ext cx="1342767" cy="369332"/>
          </a:xfrm>
          <a:prstGeom prst="rect">
            <a:avLst/>
          </a:prstGeom>
          <a:solidFill>
            <a:srgbClr val="0070C0"/>
          </a:solidFill>
        </p:spPr>
        <p:txBody>
          <a:bodyPr wrap="square" lIns="0" rIns="0" rtlCol="0">
            <a:spAutoFit/>
          </a:bodyPr>
          <a:lstStyle/>
          <a:p>
            <a:pPr algn="ctr"/>
            <a:r>
              <a:rPr lang="ja-JP" altLang="en-US" spc="-300" dirty="0">
                <a:solidFill>
                  <a:schemeClr val="bg1"/>
                </a:solidFill>
                <a:latin typeface="BIZ UDPゴシック" panose="020B0400000000000000" pitchFamily="50" charset="-128"/>
                <a:ea typeface="BIZ UDPゴシック" panose="020B0400000000000000" pitchFamily="50" charset="-128"/>
              </a:rPr>
              <a:t>ワークシート　４</a:t>
            </a:r>
            <a:endParaRPr kumimoji="1" lang="ja-JP" altLang="en-US" spc="-300" dirty="0">
              <a:solidFill>
                <a:schemeClr val="bg1"/>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2DC513E4-EFDF-4779-8014-C1708D2CD8EA}"/>
              </a:ext>
            </a:extLst>
          </p:cNvPr>
          <p:cNvSpPr/>
          <p:nvPr/>
        </p:nvSpPr>
        <p:spPr>
          <a:xfrm>
            <a:off x="448440" y="1162632"/>
            <a:ext cx="10964548" cy="523220"/>
          </a:xfrm>
          <a:prstGeom prst="rect">
            <a:avLst/>
          </a:prstGeom>
          <a:noFill/>
          <a:ln w="19050">
            <a:noFill/>
          </a:ln>
        </p:spPr>
        <p:txBody>
          <a:bodyPr wrap="square">
            <a:spAutoFit/>
          </a:bodyPr>
          <a:lstStyle/>
          <a:p>
            <a:r>
              <a:rPr lang="ja-JP" altLang="en-US" sz="28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〇購入前に、しっかり</a:t>
            </a:r>
            <a:r>
              <a:rPr lang="ja-JP" altLang="en-US" sz="2800" dirty="0">
                <a:solidFill>
                  <a:srgbClr val="FF0000"/>
                </a:solidFill>
                <a:uFill>
                  <a:solidFill>
                    <a:srgbClr val="000000"/>
                  </a:solidFill>
                </a:u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情報を調べる</a:t>
            </a:r>
            <a:r>
              <a:rPr lang="ja-JP" altLang="en-US" sz="28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（広告内容、サイトが本物か）。　　　　　　　　　　　　　　　　　　　　</a:t>
            </a:r>
          </a:p>
        </p:txBody>
      </p:sp>
      <p:sp>
        <p:nvSpPr>
          <p:cNvPr id="17" name="正方形/長方形 16">
            <a:extLst>
              <a:ext uri="{FF2B5EF4-FFF2-40B4-BE49-F238E27FC236}">
                <a16:creationId xmlns:a16="http://schemas.microsoft.com/office/drawing/2014/main" id="{811C4F11-5BD4-4544-856D-2FE05FA43258}"/>
              </a:ext>
            </a:extLst>
          </p:cNvPr>
          <p:cNvSpPr/>
          <p:nvPr/>
        </p:nvSpPr>
        <p:spPr>
          <a:xfrm>
            <a:off x="389252" y="1685852"/>
            <a:ext cx="11699160" cy="954107"/>
          </a:xfrm>
          <a:prstGeom prst="rect">
            <a:avLst/>
          </a:prstGeom>
          <a:noFill/>
          <a:ln w="19050">
            <a:noFill/>
          </a:ln>
        </p:spPr>
        <p:txBody>
          <a:bodyPr wrap="square">
            <a:spAutoFit/>
          </a:bodyPr>
          <a:lstStyle/>
          <a:p>
            <a:r>
              <a:rPr lang="ja-JP" altLang="en-US" sz="28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〇契約内容や購入条件（総額はいくら</a:t>
            </a:r>
            <a:r>
              <a:rPr lang="en-US" altLang="ja-JP" sz="28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28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解約の条件は？）を</a:t>
            </a:r>
            <a:r>
              <a:rPr lang="ja-JP" altLang="en-US" sz="2800" dirty="0">
                <a:solidFill>
                  <a:srgbClr val="FF0000"/>
                </a:solidFill>
                <a:uFill>
                  <a:solidFill>
                    <a:srgbClr val="000000"/>
                  </a:solidFill>
                </a:u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よく確認</a:t>
            </a:r>
            <a:r>
              <a:rPr lang="ja-JP" altLang="en-US" sz="28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する。</a:t>
            </a:r>
            <a:br>
              <a:rPr lang="en-US" altLang="ja-JP" sz="28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br>
            <a:r>
              <a:rPr lang="ja-JP" altLang="en-US" sz="28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前払いではより</a:t>
            </a:r>
            <a:r>
              <a:rPr lang="ja-JP" altLang="en-US" sz="2800" dirty="0">
                <a:solidFill>
                  <a:srgbClr val="FF0000"/>
                </a:solidFill>
                <a:uFill>
                  <a:solidFill>
                    <a:srgbClr val="000000"/>
                  </a:solidFill>
                </a:u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慎重に行動する</a:t>
            </a:r>
            <a:r>
              <a:rPr lang="ja-JP" altLang="en-US" sz="28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p>
        </p:txBody>
      </p:sp>
    </p:spTree>
    <p:extLst>
      <p:ext uri="{BB962C8B-B14F-4D97-AF65-F5344CB8AC3E}">
        <p14:creationId xmlns:p14="http://schemas.microsoft.com/office/powerpoint/2010/main" val="375564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7" grpId="0"/>
      <p:bldP spid="11" grpId="0"/>
      <p:bldP spid="12"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B52F45A7-0813-4A2B-93C6-068E41FB404A}"/>
              </a:ext>
            </a:extLst>
          </p:cNvPr>
          <p:cNvSpPr txBox="1">
            <a:spLocks/>
          </p:cNvSpPr>
          <p:nvPr/>
        </p:nvSpPr>
        <p:spPr>
          <a:xfrm>
            <a:off x="0" y="1"/>
            <a:ext cx="12192000" cy="711200"/>
          </a:xfrm>
          <a:prstGeom prst="rect">
            <a:avLst/>
          </a:prstGeom>
          <a:solidFill>
            <a:srgbClr val="F35F97"/>
          </a:solidFill>
        </p:spPr>
        <p:txBody>
          <a:bodyPr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3600" b="1" i="0" u="none" strike="noStrike" kern="1200" cap="none" spc="0" normalizeH="0" baseline="0" noProof="0" dirty="0">
                <a:ln>
                  <a:noFill/>
                </a:ln>
                <a:solidFill>
                  <a:srgbClr val="FF5050"/>
                </a:solidFill>
                <a:effectLst/>
                <a:uLnTx/>
                <a:uFillTx/>
                <a:latin typeface="UD デジタル 教科書体 NK-R" panose="02020400000000000000" pitchFamily="18" charset="-128"/>
                <a:ea typeface="UD デジタル 教科書体 NK-R" panose="02020400000000000000" pitchFamily="18" charset="-128"/>
                <a:cs typeface="+mj-cs"/>
              </a:rPr>
              <a:t>　</a:t>
            </a:r>
            <a:r>
              <a:rPr kumimoji="1" lang="ja-JP" altLang="en-US"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j-cs"/>
              </a:rPr>
              <a:t>あなたの行動が社会を変える！</a:t>
            </a:r>
          </a:p>
        </p:txBody>
      </p:sp>
      <p:sp>
        <p:nvSpPr>
          <p:cNvPr id="2" name="正方形/長方形 1">
            <a:extLst>
              <a:ext uri="{FF2B5EF4-FFF2-40B4-BE49-F238E27FC236}">
                <a16:creationId xmlns:a16="http://schemas.microsoft.com/office/drawing/2014/main" id="{81EC3D38-929C-A435-BD8E-678286497097}"/>
              </a:ext>
            </a:extLst>
          </p:cNvPr>
          <p:cNvSpPr/>
          <p:nvPr/>
        </p:nvSpPr>
        <p:spPr>
          <a:xfrm>
            <a:off x="119270" y="834888"/>
            <a:ext cx="781878" cy="573318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商品・サービスを購入したい</a:t>
            </a:r>
          </a:p>
        </p:txBody>
      </p:sp>
      <p:sp>
        <p:nvSpPr>
          <p:cNvPr id="8" name="正方形/長方形 7">
            <a:extLst>
              <a:ext uri="{FF2B5EF4-FFF2-40B4-BE49-F238E27FC236}">
                <a16:creationId xmlns:a16="http://schemas.microsoft.com/office/drawing/2014/main" id="{427EF557-954A-E801-0634-5BF99C466102}"/>
              </a:ext>
            </a:extLst>
          </p:cNvPr>
          <p:cNvSpPr/>
          <p:nvPr/>
        </p:nvSpPr>
        <p:spPr>
          <a:xfrm>
            <a:off x="1202083" y="860288"/>
            <a:ext cx="1137954" cy="2152764"/>
          </a:xfrm>
          <a:prstGeom prst="rect">
            <a:avLst/>
          </a:prstGeom>
          <a:solidFill>
            <a:srgbClr val="FFFF00"/>
          </a:solidFill>
          <a:ln w="5715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批判的意識を</a:t>
            </a:r>
            <a:endPar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持つ</a:t>
            </a:r>
          </a:p>
        </p:txBody>
      </p:sp>
      <p:sp>
        <p:nvSpPr>
          <p:cNvPr id="7" name="正方形/長方形 6">
            <a:extLst>
              <a:ext uri="{FF2B5EF4-FFF2-40B4-BE49-F238E27FC236}">
                <a16:creationId xmlns:a16="http://schemas.microsoft.com/office/drawing/2014/main" id="{98709FA0-6A64-ED29-E0A2-9041F07D9428}"/>
              </a:ext>
            </a:extLst>
          </p:cNvPr>
          <p:cNvSpPr/>
          <p:nvPr/>
        </p:nvSpPr>
        <p:spPr>
          <a:xfrm>
            <a:off x="3351884" y="1258298"/>
            <a:ext cx="2486439" cy="1364974"/>
          </a:xfrm>
          <a:prstGeom prst="rect">
            <a:avLst/>
          </a:prstGeom>
          <a:solidFill>
            <a:srgbClr val="FF99CC"/>
          </a:solidFill>
        </p:spPr>
        <p:style>
          <a:lnRef idx="2">
            <a:schemeClr val="accent1">
              <a:shade val="15000"/>
            </a:schemeClr>
          </a:lnRef>
          <a:fillRef idx="1">
            <a:schemeClr val="accent1"/>
          </a:fillRef>
          <a:effectRef idx="0">
            <a:schemeClr val="accent1"/>
          </a:effectRef>
          <a:fontRef idx="minor">
            <a:schemeClr val="lt1"/>
          </a:fontRef>
        </p:style>
        <p:txBody>
          <a:bodyPr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消費者の権利を守る事業者</a:t>
            </a:r>
            <a:endPar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と契</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約</a:t>
            </a:r>
          </a:p>
        </p:txBody>
      </p:sp>
      <p:sp>
        <p:nvSpPr>
          <p:cNvPr id="12" name="正方形/長方形 11">
            <a:extLst>
              <a:ext uri="{FF2B5EF4-FFF2-40B4-BE49-F238E27FC236}">
                <a16:creationId xmlns:a16="http://schemas.microsoft.com/office/drawing/2014/main" id="{43D6E4DB-DFDF-ECC6-2B0B-83861495FA1F}"/>
              </a:ext>
            </a:extLst>
          </p:cNvPr>
          <p:cNvSpPr/>
          <p:nvPr/>
        </p:nvSpPr>
        <p:spPr>
          <a:xfrm>
            <a:off x="1202083" y="3658471"/>
            <a:ext cx="1146238" cy="2152764"/>
          </a:xfrm>
          <a:prstGeom prst="rect">
            <a:avLst/>
          </a:prstGeom>
          <a:noFill/>
          <a:ln w="5715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批判的意識を</a:t>
            </a:r>
            <a:endPar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持たない</a:t>
            </a:r>
          </a:p>
        </p:txBody>
      </p:sp>
      <p:sp>
        <p:nvSpPr>
          <p:cNvPr id="13" name="正方形/長方形 12">
            <a:extLst>
              <a:ext uri="{FF2B5EF4-FFF2-40B4-BE49-F238E27FC236}">
                <a16:creationId xmlns:a16="http://schemas.microsoft.com/office/drawing/2014/main" id="{35827E9B-807B-0118-6C89-5190364CF54F}"/>
              </a:ext>
            </a:extLst>
          </p:cNvPr>
          <p:cNvSpPr/>
          <p:nvPr/>
        </p:nvSpPr>
        <p:spPr>
          <a:xfrm>
            <a:off x="3350592" y="3615295"/>
            <a:ext cx="2087219" cy="205732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悪質な事業者と契約</a:t>
            </a:r>
          </a:p>
        </p:txBody>
      </p:sp>
      <p:sp>
        <p:nvSpPr>
          <p:cNvPr id="26" name="正方形/長方形 25">
            <a:extLst>
              <a:ext uri="{FF2B5EF4-FFF2-40B4-BE49-F238E27FC236}">
                <a16:creationId xmlns:a16="http://schemas.microsoft.com/office/drawing/2014/main" id="{14D9AD3E-289C-45CE-A9B4-38FF0C8C66C0}"/>
              </a:ext>
            </a:extLst>
          </p:cNvPr>
          <p:cNvSpPr/>
          <p:nvPr/>
        </p:nvSpPr>
        <p:spPr>
          <a:xfrm>
            <a:off x="11103552" y="769109"/>
            <a:ext cx="1010555" cy="4262677"/>
          </a:xfrm>
          <a:prstGeom prst="rect">
            <a:avLst/>
          </a:prstGeom>
          <a:solidFill>
            <a:srgbClr val="FF0066"/>
          </a:solidFill>
          <a:ln>
            <a:no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消費者市民社会の実現</a:t>
            </a:r>
          </a:p>
        </p:txBody>
      </p:sp>
      <p:sp>
        <p:nvSpPr>
          <p:cNvPr id="30" name="正方形/長方形 29">
            <a:extLst>
              <a:ext uri="{FF2B5EF4-FFF2-40B4-BE49-F238E27FC236}">
                <a16:creationId xmlns:a16="http://schemas.microsoft.com/office/drawing/2014/main" id="{FE556540-05DD-310C-0D25-30D7FF50C584}"/>
              </a:ext>
            </a:extLst>
          </p:cNvPr>
          <p:cNvSpPr/>
          <p:nvPr/>
        </p:nvSpPr>
        <p:spPr>
          <a:xfrm>
            <a:off x="7938876" y="1285508"/>
            <a:ext cx="2449444" cy="1246923"/>
          </a:xfrm>
          <a:prstGeom prst="rect">
            <a:avLst/>
          </a:prstGeom>
          <a:solidFill>
            <a:srgbClr val="FF99CC"/>
          </a:solidFill>
        </p:spPr>
        <p:style>
          <a:lnRef idx="2">
            <a:schemeClr val="accent1">
              <a:shade val="15000"/>
            </a:schemeClr>
          </a:lnRef>
          <a:fillRef idx="1">
            <a:schemeClr val="accent1"/>
          </a:fillRef>
          <a:effectRef idx="0">
            <a:schemeClr val="accent1"/>
          </a:effectRef>
          <a:fontRef idx="minor">
            <a:schemeClr val="lt1"/>
          </a:fontRef>
        </p:style>
        <p:txBody>
          <a:bodyPr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トラブル対策や</a:t>
            </a:r>
            <a:endPar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製品・サービスの</a:t>
            </a:r>
            <a:endPar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改善</a:t>
            </a:r>
          </a:p>
        </p:txBody>
      </p:sp>
      <p:cxnSp>
        <p:nvCxnSpPr>
          <p:cNvPr id="44" name="直線矢印コネクタ 43">
            <a:extLst>
              <a:ext uri="{FF2B5EF4-FFF2-40B4-BE49-F238E27FC236}">
                <a16:creationId xmlns:a16="http://schemas.microsoft.com/office/drawing/2014/main" id="{347B1DFA-60A8-6EF0-6B81-F53BEF8560DD}"/>
              </a:ext>
            </a:extLst>
          </p:cNvPr>
          <p:cNvCxnSpPr>
            <a:cxnSpLocks/>
            <a:stCxn id="8" idx="3"/>
            <a:endCxn id="7" idx="1"/>
          </p:cNvCxnSpPr>
          <p:nvPr/>
        </p:nvCxnSpPr>
        <p:spPr>
          <a:xfrm>
            <a:off x="2340037" y="1936670"/>
            <a:ext cx="1011847" cy="4115"/>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723E3D93-5C1A-CCF5-C68B-E151CCF1CDD4}"/>
              </a:ext>
            </a:extLst>
          </p:cNvPr>
          <p:cNvCxnSpPr>
            <a:cxnSpLocks/>
          </p:cNvCxnSpPr>
          <p:nvPr/>
        </p:nvCxnSpPr>
        <p:spPr>
          <a:xfrm>
            <a:off x="2348321" y="4515924"/>
            <a:ext cx="1002271" cy="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39" name="直線矢印コネクタ 1038">
            <a:extLst>
              <a:ext uri="{FF2B5EF4-FFF2-40B4-BE49-F238E27FC236}">
                <a16:creationId xmlns:a16="http://schemas.microsoft.com/office/drawing/2014/main" id="{BBE7B0D9-FC44-73C1-D4CE-17F0F2870EA2}"/>
              </a:ext>
            </a:extLst>
          </p:cNvPr>
          <p:cNvCxnSpPr>
            <a:cxnSpLocks/>
            <a:stCxn id="7" idx="3"/>
            <a:endCxn id="30" idx="1"/>
          </p:cNvCxnSpPr>
          <p:nvPr/>
        </p:nvCxnSpPr>
        <p:spPr>
          <a:xfrm flipV="1">
            <a:off x="5838323" y="1908970"/>
            <a:ext cx="2100553" cy="31815"/>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53" name="直線矢印コネクタ 1052">
            <a:extLst>
              <a:ext uri="{FF2B5EF4-FFF2-40B4-BE49-F238E27FC236}">
                <a16:creationId xmlns:a16="http://schemas.microsoft.com/office/drawing/2014/main" id="{E6ACACE2-431C-C571-E7D4-6857AEC1CCB0}"/>
              </a:ext>
            </a:extLst>
          </p:cNvPr>
          <p:cNvCxnSpPr>
            <a:cxnSpLocks/>
            <a:stCxn id="30" idx="3"/>
          </p:cNvCxnSpPr>
          <p:nvPr/>
        </p:nvCxnSpPr>
        <p:spPr>
          <a:xfrm>
            <a:off x="10388320" y="1908970"/>
            <a:ext cx="715232" cy="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56A032BD-4E72-477B-B897-C7E95BE49DEF}"/>
              </a:ext>
            </a:extLst>
          </p:cNvPr>
          <p:cNvCxnSpPr>
            <a:cxnSpLocks/>
          </p:cNvCxnSpPr>
          <p:nvPr/>
        </p:nvCxnSpPr>
        <p:spPr>
          <a:xfrm flipV="1">
            <a:off x="5437811" y="4491655"/>
            <a:ext cx="1275051" cy="16200"/>
          </a:xfrm>
          <a:prstGeom prst="straightConnector1">
            <a:avLst/>
          </a:prstGeom>
          <a:ln w="762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7" name="正方形/長方形 46">
            <a:extLst>
              <a:ext uri="{FF2B5EF4-FFF2-40B4-BE49-F238E27FC236}">
                <a16:creationId xmlns:a16="http://schemas.microsoft.com/office/drawing/2014/main" id="{E7BDF373-232E-4047-B270-AE917AE67C5F}"/>
              </a:ext>
            </a:extLst>
          </p:cNvPr>
          <p:cNvSpPr/>
          <p:nvPr/>
        </p:nvSpPr>
        <p:spPr>
          <a:xfrm>
            <a:off x="6712862" y="2782598"/>
            <a:ext cx="781878" cy="2401334"/>
          </a:xfrm>
          <a:prstGeom prst="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トラブル発生</a:t>
            </a:r>
          </a:p>
        </p:txBody>
      </p:sp>
      <p:sp>
        <p:nvSpPr>
          <p:cNvPr id="19" name="正方形/長方形 18">
            <a:extLst>
              <a:ext uri="{FF2B5EF4-FFF2-40B4-BE49-F238E27FC236}">
                <a16:creationId xmlns:a16="http://schemas.microsoft.com/office/drawing/2014/main" id="{9B24B4DB-DDE5-4BD1-923E-76CA1CDF3061}"/>
              </a:ext>
            </a:extLst>
          </p:cNvPr>
          <p:cNvSpPr/>
          <p:nvPr/>
        </p:nvSpPr>
        <p:spPr>
          <a:xfrm>
            <a:off x="7957810" y="5031795"/>
            <a:ext cx="2770772" cy="797392"/>
          </a:xfrm>
          <a:prstGeom prst="rect">
            <a:avLst/>
          </a:prstGeom>
          <a:noFill/>
          <a:ln w="12700" cap="flat" cmpd="sng" algn="ctr">
            <a:solidFill>
              <a:srgbClr val="4472C4">
                <a:shade val="15000"/>
              </a:srgbClr>
            </a:solidFill>
            <a:prstDash val="solid"/>
            <a:miter lim="800000"/>
          </a:ln>
          <a:effectLst/>
        </p:spPr>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游明朝" panose="02020400000000000000" pitchFamily="18" charset="-128"/>
                <a:ea typeface="BIZ UDPゴシック" panose="020B0400000000000000" pitchFamily="50" charset="-128"/>
                <a:cs typeface="Times New Roman" panose="02020603050405020304" pitchFamily="18" charset="0"/>
              </a:rPr>
              <a:t>不正な取引、製品等</a:t>
            </a:r>
            <a:endParaRPr kumimoji="1" lang="ja-JP" altLang="en-US" sz="24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游明朝" panose="02020400000000000000" pitchFamily="18" charset="-128"/>
                <a:ea typeface="BIZ UDPゴシック" panose="020B0400000000000000" pitchFamily="50" charset="-128"/>
                <a:cs typeface="Times New Roman" panose="02020603050405020304" pitchFamily="18" charset="0"/>
              </a:rPr>
              <a:t>の事故が続く</a:t>
            </a:r>
            <a:endParaRPr kumimoji="1" lang="ja-JP" altLang="en-US" sz="24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22" name="直線矢印コネクタ 21">
            <a:extLst>
              <a:ext uri="{FF2B5EF4-FFF2-40B4-BE49-F238E27FC236}">
                <a16:creationId xmlns:a16="http://schemas.microsoft.com/office/drawing/2014/main" id="{71790E27-2C9D-4CF5-A24B-D9DE81E582A5}"/>
              </a:ext>
            </a:extLst>
          </p:cNvPr>
          <p:cNvCxnSpPr>
            <a:cxnSpLocks/>
          </p:cNvCxnSpPr>
          <p:nvPr/>
        </p:nvCxnSpPr>
        <p:spPr>
          <a:xfrm>
            <a:off x="5437810" y="5425970"/>
            <a:ext cx="2520000" cy="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a:extLst>
              <a:ext uri="{FF2B5EF4-FFF2-40B4-BE49-F238E27FC236}">
                <a16:creationId xmlns:a16="http://schemas.microsoft.com/office/drawing/2014/main" id="{15B8A73A-FF43-437F-900C-21D0BF7631D7}"/>
              </a:ext>
            </a:extLst>
          </p:cNvPr>
          <p:cNvSpPr>
            <a:spLocks noGrp="1"/>
          </p:cNvSpPr>
          <p:nvPr>
            <p:ph type="sldNum" sz="quarter" idx="12"/>
          </p:nvPr>
        </p:nvSpPr>
        <p:spPr/>
        <p:txBody>
          <a:bodyPr/>
          <a:lstStyle/>
          <a:p>
            <a:fld id="{CBC82420-49BF-4B37-A550-189EB1A657EB}" type="slidenum">
              <a:rPr kumimoji="1" lang="ja-JP" altLang="en-US" smtClean="0"/>
              <a:t>14</a:t>
            </a:fld>
            <a:endParaRPr kumimoji="1" lang="ja-JP" altLang="en-US"/>
          </a:p>
        </p:txBody>
      </p:sp>
      <p:sp>
        <p:nvSpPr>
          <p:cNvPr id="20" name="テキスト ボックス 19">
            <a:extLst>
              <a:ext uri="{FF2B5EF4-FFF2-40B4-BE49-F238E27FC236}">
                <a16:creationId xmlns:a16="http://schemas.microsoft.com/office/drawing/2014/main" id="{4EE1677E-DC5F-4B64-8514-92E5CA1C757F}"/>
              </a:ext>
            </a:extLst>
          </p:cNvPr>
          <p:cNvSpPr txBox="1"/>
          <p:nvPr/>
        </p:nvSpPr>
        <p:spPr>
          <a:xfrm>
            <a:off x="10849232" y="0"/>
            <a:ext cx="1342767" cy="369332"/>
          </a:xfrm>
          <a:prstGeom prst="rect">
            <a:avLst/>
          </a:prstGeom>
          <a:solidFill>
            <a:srgbClr val="0070C0"/>
          </a:solidFill>
        </p:spPr>
        <p:txBody>
          <a:bodyPr wrap="square" lIns="0" rIns="0" rtlCol="0">
            <a:spAutoFit/>
          </a:bodyPr>
          <a:lstStyle/>
          <a:p>
            <a:pPr algn="ctr"/>
            <a:r>
              <a:rPr lang="ja-JP" altLang="en-US" spc="-300" dirty="0">
                <a:solidFill>
                  <a:schemeClr val="bg1"/>
                </a:solidFill>
                <a:latin typeface="BIZ UDPゴシック" panose="020B0400000000000000" pitchFamily="50" charset="-128"/>
                <a:ea typeface="BIZ UDPゴシック" panose="020B0400000000000000" pitchFamily="50" charset="-128"/>
              </a:rPr>
              <a:t>ワークシート　</a:t>
            </a:r>
            <a:r>
              <a:rPr lang="en-US" altLang="ja-JP" spc="-300" dirty="0">
                <a:solidFill>
                  <a:schemeClr val="bg1"/>
                </a:solidFill>
                <a:latin typeface="BIZ UDPゴシック" panose="020B0400000000000000" pitchFamily="50" charset="-128"/>
                <a:ea typeface="BIZ UDPゴシック" panose="020B0400000000000000" pitchFamily="50" charset="-128"/>
              </a:rPr>
              <a:t>5</a:t>
            </a:r>
            <a:endParaRPr kumimoji="1" lang="ja-JP" altLang="en-US" spc="-30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9999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a:extLst>
              <a:ext uri="{FF2B5EF4-FFF2-40B4-BE49-F238E27FC236}">
                <a16:creationId xmlns:a16="http://schemas.microsoft.com/office/drawing/2014/main" id="{A288FE89-622A-69E8-A0CE-72CD5676BE05}"/>
              </a:ext>
            </a:extLst>
          </p:cNvPr>
          <p:cNvSpPr/>
          <p:nvPr/>
        </p:nvSpPr>
        <p:spPr>
          <a:xfrm>
            <a:off x="2246653" y="2914164"/>
            <a:ext cx="3820490" cy="1801009"/>
          </a:xfrm>
          <a:prstGeom prst="rect">
            <a:avLst/>
          </a:prstGeom>
          <a:solidFill>
            <a:schemeClr val="bg1">
              <a:lumMod val="85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36" name="正方形/長方形 35">
            <a:extLst>
              <a:ext uri="{FF2B5EF4-FFF2-40B4-BE49-F238E27FC236}">
                <a16:creationId xmlns:a16="http://schemas.microsoft.com/office/drawing/2014/main" id="{6C7878FC-940A-4FE7-4E11-741F74EC52EE}"/>
              </a:ext>
            </a:extLst>
          </p:cNvPr>
          <p:cNvSpPr/>
          <p:nvPr/>
        </p:nvSpPr>
        <p:spPr>
          <a:xfrm>
            <a:off x="2229127" y="962202"/>
            <a:ext cx="5813474" cy="1661727"/>
          </a:xfrm>
          <a:prstGeom prst="rect">
            <a:avLst/>
          </a:prstGeom>
          <a:solidFill>
            <a:srgbClr val="FFCCCC"/>
          </a:solidFill>
          <a:ln w="57150">
            <a:no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B52F45A7-0813-4A2B-93C6-068E41FB404A}"/>
              </a:ext>
            </a:extLst>
          </p:cNvPr>
          <p:cNvSpPr txBox="1">
            <a:spLocks/>
          </p:cNvSpPr>
          <p:nvPr/>
        </p:nvSpPr>
        <p:spPr>
          <a:xfrm>
            <a:off x="0" y="1"/>
            <a:ext cx="12192000" cy="711200"/>
          </a:xfrm>
          <a:prstGeom prst="rect">
            <a:avLst/>
          </a:prstGeom>
          <a:solidFill>
            <a:srgbClr val="F35F97"/>
          </a:solidFill>
        </p:spPr>
        <p:txBody>
          <a:bodyPr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b="1" dirty="0">
                <a:solidFill>
                  <a:srgbClr val="FF5050"/>
                </a:solidFill>
                <a:latin typeface="UD デジタル 教科書体 NK-R" panose="02020400000000000000" pitchFamily="18" charset="-128"/>
                <a:ea typeface="UD デジタル 教科書体 NK-R" panose="02020400000000000000" pitchFamily="18" charset="-128"/>
              </a:rPr>
              <a:t>　</a:t>
            </a:r>
            <a:r>
              <a:rPr lang="ja-JP" altLang="en-US" sz="3600" b="1" dirty="0">
                <a:solidFill>
                  <a:schemeClr val="bg1"/>
                </a:solidFill>
                <a:latin typeface="UD デジタル 教科書体 NK-R" panose="02020400000000000000" pitchFamily="18" charset="-128"/>
                <a:ea typeface="UD デジタル 教科書体 NK-R" panose="02020400000000000000" pitchFamily="18" charset="-128"/>
              </a:rPr>
              <a:t>あなたの行動が社会を変える！</a:t>
            </a:r>
          </a:p>
        </p:txBody>
      </p:sp>
      <p:sp>
        <p:nvSpPr>
          <p:cNvPr id="2" name="正方形/長方形 1">
            <a:extLst>
              <a:ext uri="{FF2B5EF4-FFF2-40B4-BE49-F238E27FC236}">
                <a16:creationId xmlns:a16="http://schemas.microsoft.com/office/drawing/2014/main" id="{81EC3D38-929C-A435-BD8E-678286497097}"/>
              </a:ext>
            </a:extLst>
          </p:cNvPr>
          <p:cNvSpPr/>
          <p:nvPr/>
        </p:nvSpPr>
        <p:spPr>
          <a:xfrm>
            <a:off x="119270" y="834888"/>
            <a:ext cx="781878" cy="5168348"/>
          </a:xfrm>
          <a:prstGeom prst="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200" dirty="0"/>
              <a:t>トラブル発生</a:t>
            </a:r>
          </a:p>
        </p:txBody>
      </p:sp>
      <p:sp>
        <p:nvSpPr>
          <p:cNvPr id="8" name="正方形/長方形 7">
            <a:extLst>
              <a:ext uri="{FF2B5EF4-FFF2-40B4-BE49-F238E27FC236}">
                <a16:creationId xmlns:a16="http://schemas.microsoft.com/office/drawing/2014/main" id="{427EF557-954A-E801-0634-5BF99C466102}"/>
              </a:ext>
            </a:extLst>
          </p:cNvPr>
          <p:cNvSpPr/>
          <p:nvPr/>
        </p:nvSpPr>
        <p:spPr>
          <a:xfrm>
            <a:off x="1202083" y="860288"/>
            <a:ext cx="781878" cy="2605226"/>
          </a:xfrm>
          <a:prstGeom prst="rect">
            <a:avLst/>
          </a:prstGeom>
          <a:solidFill>
            <a:srgbClr val="FFFF00"/>
          </a:solidFill>
          <a:ln w="5715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lang="ja-JP" altLang="en-US" sz="2400" dirty="0">
                <a:solidFill>
                  <a:schemeClr val="tx1"/>
                </a:solidFill>
                <a:latin typeface="BIZ UDPゴシック" panose="020B0400000000000000" pitchFamily="50" charset="-128"/>
                <a:ea typeface="BIZ UDPゴシック" panose="020B0400000000000000" pitchFamily="50" charset="-128"/>
              </a:rPr>
              <a:t>行動する</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98709FA0-6A64-ED29-E0A2-9041F07D9428}"/>
              </a:ext>
            </a:extLst>
          </p:cNvPr>
          <p:cNvSpPr/>
          <p:nvPr/>
        </p:nvSpPr>
        <p:spPr>
          <a:xfrm>
            <a:off x="2367134" y="1105444"/>
            <a:ext cx="2486439" cy="1364974"/>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tIns="0" rIns="0" bIns="0" rtlCol="0" anchor="ctr"/>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消費生活センター</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に相談</a:t>
            </a:r>
          </a:p>
        </p:txBody>
      </p:sp>
      <p:sp>
        <p:nvSpPr>
          <p:cNvPr id="9" name="正方形/長方形 8">
            <a:extLst>
              <a:ext uri="{FF2B5EF4-FFF2-40B4-BE49-F238E27FC236}">
                <a16:creationId xmlns:a16="http://schemas.microsoft.com/office/drawing/2014/main" id="{EBAED51A-995F-6C58-2DDE-80A88B20E1B8}"/>
              </a:ext>
            </a:extLst>
          </p:cNvPr>
          <p:cNvSpPr/>
          <p:nvPr/>
        </p:nvSpPr>
        <p:spPr>
          <a:xfrm>
            <a:off x="2414861" y="2938292"/>
            <a:ext cx="1023730" cy="1623322"/>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vert="eaVert" tIns="0" rIns="0" bIns="0" rtlCol="0" anchor="ctr"/>
          <a:lstStyle/>
          <a:p>
            <a:pPr algn="ctr"/>
            <a:r>
              <a:rPr kumimoji="1" lang="ja-JP" altLang="en-US" sz="2400" dirty="0">
                <a:latin typeface="BIZ UDPゴシック" panose="020B0400000000000000" pitchFamily="50" charset="-128"/>
                <a:ea typeface="BIZ UDPゴシック" panose="020B0400000000000000" pitchFamily="50" charset="-128"/>
              </a:rPr>
              <a:t>事業者に</a:t>
            </a:r>
            <a:endParaRPr kumimoji="1" lang="en-US" altLang="ja-JP" sz="2400" dirty="0">
              <a:latin typeface="BIZ UDPゴシック" panose="020B0400000000000000" pitchFamily="50" charset="-128"/>
              <a:ea typeface="BIZ UDPゴシック" panose="020B0400000000000000" pitchFamily="50" charset="-128"/>
            </a:endParaRPr>
          </a:p>
          <a:p>
            <a:pPr algn="ctr"/>
            <a:r>
              <a:rPr lang="ja-JP" altLang="en-US" sz="2400" dirty="0">
                <a:latin typeface="BIZ UDPゴシック" panose="020B0400000000000000" pitchFamily="50" charset="-128"/>
                <a:ea typeface="BIZ UDPゴシック" panose="020B0400000000000000" pitchFamily="50" charset="-128"/>
              </a:rPr>
              <a:t>相談</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43D6E4DB-DFDF-ECC6-2B0B-83861495FA1F}"/>
              </a:ext>
            </a:extLst>
          </p:cNvPr>
          <p:cNvSpPr/>
          <p:nvPr/>
        </p:nvSpPr>
        <p:spPr>
          <a:xfrm>
            <a:off x="1193799" y="3589131"/>
            <a:ext cx="787400" cy="2606330"/>
          </a:xfrm>
          <a:prstGeom prst="rect">
            <a:avLst/>
          </a:prstGeom>
          <a:noFill/>
          <a:ln w="5715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lang="ja-JP" altLang="en-US" sz="2400" dirty="0">
                <a:solidFill>
                  <a:schemeClr val="tx1"/>
                </a:solidFill>
                <a:latin typeface="BIZ UDPゴシック" panose="020B0400000000000000" pitchFamily="50" charset="-128"/>
                <a:ea typeface="BIZ UDPゴシック" panose="020B0400000000000000" pitchFamily="50" charset="-128"/>
              </a:rPr>
              <a:t>行動しない</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35827E9B-807B-0118-6C89-5190364CF54F}"/>
              </a:ext>
            </a:extLst>
          </p:cNvPr>
          <p:cNvSpPr/>
          <p:nvPr/>
        </p:nvSpPr>
        <p:spPr>
          <a:xfrm>
            <a:off x="2545138" y="5040347"/>
            <a:ext cx="2087219" cy="78291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tIns="0" rIns="0" bIns="0" rtlCol="0" anchor="ctr"/>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あきらめる</a:t>
            </a:r>
          </a:p>
        </p:txBody>
      </p:sp>
      <p:sp>
        <p:nvSpPr>
          <p:cNvPr id="17" name="正方形/長方形 16">
            <a:extLst>
              <a:ext uri="{FF2B5EF4-FFF2-40B4-BE49-F238E27FC236}">
                <a16:creationId xmlns:a16="http://schemas.microsoft.com/office/drawing/2014/main" id="{C1864FD9-FD60-46EF-F37B-B1D1611D33B3}"/>
              </a:ext>
            </a:extLst>
          </p:cNvPr>
          <p:cNvSpPr/>
          <p:nvPr/>
        </p:nvSpPr>
        <p:spPr>
          <a:xfrm>
            <a:off x="5205926" y="1114034"/>
            <a:ext cx="2676939" cy="134240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tIns="0" rIns="0" bIns="0" rtlCol="0" anchor="ctr"/>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トラブル解決の</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ための助言や</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あっせん交渉</a:t>
            </a:r>
          </a:p>
        </p:txBody>
      </p:sp>
      <p:sp>
        <p:nvSpPr>
          <p:cNvPr id="19" name="正方形/長方形 18">
            <a:extLst>
              <a:ext uri="{FF2B5EF4-FFF2-40B4-BE49-F238E27FC236}">
                <a16:creationId xmlns:a16="http://schemas.microsoft.com/office/drawing/2014/main" id="{7D7090D2-E59C-6818-926A-0CF3A24BF161}"/>
              </a:ext>
            </a:extLst>
          </p:cNvPr>
          <p:cNvSpPr/>
          <p:nvPr/>
        </p:nvSpPr>
        <p:spPr>
          <a:xfrm>
            <a:off x="5059906" y="4974570"/>
            <a:ext cx="3110949" cy="85476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tIns="0" rIns="0" bIns="0" rtlCol="0" anchor="ctr"/>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不正な取引、製品等</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の事故が続く</a:t>
            </a:r>
          </a:p>
        </p:txBody>
      </p:sp>
      <p:sp>
        <p:nvSpPr>
          <p:cNvPr id="20" name="爆発: 8 pt 19">
            <a:extLst>
              <a:ext uri="{FF2B5EF4-FFF2-40B4-BE49-F238E27FC236}">
                <a16:creationId xmlns:a16="http://schemas.microsoft.com/office/drawing/2014/main" id="{4F28C1FB-C9FE-9937-2988-44706BD1AF60}"/>
              </a:ext>
            </a:extLst>
          </p:cNvPr>
          <p:cNvSpPr/>
          <p:nvPr/>
        </p:nvSpPr>
        <p:spPr>
          <a:xfrm>
            <a:off x="8533935" y="4043569"/>
            <a:ext cx="3811274" cy="2772089"/>
          </a:xfrm>
          <a:prstGeom prst="irregularSeal1">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3200" spc="-150" dirty="0">
                <a:latin typeface="BIZ UDPゴシック" panose="020B0400000000000000" pitchFamily="50" charset="-128"/>
                <a:ea typeface="BIZ UDPゴシック" panose="020B0400000000000000" pitchFamily="50" charset="-128"/>
              </a:rPr>
              <a:t>被害の拡大</a:t>
            </a:r>
          </a:p>
        </p:txBody>
      </p:sp>
      <p:sp>
        <p:nvSpPr>
          <p:cNvPr id="21" name="正方形/長方形 20">
            <a:extLst>
              <a:ext uri="{FF2B5EF4-FFF2-40B4-BE49-F238E27FC236}">
                <a16:creationId xmlns:a16="http://schemas.microsoft.com/office/drawing/2014/main" id="{E24826AE-7B66-89EC-0BF2-BC1F35540DA7}"/>
              </a:ext>
            </a:extLst>
          </p:cNvPr>
          <p:cNvSpPr/>
          <p:nvPr/>
        </p:nvSpPr>
        <p:spPr>
          <a:xfrm>
            <a:off x="3568071" y="3012261"/>
            <a:ext cx="2010466" cy="6759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tIns="0" rIns="0" bIns="0" rtlCol="0" anchor="ctr"/>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対応しない</a:t>
            </a:r>
          </a:p>
        </p:txBody>
      </p:sp>
      <p:sp>
        <p:nvSpPr>
          <p:cNvPr id="26" name="正方形/長方形 25">
            <a:extLst>
              <a:ext uri="{FF2B5EF4-FFF2-40B4-BE49-F238E27FC236}">
                <a16:creationId xmlns:a16="http://schemas.microsoft.com/office/drawing/2014/main" id="{14D9AD3E-289C-45CE-A9B4-38FF0C8C66C0}"/>
              </a:ext>
            </a:extLst>
          </p:cNvPr>
          <p:cNvSpPr/>
          <p:nvPr/>
        </p:nvSpPr>
        <p:spPr>
          <a:xfrm>
            <a:off x="11103552" y="769109"/>
            <a:ext cx="1010555" cy="3525539"/>
          </a:xfrm>
          <a:prstGeom prst="rect">
            <a:avLst/>
          </a:prstGeom>
          <a:solidFill>
            <a:srgbClr val="FF0066"/>
          </a:solidFill>
          <a:ln>
            <a:no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200" dirty="0">
                <a:latin typeface="BIZ UDPゴシック" panose="020B0400000000000000" pitchFamily="50" charset="-128"/>
                <a:ea typeface="BIZ UDPゴシック" panose="020B0400000000000000" pitchFamily="50" charset="-128"/>
              </a:rPr>
              <a:t>消費者市民社会の実現</a:t>
            </a:r>
          </a:p>
        </p:txBody>
      </p:sp>
      <p:sp>
        <p:nvSpPr>
          <p:cNvPr id="27" name="正方形/長方形 26">
            <a:extLst>
              <a:ext uri="{FF2B5EF4-FFF2-40B4-BE49-F238E27FC236}">
                <a16:creationId xmlns:a16="http://schemas.microsoft.com/office/drawing/2014/main" id="{2E74C083-5D31-F1C2-C919-2D2A8010E479}"/>
              </a:ext>
            </a:extLst>
          </p:cNvPr>
          <p:cNvSpPr/>
          <p:nvPr/>
        </p:nvSpPr>
        <p:spPr>
          <a:xfrm>
            <a:off x="8903466" y="2331970"/>
            <a:ext cx="1736035" cy="606322"/>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tIns="0" rIns="0" bIns="0" rtlCol="0" anchor="ctr"/>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法律の整備</a:t>
            </a:r>
          </a:p>
        </p:txBody>
      </p:sp>
      <p:sp>
        <p:nvSpPr>
          <p:cNvPr id="30" name="正方形/長方形 29">
            <a:extLst>
              <a:ext uri="{FF2B5EF4-FFF2-40B4-BE49-F238E27FC236}">
                <a16:creationId xmlns:a16="http://schemas.microsoft.com/office/drawing/2014/main" id="{FE556540-05DD-310C-0D25-30D7FF50C584}"/>
              </a:ext>
            </a:extLst>
          </p:cNvPr>
          <p:cNvSpPr/>
          <p:nvPr/>
        </p:nvSpPr>
        <p:spPr>
          <a:xfrm>
            <a:off x="8287767" y="724111"/>
            <a:ext cx="2449444" cy="1246923"/>
          </a:xfrm>
          <a:prstGeom prst="rect">
            <a:avLst/>
          </a:prstGeom>
          <a:solidFill>
            <a:srgbClr val="FF99CC"/>
          </a:solidFill>
        </p:spPr>
        <p:style>
          <a:lnRef idx="2">
            <a:schemeClr val="accent1">
              <a:shade val="15000"/>
            </a:schemeClr>
          </a:lnRef>
          <a:fillRef idx="1">
            <a:schemeClr val="accent1"/>
          </a:fillRef>
          <a:effectRef idx="0">
            <a:schemeClr val="accent1"/>
          </a:effectRef>
          <a:fontRef idx="minor">
            <a:schemeClr val="lt1"/>
          </a:fontRef>
        </p:style>
        <p:txBody>
          <a:bodyPr tIns="0" rIns="0" bIns="0" rtlCol="0" anchor="ctr"/>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トラブル対策や</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2400" dirty="0">
                <a:solidFill>
                  <a:schemeClr val="tx1"/>
                </a:solidFill>
                <a:latin typeface="BIZ UDPゴシック" panose="020B0400000000000000" pitchFamily="50" charset="-128"/>
                <a:ea typeface="BIZ UDPゴシック" panose="020B0400000000000000" pitchFamily="50" charset="-128"/>
              </a:rPr>
              <a:t>製品・サービスの</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2400" dirty="0">
                <a:solidFill>
                  <a:schemeClr val="tx1"/>
                </a:solidFill>
                <a:latin typeface="BIZ UDPゴシック" panose="020B0400000000000000" pitchFamily="50" charset="-128"/>
                <a:ea typeface="BIZ UDPゴシック" panose="020B0400000000000000" pitchFamily="50" charset="-128"/>
              </a:rPr>
              <a:t>改善</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49D103EA-1978-BEB0-3F78-B622B73ECFF9}"/>
              </a:ext>
            </a:extLst>
          </p:cNvPr>
          <p:cNvSpPr/>
          <p:nvPr/>
        </p:nvSpPr>
        <p:spPr>
          <a:xfrm>
            <a:off x="3888324" y="3910775"/>
            <a:ext cx="2020403" cy="675931"/>
          </a:xfrm>
          <a:prstGeom prst="rect">
            <a:avLst/>
          </a:prstGeom>
          <a:solidFill>
            <a:srgbClr val="FF99CC"/>
          </a:solidFill>
        </p:spPr>
        <p:style>
          <a:lnRef idx="2">
            <a:schemeClr val="accent1">
              <a:shade val="15000"/>
            </a:schemeClr>
          </a:lnRef>
          <a:fillRef idx="1">
            <a:schemeClr val="accent1"/>
          </a:fillRef>
          <a:effectRef idx="0">
            <a:schemeClr val="accent1"/>
          </a:effectRef>
          <a:fontRef idx="minor">
            <a:schemeClr val="lt1"/>
          </a:fontRef>
        </p:style>
        <p:txBody>
          <a:bodyPr tIns="0" rIns="0" bIns="0" rtlCol="0" anchor="ctr"/>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対応する</a:t>
            </a:r>
          </a:p>
        </p:txBody>
      </p:sp>
      <p:cxnSp>
        <p:nvCxnSpPr>
          <p:cNvPr id="44" name="直線矢印コネクタ 43">
            <a:extLst>
              <a:ext uri="{FF2B5EF4-FFF2-40B4-BE49-F238E27FC236}">
                <a16:creationId xmlns:a16="http://schemas.microsoft.com/office/drawing/2014/main" id="{347B1DFA-60A8-6EF0-6B81-F53BEF8560DD}"/>
              </a:ext>
            </a:extLst>
          </p:cNvPr>
          <p:cNvCxnSpPr>
            <a:cxnSpLocks/>
            <a:endCxn id="7" idx="1"/>
          </p:cNvCxnSpPr>
          <p:nvPr/>
        </p:nvCxnSpPr>
        <p:spPr>
          <a:xfrm>
            <a:off x="1981199" y="1785237"/>
            <a:ext cx="385935" cy="2694"/>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723E3D93-5C1A-CCF5-C68B-E151CCF1CDD4}"/>
              </a:ext>
            </a:extLst>
          </p:cNvPr>
          <p:cNvCxnSpPr>
            <a:cxnSpLocks/>
            <a:endCxn id="13" idx="1"/>
          </p:cNvCxnSpPr>
          <p:nvPr/>
        </p:nvCxnSpPr>
        <p:spPr>
          <a:xfrm>
            <a:off x="1981199" y="5431804"/>
            <a:ext cx="563939" cy="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989C20C1-53C2-D6C6-2C8F-14B908E8E589}"/>
              </a:ext>
            </a:extLst>
          </p:cNvPr>
          <p:cNvCxnSpPr>
            <a:cxnSpLocks/>
          </p:cNvCxnSpPr>
          <p:nvPr/>
        </p:nvCxnSpPr>
        <p:spPr>
          <a:xfrm>
            <a:off x="3750271" y="3697078"/>
            <a:ext cx="6505" cy="1343269"/>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4AEACAAD-89ED-72A5-ABC8-78EDD344901B}"/>
              </a:ext>
            </a:extLst>
          </p:cNvPr>
          <p:cNvCxnSpPr>
            <a:cxnSpLocks/>
          </p:cNvCxnSpPr>
          <p:nvPr/>
        </p:nvCxnSpPr>
        <p:spPr>
          <a:xfrm>
            <a:off x="5908727" y="4300269"/>
            <a:ext cx="423870" cy="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5535051E-5610-D9B1-CA05-4070B7403E9F}"/>
              </a:ext>
            </a:extLst>
          </p:cNvPr>
          <p:cNvCxnSpPr>
            <a:cxnSpLocks/>
          </p:cNvCxnSpPr>
          <p:nvPr/>
        </p:nvCxnSpPr>
        <p:spPr>
          <a:xfrm>
            <a:off x="4592392" y="5441470"/>
            <a:ext cx="557693" cy="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B4FB3DDA-6262-F371-D396-7480D303038C}"/>
              </a:ext>
            </a:extLst>
          </p:cNvPr>
          <p:cNvCxnSpPr>
            <a:cxnSpLocks/>
            <a:stCxn id="7" idx="3"/>
            <a:endCxn id="17" idx="1"/>
          </p:cNvCxnSpPr>
          <p:nvPr/>
        </p:nvCxnSpPr>
        <p:spPr>
          <a:xfrm flipV="1">
            <a:off x="4853573" y="1785237"/>
            <a:ext cx="352353" cy="2694"/>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a:extLst>
              <a:ext uri="{FF2B5EF4-FFF2-40B4-BE49-F238E27FC236}">
                <a16:creationId xmlns:a16="http://schemas.microsoft.com/office/drawing/2014/main" id="{F278B266-9279-1EFB-56C3-EA111CF2FE39}"/>
              </a:ext>
            </a:extLst>
          </p:cNvPr>
          <p:cNvCxnSpPr>
            <a:cxnSpLocks/>
          </p:cNvCxnSpPr>
          <p:nvPr/>
        </p:nvCxnSpPr>
        <p:spPr>
          <a:xfrm>
            <a:off x="7123111" y="2456439"/>
            <a:ext cx="0" cy="1132692"/>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27" name="直線矢印コネクタ 1026">
            <a:extLst>
              <a:ext uri="{FF2B5EF4-FFF2-40B4-BE49-F238E27FC236}">
                <a16:creationId xmlns:a16="http://schemas.microsoft.com/office/drawing/2014/main" id="{60F33690-BD51-2B19-7472-4B434C0C0AB3}"/>
              </a:ext>
            </a:extLst>
          </p:cNvPr>
          <p:cNvCxnSpPr>
            <a:cxnSpLocks/>
          </p:cNvCxnSpPr>
          <p:nvPr/>
        </p:nvCxnSpPr>
        <p:spPr>
          <a:xfrm>
            <a:off x="8070573" y="5435218"/>
            <a:ext cx="1094448" cy="6252"/>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39" name="直線矢印コネクタ 1038">
            <a:extLst>
              <a:ext uri="{FF2B5EF4-FFF2-40B4-BE49-F238E27FC236}">
                <a16:creationId xmlns:a16="http://schemas.microsoft.com/office/drawing/2014/main" id="{BBE7B0D9-FC44-73C1-D4CE-17F0F2870EA2}"/>
              </a:ext>
            </a:extLst>
          </p:cNvPr>
          <p:cNvCxnSpPr>
            <a:cxnSpLocks/>
          </p:cNvCxnSpPr>
          <p:nvPr/>
        </p:nvCxnSpPr>
        <p:spPr>
          <a:xfrm>
            <a:off x="7882865" y="1318618"/>
            <a:ext cx="418724" cy="1"/>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47" name="直線矢印コネクタ 1046">
            <a:extLst>
              <a:ext uri="{FF2B5EF4-FFF2-40B4-BE49-F238E27FC236}">
                <a16:creationId xmlns:a16="http://schemas.microsoft.com/office/drawing/2014/main" id="{C38ABA3A-B96F-1B15-7DB3-7E42B7B870E7}"/>
              </a:ext>
            </a:extLst>
          </p:cNvPr>
          <p:cNvCxnSpPr>
            <a:cxnSpLocks/>
          </p:cNvCxnSpPr>
          <p:nvPr/>
        </p:nvCxnSpPr>
        <p:spPr>
          <a:xfrm>
            <a:off x="8564409" y="3886729"/>
            <a:ext cx="2564508" cy="16198"/>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49" name="直線矢印コネクタ 1048">
            <a:extLst>
              <a:ext uri="{FF2B5EF4-FFF2-40B4-BE49-F238E27FC236}">
                <a16:creationId xmlns:a16="http://schemas.microsoft.com/office/drawing/2014/main" id="{52311EE1-5EDC-89B7-E556-986851FA7588}"/>
              </a:ext>
            </a:extLst>
          </p:cNvPr>
          <p:cNvCxnSpPr>
            <a:cxnSpLocks/>
          </p:cNvCxnSpPr>
          <p:nvPr/>
        </p:nvCxnSpPr>
        <p:spPr>
          <a:xfrm flipV="1">
            <a:off x="9846663" y="1953509"/>
            <a:ext cx="0" cy="37997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51" name="直線矢印コネクタ 1050">
            <a:extLst>
              <a:ext uri="{FF2B5EF4-FFF2-40B4-BE49-F238E27FC236}">
                <a16:creationId xmlns:a16="http://schemas.microsoft.com/office/drawing/2014/main" id="{5E469CEF-E550-CF51-1E1B-F8F871354B6E}"/>
              </a:ext>
            </a:extLst>
          </p:cNvPr>
          <p:cNvCxnSpPr>
            <a:cxnSpLocks/>
          </p:cNvCxnSpPr>
          <p:nvPr/>
        </p:nvCxnSpPr>
        <p:spPr>
          <a:xfrm flipV="1">
            <a:off x="7690259" y="1983944"/>
            <a:ext cx="694064" cy="1597277"/>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53" name="直線矢印コネクタ 1052">
            <a:extLst>
              <a:ext uri="{FF2B5EF4-FFF2-40B4-BE49-F238E27FC236}">
                <a16:creationId xmlns:a16="http://schemas.microsoft.com/office/drawing/2014/main" id="{E6ACACE2-431C-C571-E7D4-6857AEC1CCB0}"/>
              </a:ext>
            </a:extLst>
          </p:cNvPr>
          <p:cNvCxnSpPr>
            <a:cxnSpLocks/>
            <a:stCxn id="30" idx="3"/>
          </p:cNvCxnSpPr>
          <p:nvPr/>
        </p:nvCxnSpPr>
        <p:spPr>
          <a:xfrm flipV="1">
            <a:off x="10737211" y="1347572"/>
            <a:ext cx="366341" cy="1"/>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E45D2F06-9FF6-4C7D-BF65-C92840EF0CAF}"/>
              </a:ext>
            </a:extLst>
          </p:cNvPr>
          <p:cNvCxnSpPr>
            <a:cxnSpLocks/>
          </p:cNvCxnSpPr>
          <p:nvPr/>
        </p:nvCxnSpPr>
        <p:spPr>
          <a:xfrm flipV="1">
            <a:off x="1981199" y="3268869"/>
            <a:ext cx="488675" cy="6557"/>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B7974FE0-6EF1-4993-B10D-CB0B54171510}"/>
              </a:ext>
            </a:extLst>
          </p:cNvPr>
          <p:cNvCxnSpPr>
            <a:cxnSpLocks/>
          </p:cNvCxnSpPr>
          <p:nvPr/>
        </p:nvCxnSpPr>
        <p:spPr>
          <a:xfrm flipV="1">
            <a:off x="3717263" y="2456439"/>
            <a:ext cx="0" cy="543471"/>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11" name="グループ化 10">
            <a:extLst>
              <a:ext uri="{FF2B5EF4-FFF2-40B4-BE49-F238E27FC236}">
                <a16:creationId xmlns:a16="http://schemas.microsoft.com/office/drawing/2014/main" id="{AA9BAE98-0ECB-423B-8010-0B54774744FC}"/>
              </a:ext>
            </a:extLst>
          </p:cNvPr>
          <p:cNvGrpSpPr/>
          <p:nvPr/>
        </p:nvGrpSpPr>
        <p:grpSpPr>
          <a:xfrm>
            <a:off x="6321816" y="3581221"/>
            <a:ext cx="2268192" cy="1151533"/>
            <a:chOff x="6409778" y="3120635"/>
            <a:chExt cx="2268192" cy="1151533"/>
          </a:xfrm>
        </p:grpSpPr>
        <p:sp>
          <p:nvSpPr>
            <p:cNvPr id="25" name="正方形/長方形 24">
              <a:extLst>
                <a:ext uri="{FF2B5EF4-FFF2-40B4-BE49-F238E27FC236}">
                  <a16:creationId xmlns:a16="http://schemas.microsoft.com/office/drawing/2014/main" id="{04FAF9E4-1484-79B2-8B2F-945A960BE3DE}"/>
                </a:ext>
              </a:extLst>
            </p:cNvPr>
            <p:cNvSpPr/>
            <p:nvPr/>
          </p:nvSpPr>
          <p:spPr>
            <a:xfrm>
              <a:off x="6409778" y="3120635"/>
              <a:ext cx="2268192" cy="1151533"/>
            </a:xfrm>
            <a:prstGeom prst="rect">
              <a:avLst/>
            </a:prstGeom>
            <a:solidFill>
              <a:srgbClr val="FF99CC"/>
            </a:solidFill>
          </p:spPr>
          <p:style>
            <a:lnRef idx="2">
              <a:schemeClr val="accent1">
                <a:shade val="15000"/>
              </a:schemeClr>
            </a:lnRef>
            <a:fillRef idx="1">
              <a:schemeClr val="accent1"/>
            </a:fillRef>
            <a:effectRef idx="0">
              <a:schemeClr val="accent1"/>
            </a:effectRef>
            <a:fontRef idx="minor">
              <a:schemeClr val="lt1"/>
            </a:fontRef>
          </p:style>
          <p:txBody>
            <a:bodyPr tIns="0" rIns="0" bIns="0" rtlCol="0" anchor="t"/>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トラブル解決</a:t>
              </a:r>
            </a:p>
          </p:txBody>
        </p:sp>
        <p:sp>
          <p:nvSpPr>
            <p:cNvPr id="41" name="正方形/長方形 40">
              <a:extLst>
                <a:ext uri="{FF2B5EF4-FFF2-40B4-BE49-F238E27FC236}">
                  <a16:creationId xmlns:a16="http://schemas.microsoft.com/office/drawing/2014/main" id="{F9951401-05C3-4836-B715-6D71DA9A439E}"/>
                </a:ext>
              </a:extLst>
            </p:cNvPr>
            <p:cNvSpPr/>
            <p:nvPr/>
          </p:nvSpPr>
          <p:spPr>
            <a:xfrm>
              <a:off x="6473292" y="3701026"/>
              <a:ext cx="1015804" cy="492378"/>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tIns="0" rIns="0" bIns="0" rtlCol="0" anchor="t"/>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する</a:t>
              </a:r>
            </a:p>
          </p:txBody>
        </p:sp>
        <p:sp>
          <p:nvSpPr>
            <p:cNvPr id="42" name="正方形/長方形 41">
              <a:extLst>
                <a:ext uri="{FF2B5EF4-FFF2-40B4-BE49-F238E27FC236}">
                  <a16:creationId xmlns:a16="http://schemas.microsoft.com/office/drawing/2014/main" id="{638A74AE-F71A-48B7-BAFD-E312A82F4F9B}"/>
                </a:ext>
              </a:extLst>
            </p:cNvPr>
            <p:cNvSpPr/>
            <p:nvPr/>
          </p:nvSpPr>
          <p:spPr>
            <a:xfrm>
              <a:off x="7599588" y="3701026"/>
              <a:ext cx="1015804" cy="49237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tIns="0" rIns="0" bIns="0" rtlCol="0" anchor="t"/>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しない</a:t>
              </a:r>
            </a:p>
          </p:txBody>
        </p:sp>
      </p:grpSp>
      <p:sp>
        <p:nvSpPr>
          <p:cNvPr id="54" name="正方形/長方形 53">
            <a:extLst>
              <a:ext uri="{FF2B5EF4-FFF2-40B4-BE49-F238E27FC236}">
                <a16:creationId xmlns:a16="http://schemas.microsoft.com/office/drawing/2014/main" id="{F3B5F4C3-0142-4128-A261-F88456BE6E44}"/>
              </a:ext>
            </a:extLst>
          </p:cNvPr>
          <p:cNvSpPr/>
          <p:nvPr/>
        </p:nvSpPr>
        <p:spPr>
          <a:xfrm>
            <a:off x="2113441" y="2857561"/>
            <a:ext cx="6621817" cy="19702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cxnSp>
        <p:nvCxnSpPr>
          <p:cNvPr id="69" name="直線矢印コネクタ 68">
            <a:extLst>
              <a:ext uri="{FF2B5EF4-FFF2-40B4-BE49-F238E27FC236}">
                <a16:creationId xmlns:a16="http://schemas.microsoft.com/office/drawing/2014/main" id="{EFAB1F52-5580-46C0-A1BE-794894EEEC9A}"/>
              </a:ext>
            </a:extLst>
          </p:cNvPr>
          <p:cNvCxnSpPr>
            <a:cxnSpLocks/>
          </p:cNvCxnSpPr>
          <p:nvPr/>
        </p:nvCxnSpPr>
        <p:spPr>
          <a:xfrm flipV="1">
            <a:off x="7882865" y="2399451"/>
            <a:ext cx="1055968" cy="1"/>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a:extLst>
              <a:ext uri="{FF2B5EF4-FFF2-40B4-BE49-F238E27FC236}">
                <a16:creationId xmlns:a16="http://schemas.microsoft.com/office/drawing/2014/main" id="{5B169B66-6B95-4CEC-B4FE-406E8A6629C2}"/>
              </a:ext>
            </a:extLst>
          </p:cNvPr>
          <p:cNvCxnSpPr>
            <a:cxnSpLocks/>
          </p:cNvCxnSpPr>
          <p:nvPr/>
        </p:nvCxnSpPr>
        <p:spPr>
          <a:xfrm flipV="1">
            <a:off x="10623576" y="2635132"/>
            <a:ext cx="479976" cy="1"/>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a:extLst>
              <a:ext uri="{FF2B5EF4-FFF2-40B4-BE49-F238E27FC236}">
                <a16:creationId xmlns:a16="http://schemas.microsoft.com/office/drawing/2014/main" id="{A11D04FD-71CC-4AA6-99A9-74D03CEFC32C}"/>
              </a:ext>
            </a:extLst>
          </p:cNvPr>
          <p:cNvSpPr>
            <a:spLocks noGrp="1"/>
          </p:cNvSpPr>
          <p:nvPr>
            <p:ph type="sldNum" sz="quarter" idx="12"/>
          </p:nvPr>
        </p:nvSpPr>
        <p:spPr/>
        <p:txBody>
          <a:bodyPr/>
          <a:lstStyle/>
          <a:p>
            <a:fld id="{CBC82420-49BF-4B37-A550-189EB1A657EB}" type="slidenum">
              <a:rPr kumimoji="1" lang="ja-JP" altLang="en-US" smtClean="0"/>
              <a:t>15</a:t>
            </a:fld>
            <a:endParaRPr kumimoji="1" lang="ja-JP" altLang="en-US"/>
          </a:p>
        </p:txBody>
      </p:sp>
      <p:sp>
        <p:nvSpPr>
          <p:cNvPr id="43" name="テキスト ボックス 42">
            <a:extLst>
              <a:ext uri="{FF2B5EF4-FFF2-40B4-BE49-F238E27FC236}">
                <a16:creationId xmlns:a16="http://schemas.microsoft.com/office/drawing/2014/main" id="{25B903D7-DD52-4EDB-B1AE-D964806E5CCC}"/>
              </a:ext>
            </a:extLst>
          </p:cNvPr>
          <p:cNvSpPr txBox="1"/>
          <p:nvPr/>
        </p:nvSpPr>
        <p:spPr>
          <a:xfrm>
            <a:off x="10849232" y="0"/>
            <a:ext cx="1342767" cy="369332"/>
          </a:xfrm>
          <a:prstGeom prst="rect">
            <a:avLst/>
          </a:prstGeom>
          <a:solidFill>
            <a:srgbClr val="0070C0"/>
          </a:solidFill>
        </p:spPr>
        <p:txBody>
          <a:bodyPr wrap="square" lIns="0" rIns="0" rtlCol="0">
            <a:spAutoFit/>
          </a:bodyPr>
          <a:lstStyle/>
          <a:p>
            <a:pPr algn="ctr"/>
            <a:r>
              <a:rPr lang="ja-JP" altLang="en-US" spc="-300" dirty="0">
                <a:solidFill>
                  <a:schemeClr val="bg1"/>
                </a:solidFill>
                <a:latin typeface="BIZ UDPゴシック" panose="020B0400000000000000" pitchFamily="50" charset="-128"/>
                <a:ea typeface="BIZ UDPゴシック" panose="020B0400000000000000" pitchFamily="50" charset="-128"/>
              </a:rPr>
              <a:t>ワークシート　</a:t>
            </a:r>
            <a:r>
              <a:rPr lang="en-US" altLang="ja-JP" spc="-300" dirty="0">
                <a:solidFill>
                  <a:schemeClr val="bg1"/>
                </a:solidFill>
                <a:latin typeface="BIZ UDPゴシック" panose="020B0400000000000000" pitchFamily="50" charset="-128"/>
                <a:ea typeface="BIZ UDPゴシック" panose="020B0400000000000000" pitchFamily="50" charset="-128"/>
              </a:rPr>
              <a:t>5</a:t>
            </a:r>
            <a:endParaRPr kumimoji="1" lang="ja-JP" altLang="en-US" spc="-30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0749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981A7E-A30D-4D90-968E-C3829F0D4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スライド番号プレースホルダー 1">
            <a:extLst>
              <a:ext uri="{FF2B5EF4-FFF2-40B4-BE49-F238E27FC236}">
                <a16:creationId xmlns:a16="http://schemas.microsoft.com/office/drawing/2014/main" id="{1EAC297D-F1AE-4693-9CBF-B511D61D422E}"/>
              </a:ext>
            </a:extLst>
          </p:cNvPr>
          <p:cNvSpPr>
            <a:spLocks noGrp="1"/>
          </p:cNvSpPr>
          <p:nvPr>
            <p:ph type="sldNum" sz="quarter" idx="12"/>
          </p:nvPr>
        </p:nvSpPr>
        <p:spPr/>
        <p:txBody>
          <a:bodyPr/>
          <a:lstStyle/>
          <a:p>
            <a:fld id="{CBC82420-49BF-4B37-A550-189EB1A657EB}" type="slidenum">
              <a:rPr kumimoji="1" lang="ja-JP" altLang="en-US" smtClean="0"/>
              <a:t>16</a:t>
            </a:fld>
            <a:endParaRPr kumimoji="1" lang="ja-JP" altLang="en-US"/>
          </a:p>
        </p:txBody>
      </p:sp>
    </p:spTree>
    <p:extLst>
      <p:ext uri="{BB962C8B-B14F-4D97-AF65-F5344CB8AC3E}">
        <p14:creationId xmlns:p14="http://schemas.microsoft.com/office/powerpoint/2010/main" val="3415958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62AF8749-9EF7-422E-925A-C32E60629990}"/>
              </a:ext>
            </a:extLst>
          </p:cNvPr>
          <p:cNvGrpSpPr/>
          <p:nvPr/>
        </p:nvGrpSpPr>
        <p:grpSpPr>
          <a:xfrm>
            <a:off x="345791" y="26253"/>
            <a:ext cx="11500418" cy="6420472"/>
            <a:chOff x="345791" y="218764"/>
            <a:chExt cx="11500418" cy="6420472"/>
          </a:xfrm>
        </p:grpSpPr>
        <p:grpSp>
          <p:nvGrpSpPr>
            <p:cNvPr id="26" name="グループ化 25">
              <a:extLst>
                <a:ext uri="{FF2B5EF4-FFF2-40B4-BE49-F238E27FC236}">
                  <a16:creationId xmlns:a16="http://schemas.microsoft.com/office/drawing/2014/main" id="{457E62BF-D97F-4846-8228-9714F5213D59}"/>
                </a:ext>
              </a:extLst>
            </p:cNvPr>
            <p:cNvGrpSpPr/>
            <p:nvPr/>
          </p:nvGrpSpPr>
          <p:grpSpPr>
            <a:xfrm>
              <a:off x="345791" y="218764"/>
              <a:ext cx="11500418" cy="6420472"/>
              <a:chOff x="1323498" y="518096"/>
              <a:chExt cx="9829675" cy="5779633"/>
            </a:xfrm>
            <a:effectLst>
              <a:outerShdw blurRad="50800" dist="38100" dir="2700000" algn="tl" rotWithShape="0">
                <a:prstClr val="black">
                  <a:alpha val="40000"/>
                </a:prstClr>
              </a:outerShdw>
            </a:effectLst>
          </p:grpSpPr>
          <p:sp>
            <p:nvSpPr>
              <p:cNvPr id="10" name="正方形/長方形 9">
                <a:extLst>
                  <a:ext uri="{FF2B5EF4-FFF2-40B4-BE49-F238E27FC236}">
                    <a16:creationId xmlns:a16="http://schemas.microsoft.com/office/drawing/2014/main" id="{2D514001-41EF-4E41-A7B2-4D51E1527500}"/>
                  </a:ext>
                </a:extLst>
              </p:cNvPr>
              <p:cNvSpPr/>
              <p:nvPr/>
            </p:nvSpPr>
            <p:spPr>
              <a:xfrm>
                <a:off x="1323498" y="6000784"/>
                <a:ext cx="9829674" cy="296945"/>
              </a:xfrm>
              <a:custGeom>
                <a:avLst/>
                <a:gdLst>
                  <a:gd name="connsiteX0" fmla="*/ 0 w 11453587"/>
                  <a:gd name="connsiteY0" fmla="*/ 0 h 329870"/>
                  <a:gd name="connsiteX1" fmla="*/ 11453587 w 11453587"/>
                  <a:gd name="connsiteY1" fmla="*/ 0 h 329870"/>
                  <a:gd name="connsiteX2" fmla="*/ 11453587 w 11453587"/>
                  <a:gd name="connsiteY2" fmla="*/ 329870 h 329870"/>
                  <a:gd name="connsiteX3" fmla="*/ 0 w 11453587"/>
                  <a:gd name="connsiteY3" fmla="*/ 329870 h 329870"/>
                  <a:gd name="connsiteX4" fmla="*/ 0 w 11453587"/>
                  <a:gd name="connsiteY4" fmla="*/ 0 h 329870"/>
                  <a:gd name="connsiteX0" fmla="*/ 31750 w 11453587"/>
                  <a:gd name="connsiteY0" fmla="*/ 0 h 329870"/>
                  <a:gd name="connsiteX1" fmla="*/ 11453587 w 11453587"/>
                  <a:gd name="connsiteY1" fmla="*/ 0 h 329870"/>
                  <a:gd name="connsiteX2" fmla="*/ 11453587 w 11453587"/>
                  <a:gd name="connsiteY2" fmla="*/ 329870 h 329870"/>
                  <a:gd name="connsiteX3" fmla="*/ 0 w 11453587"/>
                  <a:gd name="connsiteY3" fmla="*/ 329870 h 329870"/>
                  <a:gd name="connsiteX4" fmla="*/ 31750 w 11453587"/>
                  <a:gd name="connsiteY4" fmla="*/ 0 h 329870"/>
                  <a:gd name="connsiteX0" fmla="*/ 31750 w 11453587"/>
                  <a:gd name="connsiteY0" fmla="*/ 0 h 329870"/>
                  <a:gd name="connsiteX1" fmla="*/ 11427456 w 11453587"/>
                  <a:gd name="connsiteY1" fmla="*/ 0 h 329870"/>
                  <a:gd name="connsiteX2" fmla="*/ 11453587 w 11453587"/>
                  <a:gd name="connsiteY2" fmla="*/ 329870 h 329870"/>
                  <a:gd name="connsiteX3" fmla="*/ 0 w 11453587"/>
                  <a:gd name="connsiteY3" fmla="*/ 329870 h 329870"/>
                  <a:gd name="connsiteX4" fmla="*/ 31750 w 11453587"/>
                  <a:gd name="connsiteY4" fmla="*/ 0 h 329870"/>
                  <a:gd name="connsiteX0" fmla="*/ 31750 w 11453587"/>
                  <a:gd name="connsiteY0" fmla="*/ 0 h 329870"/>
                  <a:gd name="connsiteX1" fmla="*/ 11411645 w 11453587"/>
                  <a:gd name="connsiteY1" fmla="*/ 0 h 329870"/>
                  <a:gd name="connsiteX2" fmla="*/ 11453587 w 11453587"/>
                  <a:gd name="connsiteY2" fmla="*/ 329870 h 329870"/>
                  <a:gd name="connsiteX3" fmla="*/ 0 w 11453587"/>
                  <a:gd name="connsiteY3" fmla="*/ 329870 h 329870"/>
                  <a:gd name="connsiteX4" fmla="*/ 31750 w 11453587"/>
                  <a:gd name="connsiteY4" fmla="*/ 0 h 329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3587" h="329870">
                    <a:moveTo>
                      <a:pt x="31750" y="0"/>
                    </a:moveTo>
                    <a:lnTo>
                      <a:pt x="11411645" y="0"/>
                    </a:lnTo>
                    <a:lnTo>
                      <a:pt x="11453587" y="329870"/>
                    </a:lnTo>
                    <a:lnTo>
                      <a:pt x="0" y="329870"/>
                    </a:lnTo>
                    <a:lnTo>
                      <a:pt x="31750" y="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6D9F108A-A4C7-47C3-A1E2-B4F0651E2C42}"/>
                  </a:ext>
                </a:extLst>
              </p:cNvPr>
              <p:cNvSpPr/>
              <p:nvPr/>
            </p:nvSpPr>
            <p:spPr>
              <a:xfrm>
                <a:off x="1351722" y="518096"/>
                <a:ext cx="9766852" cy="5559081"/>
              </a:xfrm>
              <a:prstGeom prst="rect">
                <a:avLst/>
              </a:prstGeom>
              <a:solidFill>
                <a:schemeClr val="accent6">
                  <a:lumMod val="7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200" dirty="0">
                    <a:latin typeface="BIZ UDPゴシック" panose="020B0400000000000000" pitchFamily="50" charset="-128"/>
                    <a:ea typeface="BIZ UDPゴシック" panose="020B0400000000000000" pitchFamily="50" charset="-128"/>
                  </a:rPr>
                  <a:t>消費者の権利と責任②</a:t>
                </a:r>
                <a:endParaRPr kumimoji="1" lang="en-US" altLang="ja-JP" sz="7200" dirty="0">
                  <a:latin typeface="BIZ UDPゴシック" panose="020B0400000000000000" pitchFamily="50" charset="-128"/>
                  <a:ea typeface="BIZ UDPゴシック" panose="020B0400000000000000" pitchFamily="50" charset="-128"/>
                </a:endParaRPr>
              </a:p>
              <a:p>
                <a:pPr algn="ctr"/>
                <a:endParaRPr kumimoji="1" lang="en-US" altLang="ja-JP" sz="7200" dirty="0">
                  <a:latin typeface="BIZ UDPゴシック" panose="020B0400000000000000" pitchFamily="50" charset="-128"/>
                  <a:ea typeface="BIZ UDPゴシック" panose="020B0400000000000000" pitchFamily="50" charset="-128"/>
                </a:endParaRPr>
              </a:p>
              <a:p>
                <a:pPr algn="ctr"/>
                <a:endParaRPr kumimoji="1" lang="ja-JP" altLang="en-US" sz="7200" dirty="0">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585BB325-E224-4E65-8592-A3E1A01C5338}"/>
                  </a:ext>
                </a:extLst>
              </p:cNvPr>
              <p:cNvSpPr/>
              <p:nvPr/>
            </p:nvSpPr>
            <p:spPr>
              <a:xfrm>
                <a:off x="1328929" y="5973320"/>
                <a:ext cx="9824244" cy="265055"/>
              </a:xfrm>
              <a:custGeom>
                <a:avLst/>
                <a:gdLst>
                  <a:gd name="connsiteX0" fmla="*/ 0 w 11425010"/>
                  <a:gd name="connsiteY0" fmla="*/ 0 h 291269"/>
                  <a:gd name="connsiteX1" fmla="*/ 11425010 w 11425010"/>
                  <a:gd name="connsiteY1" fmla="*/ 0 h 291269"/>
                  <a:gd name="connsiteX2" fmla="*/ 11425010 w 11425010"/>
                  <a:gd name="connsiteY2" fmla="*/ 291269 h 291269"/>
                  <a:gd name="connsiteX3" fmla="*/ 0 w 11425010"/>
                  <a:gd name="connsiteY3" fmla="*/ 291269 h 291269"/>
                  <a:gd name="connsiteX4" fmla="*/ 0 w 11425010"/>
                  <a:gd name="connsiteY4" fmla="*/ 0 h 291269"/>
                  <a:gd name="connsiteX0" fmla="*/ 28575 w 11453585"/>
                  <a:gd name="connsiteY0" fmla="*/ 0 h 294444"/>
                  <a:gd name="connsiteX1" fmla="*/ 11453585 w 11453585"/>
                  <a:gd name="connsiteY1" fmla="*/ 0 h 294444"/>
                  <a:gd name="connsiteX2" fmla="*/ 11453585 w 11453585"/>
                  <a:gd name="connsiteY2" fmla="*/ 291269 h 294444"/>
                  <a:gd name="connsiteX3" fmla="*/ 0 w 11453585"/>
                  <a:gd name="connsiteY3" fmla="*/ 294444 h 294444"/>
                  <a:gd name="connsiteX4" fmla="*/ 28575 w 11453585"/>
                  <a:gd name="connsiteY4" fmla="*/ 0 h 294444"/>
                  <a:gd name="connsiteX0" fmla="*/ 28575 w 11475016"/>
                  <a:gd name="connsiteY0" fmla="*/ 0 h 294444"/>
                  <a:gd name="connsiteX1" fmla="*/ 11453585 w 11475016"/>
                  <a:gd name="connsiteY1" fmla="*/ 0 h 294444"/>
                  <a:gd name="connsiteX2" fmla="*/ 11475016 w 11475016"/>
                  <a:gd name="connsiteY2" fmla="*/ 288888 h 294444"/>
                  <a:gd name="connsiteX3" fmla="*/ 0 w 11475016"/>
                  <a:gd name="connsiteY3" fmla="*/ 294444 h 294444"/>
                  <a:gd name="connsiteX4" fmla="*/ 28575 w 11475016"/>
                  <a:gd name="connsiteY4" fmla="*/ 0 h 294444"/>
                  <a:gd name="connsiteX0" fmla="*/ 28575 w 11494066"/>
                  <a:gd name="connsiteY0" fmla="*/ 0 h 294444"/>
                  <a:gd name="connsiteX1" fmla="*/ 11453585 w 11494066"/>
                  <a:gd name="connsiteY1" fmla="*/ 0 h 294444"/>
                  <a:gd name="connsiteX2" fmla="*/ 11494066 w 11494066"/>
                  <a:gd name="connsiteY2" fmla="*/ 282538 h 294444"/>
                  <a:gd name="connsiteX3" fmla="*/ 0 w 11494066"/>
                  <a:gd name="connsiteY3" fmla="*/ 294444 h 294444"/>
                  <a:gd name="connsiteX4" fmla="*/ 28575 w 11494066"/>
                  <a:gd name="connsiteY4" fmla="*/ 0 h 294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4066" h="294444">
                    <a:moveTo>
                      <a:pt x="28575" y="0"/>
                    </a:moveTo>
                    <a:lnTo>
                      <a:pt x="11453585" y="0"/>
                    </a:lnTo>
                    <a:lnTo>
                      <a:pt x="11494066" y="282538"/>
                    </a:lnTo>
                    <a:lnTo>
                      <a:pt x="0" y="294444"/>
                    </a:lnTo>
                    <a:lnTo>
                      <a:pt x="28575" y="0"/>
                    </a:lnTo>
                    <a:close/>
                  </a:path>
                </a:pathLst>
              </a:custGeom>
              <a:solidFill>
                <a:schemeClr val="accent2">
                  <a:lumMod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23F86A53-FCB6-460D-80E0-FFD6522FE5DE}"/>
                  </a:ext>
                </a:extLst>
              </p:cNvPr>
              <p:cNvSpPr/>
              <p:nvPr/>
            </p:nvSpPr>
            <p:spPr>
              <a:xfrm>
                <a:off x="1351722" y="5932838"/>
                <a:ext cx="9766852" cy="56514"/>
              </a:xfrm>
              <a:prstGeom prst="rect">
                <a:avLst/>
              </a:prstGeom>
              <a:solidFill>
                <a:schemeClr val="accent4">
                  <a:lumMod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a:extLst>
                <a:ext uri="{FF2B5EF4-FFF2-40B4-BE49-F238E27FC236}">
                  <a16:creationId xmlns:a16="http://schemas.microsoft.com/office/drawing/2014/main" id="{23DCC554-EA87-4DDE-9647-3BEA48E99F66}"/>
                </a:ext>
              </a:extLst>
            </p:cNvPr>
            <p:cNvGrpSpPr/>
            <p:nvPr/>
          </p:nvGrpSpPr>
          <p:grpSpPr>
            <a:xfrm>
              <a:off x="10036203" y="5897058"/>
              <a:ext cx="1413923" cy="611041"/>
              <a:chOff x="-1422487" y="4983647"/>
              <a:chExt cx="1413923" cy="373259"/>
            </a:xfrm>
            <a:effectLst>
              <a:outerShdw blurRad="50800" dist="38100" dir="5400000" algn="t" rotWithShape="0">
                <a:prstClr val="black">
                  <a:alpha val="40000"/>
                </a:prstClr>
              </a:outerShdw>
            </a:effectLst>
          </p:grpSpPr>
          <p:sp>
            <p:nvSpPr>
              <p:cNvPr id="17" name="四角形: 角を丸くする 16">
                <a:extLst>
                  <a:ext uri="{FF2B5EF4-FFF2-40B4-BE49-F238E27FC236}">
                    <a16:creationId xmlns:a16="http://schemas.microsoft.com/office/drawing/2014/main" id="{1EA8AF7E-6108-454E-B7DF-8F2E0A71F573}"/>
                  </a:ext>
                </a:extLst>
              </p:cNvPr>
              <p:cNvSpPr/>
              <p:nvPr/>
            </p:nvSpPr>
            <p:spPr>
              <a:xfrm>
                <a:off x="-1374306" y="5051152"/>
                <a:ext cx="1335612" cy="305754"/>
              </a:xfrm>
              <a:prstGeom prst="roundRect">
                <a:avLst/>
              </a:prstGeom>
              <a:solidFill>
                <a:schemeClr val="tx1"/>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9B774A0B-3B68-40EC-B16D-1CF56A115BCF}"/>
                  </a:ext>
                </a:extLst>
              </p:cNvPr>
              <p:cNvGrpSpPr/>
              <p:nvPr/>
            </p:nvGrpSpPr>
            <p:grpSpPr>
              <a:xfrm>
                <a:off x="-1422487" y="4983647"/>
                <a:ext cx="1413923" cy="207478"/>
                <a:chOff x="-1422487" y="4983647"/>
                <a:chExt cx="1413923" cy="324058"/>
              </a:xfrm>
            </p:grpSpPr>
            <p:sp>
              <p:nvSpPr>
                <p:cNvPr id="18" name="四角形: 角を丸くする 17">
                  <a:extLst>
                    <a:ext uri="{FF2B5EF4-FFF2-40B4-BE49-F238E27FC236}">
                      <a16:creationId xmlns:a16="http://schemas.microsoft.com/office/drawing/2014/main" id="{9D289B69-36D5-4970-BB1C-A49683FAD7B5}"/>
                    </a:ext>
                  </a:extLst>
                </p:cNvPr>
                <p:cNvSpPr/>
                <p:nvPr/>
              </p:nvSpPr>
              <p:spPr>
                <a:xfrm>
                  <a:off x="-1422487" y="4995236"/>
                  <a:ext cx="1413923" cy="304591"/>
                </a:xfrm>
                <a:prstGeom prst="roundRect">
                  <a:avLst/>
                </a:prstGeom>
                <a:solidFill>
                  <a:schemeClr val="accent4">
                    <a:lumMod val="60000"/>
                    <a:lumOff val="40000"/>
                  </a:schemeClr>
                </a:solidFill>
                <a:ln w="38100">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6258B949-DA31-472D-A214-D39C4EB4A394}"/>
                    </a:ext>
                  </a:extLst>
                </p:cNvPr>
                <p:cNvSpPr/>
                <p:nvPr/>
              </p:nvSpPr>
              <p:spPr>
                <a:xfrm>
                  <a:off x="-812583" y="4983647"/>
                  <a:ext cx="245501" cy="32282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6907B923-0AA2-4831-8871-66BF2F82015F}"/>
                    </a:ext>
                  </a:extLst>
                </p:cNvPr>
                <p:cNvSpPr/>
                <p:nvPr/>
              </p:nvSpPr>
              <p:spPr>
                <a:xfrm>
                  <a:off x="-846839" y="4984884"/>
                  <a:ext cx="245501" cy="322821"/>
                </a:xfrm>
                <a:prstGeom prst="rect">
                  <a:avLst/>
                </a:prstGeom>
                <a:solidFill>
                  <a:schemeClr val="bg1">
                    <a:lumMod val="65000"/>
                  </a:schemeClr>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 name="四角形: 角を丸くする 1">
              <a:extLst>
                <a:ext uri="{FF2B5EF4-FFF2-40B4-BE49-F238E27FC236}">
                  <a16:creationId xmlns:a16="http://schemas.microsoft.com/office/drawing/2014/main" id="{536C6C78-62CD-4C17-AE08-2C9140F4DEF6}"/>
                </a:ext>
              </a:extLst>
            </p:cNvPr>
            <p:cNvSpPr/>
            <p:nvPr/>
          </p:nvSpPr>
          <p:spPr>
            <a:xfrm>
              <a:off x="1031397" y="6367114"/>
              <a:ext cx="825954" cy="130573"/>
            </a:xfrm>
            <a:prstGeom prst="roundRect">
              <a:avLst/>
            </a:prstGeom>
            <a:solidFill>
              <a:srgbClr val="00B0F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D65E92C3-AD03-4C5A-BEF8-BE8CC0FE6F91}"/>
                </a:ext>
              </a:extLst>
            </p:cNvPr>
            <p:cNvSpPr/>
            <p:nvPr/>
          </p:nvSpPr>
          <p:spPr>
            <a:xfrm rot="371990">
              <a:off x="1945654" y="6342071"/>
              <a:ext cx="428574" cy="117693"/>
            </a:xfrm>
            <a:prstGeom prst="roundRect">
              <a:avLst/>
            </a:prstGeom>
            <a:solidFill>
              <a:srgbClr val="FFFF0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 name="グループ化 2">
            <a:extLst>
              <a:ext uri="{FF2B5EF4-FFF2-40B4-BE49-F238E27FC236}">
                <a16:creationId xmlns:a16="http://schemas.microsoft.com/office/drawing/2014/main" id="{A8E72379-2709-45CF-BBE6-26E658281DA2}"/>
              </a:ext>
            </a:extLst>
          </p:cNvPr>
          <p:cNvGrpSpPr/>
          <p:nvPr/>
        </p:nvGrpSpPr>
        <p:grpSpPr>
          <a:xfrm>
            <a:off x="2159941" y="4447419"/>
            <a:ext cx="8014423" cy="2090483"/>
            <a:chOff x="2071282" y="4051977"/>
            <a:chExt cx="8863725" cy="2312015"/>
          </a:xfrm>
        </p:grpSpPr>
        <p:grpSp>
          <p:nvGrpSpPr>
            <p:cNvPr id="29" name="グループ化 28">
              <a:extLst>
                <a:ext uri="{FF2B5EF4-FFF2-40B4-BE49-F238E27FC236}">
                  <a16:creationId xmlns:a16="http://schemas.microsoft.com/office/drawing/2014/main" id="{EEBBA8E5-75E2-41C2-9F72-E063CB329A21}"/>
                </a:ext>
              </a:extLst>
            </p:cNvPr>
            <p:cNvGrpSpPr/>
            <p:nvPr/>
          </p:nvGrpSpPr>
          <p:grpSpPr>
            <a:xfrm rot="198934">
              <a:off x="6504282" y="4051977"/>
              <a:ext cx="4430725" cy="2307929"/>
              <a:chOff x="665098" y="767253"/>
              <a:chExt cx="10668907" cy="5557347"/>
            </a:xfrm>
          </p:grpSpPr>
          <p:pic>
            <p:nvPicPr>
              <p:cNvPr id="31" name="図 30">
                <a:extLst>
                  <a:ext uri="{FF2B5EF4-FFF2-40B4-BE49-F238E27FC236}">
                    <a16:creationId xmlns:a16="http://schemas.microsoft.com/office/drawing/2014/main" id="{EF5E0F6F-9D05-40DA-AE67-7DC73691283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664" b="99439" l="9867" r="92267">
                            <a14:foregroundMark x1="36533" y1="9907" x2="50667" y2="6729"/>
                            <a14:foregroundMark x1="50667" y1="6729" x2="65867" y2="7850"/>
                            <a14:foregroundMark x1="65867" y1="7850" x2="72800" y2="10467"/>
                            <a14:foregroundMark x1="90133" y1="74019" x2="92533" y2="83551"/>
                            <a14:foregroundMark x1="92533" y1="83551" x2="81333" y2="88972"/>
                            <a14:foregroundMark x1="81333" y1="88972" x2="77600" y2="88972"/>
                            <a14:foregroundMark x1="55200" y1="81495" x2="55467" y2="85421"/>
                            <a14:foregroundMark x1="9867" y1="78131" x2="12533" y2="87477"/>
                            <a14:foregroundMark x1="12533" y1="87477" x2="13067" y2="87664"/>
                            <a14:foregroundMark x1="24533" y1="98131" x2="29600" y2="88785"/>
                            <a14:foregroundMark x1="29600" y1="88785" x2="48000" y2="86542"/>
                            <a14:foregroundMark x1="48000" y1="86542" x2="63200" y2="87290"/>
                            <a14:foregroundMark x1="63200" y1="87290" x2="75200" y2="91776"/>
                            <a14:foregroundMark x1="75200" y1="91776" x2="64267" y2="99439"/>
                            <a14:foregroundMark x1="64267" y1="99439" x2="24800" y2="97944"/>
                          </a14:backgroundRemoval>
                        </a14:imgEffect>
                      </a14:imgLayer>
                    </a14:imgProps>
                  </a:ext>
                  <a:ext uri="{28A0092B-C50C-407E-A947-70E740481C1C}">
                    <a14:useLocalDpi xmlns:a14="http://schemas.microsoft.com/office/drawing/2010/main" val="0"/>
                  </a:ext>
                </a:extLst>
              </a:blip>
              <a:srcRect b="4112"/>
              <a:stretch/>
            </p:blipFill>
            <p:spPr>
              <a:xfrm>
                <a:off x="4004776" y="767253"/>
                <a:ext cx="4062389" cy="5557347"/>
              </a:xfrm>
              <a:prstGeom prst="rect">
                <a:avLst/>
              </a:prstGeom>
            </p:spPr>
          </p:pic>
          <p:pic>
            <p:nvPicPr>
              <p:cNvPr id="32" name="図 31">
                <a:extLst>
                  <a:ext uri="{FF2B5EF4-FFF2-40B4-BE49-F238E27FC236}">
                    <a16:creationId xmlns:a16="http://schemas.microsoft.com/office/drawing/2014/main" id="{884C1B47-0E7F-4FB9-8809-CCCF2591D17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490" b="99796" l="8408" r="93694">
                            <a14:foregroundMark x1="34835" y1="9184" x2="51351" y2="4898"/>
                            <a14:foregroundMark x1="51351" y1="4898" x2="66667" y2="4490"/>
                            <a14:foregroundMark x1="66667" y1="4490" x2="82583" y2="15306"/>
                            <a14:foregroundMark x1="88889" y1="20816" x2="93694" y2="31837"/>
                            <a14:foregroundMark x1="93694" y1="31837" x2="91289" y2="40988"/>
                            <a14:foregroundMark x1="90090" y1="90612" x2="79279" y2="97755"/>
                            <a14:foregroundMark x1="79279" y1="97755" x2="54354" y2="83673"/>
                            <a14:foregroundMark x1="54354" y1="83673" x2="47147" y2="73878"/>
                            <a14:foregroundMark x1="47147" y1="73878" x2="46547" y2="73878"/>
                            <a14:foregroundMark x1="86186" y1="96939" x2="86186" y2="99592"/>
                            <a14:foregroundMark x1="9610" y1="81633" x2="8408" y2="99796"/>
                            <a14:foregroundMark x1="85886" y1="99592" x2="70270" y2="99592"/>
                            <a14:foregroundMark x1="70270" y1="99592" x2="85586" y2="99388"/>
                            <a14:foregroundMark x1="85586" y1="99388" x2="78378" y2="98980"/>
                            <a14:backgroundMark x1="90390" y1="43878" x2="91892" y2="41224"/>
                            <a14:backgroundMark x1="91592" y1="44082" x2="91592" y2="41633"/>
                            <a14:backgroundMark x1="91592" y1="41837" x2="92492" y2="47143"/>
                          </a14:backgroundRemoval>
                        </a14:imgEffect>
                      </a14:imgLayer>
                    </a14:imgProps>
                  </a:ext>
                  <a:ext uri="{28A0092B-C50C-407E-A947-70E740481C1C}">
                    <a14:useLocalDpi xmlns:a14="http://schemas.microsoft.com/office/drawing/2010/main" val="0"/>
                  </a:ext>
                </a:extLst>
              </a:blip>
              <a:srcRect b="496"/>
              <a:stretch/>
            </p:blipFill>
            <p:spPr>
              <a:xfrm>
                <a:off x="7683364" y="979402"/>
                <a:ext cx="3650641" cy="5345197"/>
              </a:xfrm>
              <a:prstGeom prst="rect">
                <a:avLst/>
              </a:prstGeom>
            </p:spPr>
          </p:pic>
          <p:pic>
            <p:nvPicPr>
              <p:cNvPr id="33" name="図 32">
                <a:extLst>
                  <a:ext uri="{FF2B5EF4-FFF2-40B4-BE49-F238E27FC236}">
                    <a16:creationId xmlns:a16="http://schemas.microsoft.com/office/drawing/2014/main" id="{36AE3372-6A4F-484E-901C-1188FE14C46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536" b="97645" l="9845" r="89119">
                            <a14:foregroundMark x1="26425" y1="16667" x2="38860" y2="8514"/>
                            <a14:foregroundMark x1="38860" y1="8514" x2="55959" y2="7609"/>
                            <a14:foregroundMark x1="55959" y1="7609" x2="69171" y2="13406"/>
                            <a14:foregroundMark x1="69171" y1="13406" x2="73834" y2="22283"/>
                            <a14:foregroundMark x1="73834" y1="22283" x2="61658" y2="25362"/>
                            <a14:foregroundMark x1="61658" y1="25362" x2="61140" y2="25362"/>
                            <a14:foregroundMark x1="27720" y1="90580" x2="31238" y2="97670"/>
                            <a14:foregroundMark x1="83622" y1="94484" x2="84456" y2="94022"/>
                            <a14:foregroundMark x1="46114" y1="4710" x2="59845" y2="2717"/>
                            <a14:foregroundMark x1="59845" y1="2717" x2="70466" y2="6703"/>
                            <a14:foregroundMark x1="62435" y1="3804" x2="73316" y2="8877"/>
                            <a14:foregroundMark x1="73316" y1="8877" x2="76684" y2="11957"/>
                            <a14:foregroundMark x1="65285" y1="3261" x2="71244" y2="7065"/>
                            <a14:foregroundMark x1="47150" y1="97645" x2="83938" y2="94746"/>
                            <a14:foregroundMark x1="88342" y1="94203" x2="84974" y2="95290"/>
                            <a14:backgroundMark x1="81952" y1="97084" x2="85751" y2="96920"/>
                            <a14:backgroundMark x1="31088" y1="99275" x2="46323" y2="98619"/>
                            <a14:backgroundMark x1="85751" y1="96920" x2="83679" y2="99819"/>
                            <a14:backgroundMark x1="29793" y1="99275" x2="44301" y2="99094"/>
                            <a14:backgroundMark x1="44301" y1="99094" x2="45829" y2="99201"/>
                          </a14:backgroundRemoval>
                        </a14:imgEffect>
                      </a14:imgLayer>
                    </a14:imgProps>
                  </a:ext>
                  <a:ext uri="{28A0092B-C50C-407E-A947-70E740481C1C}">
                    <a14:useLocalDpi xmlns:a14="http://schemas.microsoft.com/office/drawing/2010/main" val="0"/>
                  </a:ext>
                </a:extLst>
              </a:blip>
              <a:srcRect b="9471"/>
              <a:stretch/>
            </p:blipFill>
            <p:spPr>
              <a:xfrm>
                <a:off x="665098" y="979403"/>
                <a:ext cx="4128780" cy="5345197"/>
              </a:xfrm>
              <a:prstGeom prst="rect">
                <a:avLst/>
              </a:prstGeom>
            </p:spPr>
          </p:pic>
        </p:grpSp>
        <p:grpSp>
          <p:nvGrpSpPr>
            <p:cNvPr id="34" name="グループ化 33">
              <a:extLst>
                <a:ext uri="{FF2B5EF4-FFF2-40B4-BE49-F238E27FC236}">
                  <a16:creationId xmlns:a16="http://schemas.microsoft.com/office/drawing/2014/main" id="{D7B86D78-35FA-4814-B559-DE30EC58AD05}"/>
                </a:ext>
              </a:extLst>
            </p:cNvPr>
            <p:cNvGrpSpPr/>
            <p:nvPr/>
          </p:nvGrpSpPr>
          <p:grpSpPr>
            <a:xfrm rot="21401545">
              <a:off x="2071282" y="4090762"/>
              <a:ext cx="4790288" cy="2273230"/>
              <a:chOff x="1025627" y="1112753"/>
              <a:chExt cx="10478871" cy="4972745"/>
            </a:xfrm>
          </p:grpSpPr>
          <p:pic>
            <p:nvPicPr>
              <p:cNvPr id="35" name="図 34">
                <a:extLst>
                  <a:ext uri="{FF2B5EF4-FFF2-40B4-BE49-F238E27FC236}">
                    <a16:creationId xmlns:a16="http://schemas.microsoft.com/office/drawing/2014/main" id="{B7B8998F-BB69-4953-9A2D-BD7530F9DBB3}"/>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4215" b="98467" l="9483" r="89943">
                            <a14:foregroundMark x1="31897" y1="7280" x2="62931" y2="4215"/>
                            <a14:foregroundMark x1="62931" y1="4215" x2="74713" y2="11303"/>
                            <a14:foregroundMark x1="74713" y1="11303" x2="76437" y2="13410"/>
                            <a14:foregroundMark x1="89943" y1="28352" x2="89368" y2="33142"/>
                            <a14:foregroundMark x1="85920" y1="59770" x2="93103" y2="68966"/>
                            <a14:foregroundMark x1="93103" y1="68966" x2="93966" y2="89272"/>
                            <a14:foregroundMark x1="93966" y1="89272" x2="88218" y2="98084"/>
                            <a14:foregroundMark x1="88218" y1="98084" x2="56609" y2="99808"/>
                            <a14:foregroundMark x1="56609" y1="99808" x2="40805" y2="98467"/>
                            <a14:foregroundMark x1="40805" y1="98467" x2="39943" y2="98084"/>
                          </a14:backgroundRemoval>
                        </a14:imgEffect>
                      </a14:imgLayer>
                    </a14:imgProps>
                  </a:ext>
                  <a:ext uri="{28A0092B-C50C-407E-A947-70E740481C1C}">
                    <a14:useLocalDpi xmlns:a14="http://schemas.microsoft.com/office/drawing/2010/main" val="0"/>
                  </a:ext>
                </a:extLst>
              </a:blip>
              <a:stretch>
                <a:fillRect/>
              </a:stretch>
            </p:blipFill>
            <p:spPr>
              <a:xfrm>
                <a:off x="1025627" y="1112753"/>
                <a:ext cx="3315163" cy="4972744"/>
              </a:xfrm>
              <a:prstGeom prst="rect">
                <a:avLst/>
              </a:prstGeom>
            </p:spPr>
          </p:pic>
          <p:pic>
            <p:nvPicPr>
              <p:cNvPr id="36" name="図 35">
                <a:extLst>
                  <a:ext uri="{FF2B5EF4-FFF2-40B4-BE49-F238E27FC236}">
                    <a16:creationId xmlns:a16="http://schemas.microsoft.com/office/drawing/2014/main" id="{D08093E6-BFC7-47C4-9AE8-D79A5782E7E4}"/>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2612" b="99813" l="9606" r="89409">
                            <a14:foregroundMark x1="28571" y1="9328" x2="40887" y2="4664"/>
                            <a14:foregroundMark x1="40887" y1="4664" x2="53941" y2="4104"/>
                            <a14:foregroundMark x1="53941" y1="4104" x2="65517" y2="7463"/>
                            <a14:foregroundMark x1="65517" y1="7463" x2="74631" y2="14366"/>
                            <a14:foregroundMark x1="74631" y1="14366" x2="74631" y2="14366"/>
                            <a14:foregroundMark x1="41626" y1="4104" x2="54680" y2="2612"/>
                            <a14:foregroundMark x1="54680" y1="2612" x2="64532" y2="7090"/>
                            <a14:foregroundMark x1="19951" y1="90672" x2="32266" y2="91791"/>
                            <a14:foregroundMark x1="32266" y1="91791" x2="35714" y2="89925"/>
                            <a14:foregroundMark x1="22660" y1="92724" x2="44581" y2="99813"/>
                            <a14:foregroundMark x1="44581" y1="99813" x2="74384" y2="98694"/>
                            <a14:foregroundMark x1="74384" y1="98694" x2="73645" y2="88060"/>
                            <a14:foregroundMark x1="75862" y1="98134" x2="75862" y2="99813"/>
                          </a14:backgroundRemoval>
                        </a14:imgEffect>
                      </a14:imgLayer>
                    </a14:imgProps>
                  </a:ext>
                  <a:ext uri="{28A0092B-C50C-407E-A947-70E740481C1C}">
                    <a14:useLocalDpi xmlns:a14="http://schemas.microsoft.com/office/drawing/2010/main" val="0"/>
                  </a:ext>
                </a:extLst>
              </a:blip>
              <a:srcRect b="2612"/>
              <a:stretch/>
            </p:blipFill>
            <p:spPr>
              <a:xfrm>
                <a:off x="4162155" y="1112754"/>
                <a:ext cx="3867690" cy="4972744"/>
              </a:xfrm>
              <a:prstGeom prst="rect">
                <a:avLst/>
              </a:prstGeom>
            </p:spPr>
          </p:pic>
          <p:pic>
            <p:nvPicPr>
              <p:cNvPr id="37" name="図 36">
                <a:extLst>
                  <a:ext uri="{FF2B5EF4-FFF2-40B4-BE49-F238E27FC236}">
                    <a16:creationId xmlns:a16="http://schemas.microsoft.com/office/drawing/2014/main" id="{6E38990D-481D-48BC-A691-6AFB5DDC43D0}"/>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211" b="99481" l="8911" r="91089">
                            <a14:foregroundMark x1="32426" y1="5882" x2="46782" y2="2422"/>
                            <a14:foregroundMark x1="46782" y1="2422" x2="75990" y2="11073"/>
                            <a14:foregroundMark x1="89109" y1="40657" x2="87871" y2="44291"/>
                            <a14:foregroundMark x1="89851" y1="47232" x2="89689" y2="47876"/>
                            <a14:foregroundMark x1="89604" y1="52768" x2="86634" y2="55882"/>
                            <a14:foregroundMark x1="73020" y1="47751" x2="86634" y2="63841"/>
                            <a14:foregroundMark x1="86634" y1="63841" x2="86139" y2="65398"/>
                            <a14:foregroundMark x1="88614" y1="64014" x2="77723" y2="67993"/>
                            <a14:foregroundMark x1="77723" y1="67993" x2="69059" y2="60208"/>
                            <a14:foregroundMark x1="69059" y1="60208" x2="66089" y2="50000"/>
                            <a14:foregroundMark x1="42327" y1="49481" x2="55198" y2="48962"/>
                            <a14:foregroundMark x1="55198" y1="48962" x2="62871" y2="56401"/>
                            <a14:foregroundMark x1="62871" y1="56401" x2="61386" y2="65398"/>
                            <a14:foregroundMark x1="61386" y1="65398" x2="47525" y2="66263"/>
                            <a14:foregroundMark x1="47525" y1="66263" x2="39851" y2="57439"/>
                            <a14:foregroundMark x1="39851" y1="57439" x2="41089" y2="51038"/>
                            <a14:foregroundMark x1="66832" y1="56747" x2="68069" y2="65571"/>
                            <a14:foregroundMark x1="68069" y1="65571" x2="66584" y2="57266"/>
                            <a14:foregroundMark x1="66089" y1="52422" x2="68317" y2="56920"/>
                            <a14:foregroundMark x1="25248" y1="49481" x2="15347" y2="66955"/>
                            <a14:foregroundMark x1="15347" y1="66955" x2="27228" y2="62976"/>
                            <a14:foregroundMark x1="27228" y1="62976" x2="28960" y2="56747"/>
                            <a14:foregroundMark x1="33168" y1="60554" x2="33911" y2="61073"/>
                            <a14:foregroundMark x1="33416" y1="61419" x2="33663" y2="60208"/>
                            <a14:foregroundMark x1="17327" y1="88927" x2="14604" y2="97924"/>
                            <a14:foregroundMark x1="14604" y1="97924" x2="48267" y2="98962"/>
                            <a14:foregroundMark x1="48267" y1="98962" x2="77475" y2="98443"/>
                            <a14:foregroundMark x1="77475" y1="98443" x2="69554" y2="91349"/>
                            <a14:foregroundMark x1="69554" y1="91349" x2="56436" y2="88235"/>
                            <a14:foregroundMark x1="56436" y1="88235" x2="17822" y2="88927"/>
                            <a14:foregroundMark x1="83168" y1="94291" x2="85396" y2="99481"/>
                            <a14:foregroundMark x1="71040" y1="64187" x2="80693" y2="70242"/>
                            <a14:foregroundMark x1="80693" y1="70242" x2="83911" y2="70934"/>
                            <a14:foregroundMark x1="73020" y1="66263" x2="83416" y2="70934"/>
                            <a14:foregroundMark x1="83416" y1="70934" x2="83663" y2="70934"/>
                            <a14:foregroundMark x1="85396" y1="58824" x2="90594" y2="66609"/>
                            <a14:foregroundMark x1="90594" y1="66609" x2="90594" y2="66955"/>
                            <a14:foregroundMark x1="90347" y1="52595" x2="87871" y2="56055"/>
                            <a14:foregroundMark x1="74752" y1="67820" x2="86634" y2="70761"/>
                            <a14:foregroundMark x1="86634" y1="70761" x2="91089" y2="66090"/>
                            <a14:foregroundMark x1="88119" y1="61419" x2="89356" y2="70242"/>
                            <a14:foregroundMark x1="89356" y1="70242" x2="84158" y2="71453"/>
                            <a14:foregroundMark x1="15594" y1="61419" x2="14356" y2="70242"/>
                            <a14:foregroundMark x1="14356" y1="70242" x2="24505" y2="70069"/>
                            <a14:foregroundMark x1="24505" y1="70415" x2="12624" y2="66782"/>
                            <a14:foregroundMark x1="12624" y1="66782" x2="13119" y2="64879"/>
                            <a14:foregroundMark x1="15099" y1="71280" x2="27723" y2="68685"/>
                            <a14:foregroundMark x1="27723" y1="68685" x2="27970" y2="68339"/>
                            <a14:foregroundMark x1="23515" y1="71453" x2="15842" y2="71799"/>
                            <a14:foregroundMark x1="12871" y1="57958" x2="13119" y2="60554"/>
                            <a14:foregroundMark x1="10149" y1="56055" x2="10891" y2="51730"/>
                            <a14:foregroundMark x1="8911" y1="55536" x2="9406" y2="52595"/>
                            <a14:foregroundMark x1="10644" y1="50000" x2="16337" y2="43772"/>
                            <a14:foregroundMark x1="91089" y1="46886" x2="90347" y2="50692"/>
                          </a14:backgroundRemoval>
                        </a14:imgEffect>
                      </a14:imgLayer>
                    </a14:imgProps>
                  </a:ext>
                  <a:ext uri="{28A0092B-C50C-407E-A947-70E740481C1C}">
                    <a14:useLocalDpi xmlns:a14="http://schemas.microsoft.com/office/drawing/2010/main" val="0"/>
                  </a:ext>
                </a:extLst>
              </a:blip>
              <a:srcRect b="18508"/>
              <a:stretch/>
            </p:blipFill>
            <p:spPr>
              <a:xfrm>
                <a:off x="7375718" y="1271781"/>
                <a:ext cx="4128780" cy="4813716"/>
              </a:xfrm>
              <a:prstGeom prst="rect">
                <a:avLst/>
              </a:prstGeom>
            </p:spPr>
          </p:pic>
        </p:grpSp>
      </p:grpSp>
      <p:sp>
        <p:nvSpPr>
          <p:cNvPr id="7" name="正方形/長方形 6">
            <a:extLst>
              <a:ext uri="{FF2B5EF4-FFF2-40B4-BE49-F238E27FC236}">
                <a16:creationId xmlns:a16="http://schemas.microsoft.com/office/drawing/2014/main" id="{DEF74632-1366-4D28-BC2D-5F1A8E587BC4}"/>
              </a:ext>
            </a:extLst>
          </p:cNvPr>
          <p:cNvSpPr/>
          <p:nvPr/>
        </p:nvSpPr>
        <p:spPr>
          <a:xfrm>
            <a:off x="7783747" y="6552116"/>
            <a:ext cx="4078361" cy="369332"/>
          </a:xfrm>
          <a:prstGeom prst="rect">
            <a:avLst/>
          </a:prstGeom>
        </p:spPr>
        <p:txBody>
          <a:bodyPr wrap="none">
            <a:spAutoFit/>
          </a:bodyPr>
          <a:lstStyle/>
          <a:p>
            <a:r>
              <a:rPr lang="ja-JP" altLang="en-US" dirty="0"/>
              <a:t>動画：</a:t>
            </a:r>
            <a:r>
              <a:rPr lang="en-US" altLang="ja-JP" dirty="0">
                <a:hlinkClick r:id="rId15"/>
              </a:rPr>
              <a:t>https://youtu.be/lGMyRZjfiS4</a:t>
            </a:r>
            <a:endParaRPr lang="ja-JP" altLang="en-US" dirty="0"/>
          </a:p>
        </p:txBody>
      </p:sp>
    </p:spTree>
    <p:extLst>
      <p:ext uri="{BB962C8B-B14F-4D97-AF65-F5344CB8AC3E}">
        <p14:creationId xmlns:p14="http://schemas.microsoft.com/office/powerpoint/2010/main" val="3183003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3B68BB-C306-45F7-ABCE-E8D235D5BE8E}"/>
              </a:ext>
            </a:extLst>
          </p:cNvPr>
          <p:cNvSpPr>
            <a:spLocks noGrp="1"/>
          </p:cNvSpPr>
          <p:nvPr>
            <p:ph type="title"/>
          </p:nvPr>
        </p:nvSpPr>
        <p:spPr>
          <a:xfrm>
            <a:off x="672353" y="1701371"/>
            <a:ext cx="10515600" cy="2852737"/>
          </a:xfrm>
        </p:spPr>
        <p:txBody>
          <a:bodyPr anchor="ctr">
            <a:noAutofit/>
          </a:bodyPr>
          <a:lstStyle/>
          <a:p>
            <a:pPr algn="ctr">
              <a:lnSpc>
                <a:spcPct val="150000"/>
              </a:lnSpc>
            </a:pPr>
            <a:r>
              <a:rPr kumimoji="1" lang="ja-JP" altLang="en-US" sz="4400" dirty="0">
                <a:latin typeface="UD デジタル 教科書体 NK-R" panose="02020400000000000000" pitchFamily="18" charset="-128"/>
                <a:ea typeface="UD デジタル 教科書体 NK-R" panose="02020400000000000000" pitchFamily="18" charset="-128"/>
              </a:rPr>
              <a:t>なぜ</a:t>
            </a:r>
            <a:br>
              <a:rPr kumimoji="1" lang="en-US" altLang="ja-JP" sz="4400" dirty="0">
                <a:latin typeface="UD デジタル 教科書体 NK-R" panose="02020400000000000000" pitchFamily="18" charset="-128"/>
                <a:ea typeface="UD デジタル 教科書体 NK-R" panose="02020400000000000000" pitchFamily="18" charset="-128"/>
              </a:rPr>
            </a:br>
            <a:r>
              <a:rPr kumimoji="1" lang="ja-JP" altLang="en-US" sz="4400" dirty="0">
                <a:latin typeface="UD デジタル 教科書体 NK-R" panose="02020400000000000000" pitchFamily="18" charset="-128"/>
                <a:ea typeface="UD デジタル 教科書体 NK-R" panose="02020400000000000000" pitchFamily="18" charset="-128"/>
              </a:rPr>
              <a:t>消費者トラブルが起きるのか</a:t>
            </a:r>
            <a:br>
              <a:rPr kumimoji="1" lang="en-US" altLang="ja-JP" sz="4400" dirty="0">
                <a:latin typeface="UD デジタル 教科書体 NK-R" panose="02020400000000000000" pitchFamily="18" charset="-128"/>
                <a:ea typeface="UD デジタル 教科書体 NK-R" panose="02020400000000000000" pitchFamily="18" charset="-128"/>
              </a:rPr>
            </a:br>
            <a:r>
              <a:rPr kumimoji="1" lang="ja-JP" altLang="en-US" sz="4400" dirty="0">
                <a:latin typeface="UD デジタル 教科書体 NK-R" panose="02020400000000000000" pitchFamily="18" charset="-128"/>
                <a:ea typeface="UD デジタル 教科書体 NK-R" panose="02020400000000000000" pitchFamily="18" charset="-128"/>
              </a:rPr>
              <a:t>考えよう</a:t>
            </a:r>
          </a:p>
        </p:txBody>
      </p:sp>
      <p:sp>
        <p:nvSpPr>
          <p:cNvPr id="3" name="スライド番号プレースホルダー 2">
            <a:extLst>
              <a:ext uri="{FF2B5EF4-FFF2-40B4-BE49-F238E27FC236}">
                <a16:creationId xmlns:a16="http://schemas.microsoft.com/office/drawing/2014/main" id="{F595876D-8110-4EBA-8742-5726CA7E635B}"/>
              </a:ext>
            </a:extLst>
          </p:cNvPr>
          <p:cNvSpPr>
            <a:spLocks noGrp="1"/>
          </p:cNvSpPr>
          <p:nvPr>
            <p:ph type="sldNum" sz="quarter" idx="12"/>
          </p:nvPr>
        </p:nvSpPr>
        <p:spPr/>
        <p:txBody>
          <a:bodyPr/>
          <a:lstStyle/>
          <a:p>
            <a:fld id="{CBC82420-49BF-4B37-A550-189EB1A657EB}" type="slidenum">
              <a:rPr kumimoji="1" lang="ja-JP" altLang="en-US" smtClean="0"/>
              <a:t>3</a:t>
            </a:fld>
            <a:endParaRPr kumimoji="1" lang="ja-JP" altLang="en-US"/>
          </a:p>
        </p:txBody>
      </p:sp>
    </p:spTree>
    <p:extLst>
      <p:ext uri="{BB962C8B-B14F-4D97-AF65-F5344CB8AC3E}">
        <p14:creationId xmlns:p14="http://schemas.microsoft.com/office/powerpoint/2010/main" val="2498640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図 55">
            <a:extLst>
              <a:ext uri="{FF2B5EF4-FFF2-40B4-BE49-F238E27FC236}">
                <a16:creationId xmlns:a16="http://schemas.microsoft.com/office/drawing/2014/main" id="{89714361-CB76-4A5D-BCD8-2FA356E83F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3857" y="3818152"/>
            <a:ext cx="2820167" cy="1816838"/>
          </a:xfrm>
          <a:prstGeom prst="rect">
            <a:avLst/>
          </a:prstGeom>
        </p:spPr>
      </p:pic>
      <p:grpSp>
        <p:nvGrpSpPr>
          <p:cNvPr id="34" name="グループ化 33">
            <a:extLst>
              <a:ext uri="{FF2B5EF4-FFF2-40B4-BE49-F238E27FC236}">
                <a16:creationId xmlns:a16="http://schemas.microsoft.com/office/drawing/2014/main" id="{CBB72D0A-FA7A-4E3D-AD44-A8BF1DC432F8}"/>
              </a:ext>
            </a:extLst>
          </p:cNvPr>
          <p:cNvGrpSpPr/>
          <p:nvPr/>
        </p:nvGrpSpPr>
        <p:grpSpPr>
          <a:xfrm>
            <a:off x="2975229" y="1223010"/>
            <a:ext cx="2888361" cy="5556855"/>
            <a:chOff x="2975229" y="58390"/>
            <a:chExt cx="3319186" cy="6721475"/>
          </a:xfrm>
        </p:grpSpPr>
        <p:grpSp>
          <p:nvGrpSpPr>
            <p:cNvPr id="35" name="グループ化 34">
              <a:extLst>
                <a:ext uri="{FF2B5EF4-FFF2-40B4-BE49-F238E27FC236}">
                  <a16:creationId xmlns:a16="http://schemas.microsoft.com/office/drawing/2014/main" id="{1A6A1455-B588-4BC1-A954-9640E4F4E2AC}"/>
                </a:ext>
              </a:extLst>
            </p:cNvPr>
            <p:cNvGrpSpPr/>
            <p:nvPr/>
          </p:nvGrpSpPr>
          <p:grpSpPr>
            <a:xfrm>
              <a:off x="2975229" y="58390"/>
              <a:ext cx="3319186" cy="6721475"/>
              <a:chOff x="5279159" y="111668"/>
              <a:chExt cx="3319186" cy="6721475"/>
            </a:xfrm>
          </p:grpSpPr>
          <p:grpSp>
            <p:nvGrpSpPr>
              <p:cNvPr id="41" name="グループ化 40">
                <a:extLst>
                  <a:ext uri="{FF2B5EF4-FFF2-40B4-BE49-F238E27FC236}">
                    <a16:creationId xmlns:a16="http://schemas.microsoft.com/office/drawing/2014/main" id="{2239C397-966B-4491-A866-F8C873BA74AE}"/>
                  </a:ext>
                </a:extLst>
              </p:cNvPr>
              <p:cNvGrpSpPr/>
              <p:nvPr/>
            </p:nvGrpSpPr>
            <p:grpSpPr>
              <a:xfrm>
                <a:off x="5279159" y="111668"/>
                <a:ext cx="3319186" cy="6721475"/>
                <a:chOff x="3097511" y="58390"/>
                <a:chExt cx="3319186" cy="6721475"/>
              </a:xfrm>
            </p:grpSpPr>
            <p:sp>
              <p:nvSpPr>
                <p:cNvPr id="46" name="四角形: 角を丸くする 45">
                  <a:extLst>
                    <a:ext uri="{FF2B5EF4-FFF2-40B4-BE49-F238E27FC236}">
                      <a16:creationId xmlns:a16="http://schemas.microsoft.com/office/drawing/2014/main" id="{D2022BE8-667B-4112-9B05-6F2978A26D0A}"/>
                    </a:ext>
                  </a:extLst>
                </p:cNvPr>
                <p:cNvSpPr/>
                <p:nvPr/>
              </p:nvSpPr>
              <p:spPr>
                <a:xfrm>
                  <a:off x="3097511" y="58390"/>
                  <a:ext cx="3319186" cy="6721475"/>
                </a:xfrm>
                <a:prstGeom prst="roundRect">
                  <a:avLst>
                    <a:gd name="adj" fmla="val 8283"/>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39F8A569-73F0-4555-838E-B2D02E6EF8CD}"/>
                    </a:ext>
                  </a:extLst>
                </p:cNvPr>
                <p:cNvSpPr/>
                <p:nvPr/>
              </p:nvSpPr>
              <p:spPr>
                <a:xfrm>
                  <a:off x="3329138" y="966930"/>
                  <a:ext cx="2898954" cy="559262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b="1" dirty="0">
                    <a:solidFill>
                      <a:schemeClr val="tx1"/>
                    </a:solidFill>
                    <a:latin typeface="Meiryo UI" panose="020B0604030504040204" pitchFamily="50" charset="-128"/>
                    <a:ea typeface="Meiryo UI" panose="020B0604030504040204" pitchFamily="50" charset="-128"/>
                  </a:endParaRPr>
                </a:p>
                <a:p>
                  <a:endParaRPr lang="en-US" altLang="ja-JP" b="1" dirty="0">
                    <a:solidFill>
                      <a:schemeClr val="tx1"/>
                    </a:solidFill>
                    <a:latin typeface="Meiryo UI" panose="020B0604030504040204" pitchFamily="50" charset="-128"/>
                    <a:ea typeface="Meiryo UI" panose="020B0604030504040204" pitchFamily="50" charset="-128"/>
                  </a:endParaRPr>
                </a:p>
                <a:p>
                  <a:endParaRPr lang="en-US" altLang="ja-JP" b="1" dirty="0">
                    <a:solidFill>
                      <a:schemeClr val="tx1"/>
                    </a:solidFill>
                    <a:latin typeface="Meiryo UI" panose="020B0604030504040204" pitchFamily="50" charset="-128"/>
                    <a:ea typeface="Meiryo UI" panose="020B0604030504040204" pitchFamily="50" charset="-128"/>
                  </a:endParaRPr>
                </a:p>
                <a:p>
                  <a:endParaRPr lang="en-US" altLang="ja-JP" b="1" dirty="0">
                    <a:solidFill>
                      <a:schemeClr val="tx1"/>
                    </a:solidFill>
                    <a:latin typeface="Meiryo UI" panose="020B0604030504040204" pitchFamily="50" charset="-128"/>
                    <a:ea typeface="Meiryo UI" panose="020B0604030504040204" pitchFamily="50" charset="-128"/>
                  </a:endParaRPr>
                </a:p>
                <a:p>
                  <a:endParaRPr kumimoji="1" lang="en-US" altLang="ja-JP" b="1" dirty="0">
                    <a:solidFill>
                      <a:schemeClr val="tx1"/>
                    </a:solidFill>
                    <a:latin typeface="Meiryo UI" panose="020B0604030504040204" pitchFamily="50" charset="-128"/>
                    <a:ea typeface="Meiryo UI" panose="020B0604030504040204" pitchFamily="50" charset="-128"/>
                  </a:endParaRPr>
                </a:p>
                <a:p>
                  <a:endParaRPr lang="en-US" altLang="ja-JP" b="1" dirty="0">
                    <a:solidFill>
                      <a:schemeClr val="tx1"/>
                    </a:solidFill>
                    <a:latin typeface="Meiryo UI" panose="020B0604030504040204" pitchFamily="50" charset="-128"/>
                    <a:ea typeface="Meiryo UI" panose="020B0604030504040204" pitchFamily="50" charset="-128"/>
                  </a:endParaRPr>
                </a:p>
                <a:p>
                  <a:endParaRPr kumimoji="1" lang="en-US" altLang="ja-JP" b="1" dirty="0">
                    <a:solidFill>
                      <a:schemeClr val="tx1"/>
                    </a:solidFill>
                    <a:latin typeface="Meiryo UI" panose="020B0604030504040204" pitchFamily="50" charset="-128"/>
                    <a:ea typeface="Meiryo UI" panose="020B0604030504040204" pitchFamily="50" charset="-128"/>
                  </a:endParaRPr>
                </a:p>
                <a:p>
                  <a:endParaRPr lang="en-US" altLang="ja-JP" b="1" dirty="0">
                    <a:solidFill>
                      <a:schemeClr val="tx1"/>
                    </a:solidFill>
                    <a:latin typeface="Meiryo UI" panose="020B0604030504040204" pitchFamily="50" charset="-128"/>
                    <a:ea typeface="Meiryo UI" panose="020B0604030504040204" pitchFamily="50" charset="-128"/>
                  </a:endParaRPr>
                </a:p>
                <a:p>
                  <a:endParaRPr lang="en-US" altLang="ja-JP" sz="3200" dirty="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48" name="四角形: 角を丸くする 47">
                  <a:extLst>
                    <a:ext uri="{FF2B5EF4-FFF2-40B4-BE49-F238E27FC236}">
                      <a16:creationId xmlns:a16="http://schemas.microsoft.com/office/drawing/2014/main" id="{6EC1A505-F1C1-4C9C-8BBB-AF5EF1CA5D6E}"/>
                    </a:ext>
                  </a:extLst>
                </p:cNvPr>
                <p:cNvSpPr/>
                <p:nvPr/>
              </p:nvSpPr>
              <p:spPr>
                <a:xfrm flipV="1">
                  <a:off x="3981881" y="213169"/>
                  <a:ext cx="1570608" cy="87187"/>
                </a:xfrm>
                <a:prstGeom prst="roundRect">
                  <a:avLst>
                    <a:gd name="adj" fmla="val 3244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2" name="グループ化 41">
                <a:extLst>
                  <a:ext uri="{FF2B5EF4-FFF2-40B4-BE49-F238E27FC236}">
                    <a16:creationId xmlns:a16="http://schemas.microsoft.com/office/drawing/2014/main" id="{D41A6952-E15B-46B3-8D4D-E119BDCF0049}"/>
                  </a:ext>
                </a:extLst>
              </p:cNvPr>
              <p:cNvGrpSpPr/>
              <p:nvPr/>
            </p:nvGrpSpPr>
            <p:grpSpPr>
              <a:xfrm>
                <a:off x="5499356" y="546684"/>
                <a:ext cx="2906707" cy="473524"/>
                <a:chOff x="5499356" y="546684"/>
                <a:chExt cx="2906707" cy="473524"/>
              </a:xfrm>
            </p:grpSpPr>
            <p:sp>
              <p:nvSpPr>
                <p:cNvPr id="43" name="正方形/長方形 42">
                  <a:extLst>
                    <a:ext uri="{FF2B5EF4-FFF2-40B4-BE49-F238E27FC236}">
                      <a16:creationId xmlns:a16="http://schemas.microsoft.com/office/drawing/2014/main" id="{00D4633B-F7B4-4602-AAB8-05D1440BBD3D}"/>
                    </a:ext>
                  </a:extLst>
                </p:cNvPr>
                <p:cNvSpPr/>
                <p:nvPr/>
              </p:nvSpPr>
              <p:spPr>
                <a:xfrm>
                  <a:off x="5499356" y="546684"/>
                  <a:ext cx="2906707" cy="473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latin typeface="BIZ UDPゴシック" panose="020B0400000000000000" pitchFamily="50" charset="-128"/>
                      <a:ea typeface="BIZ UDPゴシック" panose="020B0400000000000000" pitchFamily="50" charset="-128"/>
                    </a:rPr>
                    <a:t>三</a:t>
                  </a:r>
                  <a:r>
                    <a:rPr lang="en-US" altLang="ja-JP" sz="1600" b="1" dirty="0">
                      <a:latin typeface="BIZ UDPゴシック" panose="020B0400000000000000" pitchFamily="50" charset="-128"/>
                      <a:ea typeface="BIZ UDPゴシック" panose="020B0400000000000000" pitchFamily="50" charset="-128"/>
                    </a:rPr>
                    <a:t>MENU</a:t>
                  </a:r>
                  <a:endParaRPr kumimoji="1" lang="ja-JP" altLang="en-US" sz="1600" b="1" dirty="0">
                    <a:latin typeface="BIZ UDPゴシック" panose="020B0400000000000000" pitchFamily="50" charset="-128"/>
                    <a:ea typeface="BIZ UDPゴシック" panose="020B0400000000000000" pitchFamily="50" charset="-128"/>
                  </a:endParaRPr>
                </a:p>
              </p:txBody>
            </p:sp>
            <p:pic>
              <p:nvPicPr>
                <p:cNvPr id="44" name="グラフィックス 43" descr="ショッピング カート">
                  <a:extLst>
                    <a:ext uri="{FF2B5EF4-FFF2-40B4-BE49-F238E27FC236}">
                      <a16:creationId xmlns:a16="http://schemas.microsoft.com/office/drawing/2014/main" id="{8EA06309-C6A7-452C-9CE5-5A31D582F00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27710" y="606772"/>
                  <a:ext cx="413436" cy="413436"/>
                </a:xfrm>
                <a:prstGeom prst="rect">
                  <a:avLst/>
                </a:prstGeom>
              </p:spPr>
            </p:pic>
            <p:pic>
              <p:nvPicPr>
                <p:cNvPr id="45" name="グラフィックス 44" descr="拡大鏡">
                  <a:extLst>
                    <a:ext uri="{FF2B5EF4-FFF2-40B4-BE49-F238E27FC236}">
                      <a16:creationId xmlns:a16="http://schemas.microsoft.com/office/drawing/2014/main" id="{03C393D5-FC54-4CC4-9EA8-F75EBAA8BD5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38383" y="611564"/>
                  <a:ext cx="380394" cy="380394"/>
                </a:xfrm>
                <a:prstGeom prst="rect">
                  <a:avLst/>
                </a:prstGeom>
              </p:spPr>
            </p:pic>
          </p:grpSp>
        </p:grpSp>
        <p:sp>
          <p:nvSpPr>
            <p:cNvPr id="39" name="正方形/長方形 38">
              <a:extLst>
                <a:ext uri="{FF2B5EF4-FFF2-40B4-BE49-F238E27FC236}">
                  <a16:creationId xmlns:a16="http://schemas.microsoft.com/office/drawing/2014/main" id="{940061D9-E99C-4D1D-8652-43E8E469A832}"/>
                </a:ext>
              </a:extLst>
            </p:cNvPr>
            <p:cNvSpPr/>
            <p:nvPr/>
          </p:nvSpPr>
          <p:spPr>
            <a:xfrm>
              <a:off x="3422008" y="5545064"/>
              <a:ext cx="2512797" cy="473524"/>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　購　入　　</a:t>
              </a:r>
              <a:endParaRPr kumimoji="1" lang="ja-JP" altLang="en-US" sz="2400" b="1" dirty="0">
                <a:solidFill>
                  <a:schemeClr val="bg1"/>
                </a:solidFill>
              </a:endParaRPr>
            </a:p>
          </p:txBody>
        </p:sp>
      </p:grpSp>
      <p:sp>
        <p:nvSpPr>
          <p:cNvPr id="49" name="タイトル 1">
            <a:extLst>
              <a:ext uri="{FF2B5EF4-FFF2-40B4-BE49-F238E27FC236}">
                <a16:creationId xmlns:a16="http://schemas.microsoft.com/office/drawing/2014/main" id="{D9AA806F-A7EB-47B2-9937-302CF36B769D}"/>
              </a:ext>
            </a:extLst>
          </p:cNvPr>
          <p:cNvSpPr txBox="1">
            <a:spLocks/>
          </p:cNvSpPr>
          <p:nvPr/>
        </p:nvSpPr>
        <p:spPr>
          <a:xfrm>
            <a:off x="0" y="0"/>
            <a:ext cx="11266153" cy="1493421"/>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4000" spc="-150" dirty="0">
                <a:latin typeface="UD デジタル 教科書体 NK-R" panose="02020400000000000000" pitchFamily="18" charset="-128"/>
                <a:ea typeface="UD デジタル 教科書体 NK-R" panose="02020400000000000000" pitchFamily="18" charset="-128"/>
              </a:rPr>
              <a:t>消費者トラブルにつながりがちな消費者の行動と、</a:t>
            </a:r>
            <a:endParaRPr lang="en-US" altLang="ja-JP" sz="4000" spc="-150" dirty="0">
              <a:latin typeface="UD デジタル 教科書体 NK-R" panose="02020400000000000000" pitchFamily="18" charset="-128"/>
              <a:ea typeface="UD デジタル 教科書体 NK-R" panose="02020400000000000000" pitchFamily="18" charset="-128"/>
            </a:endParaRPr>
          </a:p>
          <a:p>
            <a:pPr algn="ctr">
              <a:lnSpc>
                <a:spcPct val="100000"/>
              </a:lnSpc>
            </a:pPr>
            <a:r>
              <a:rPr lang="ja-JP" altLang="en-US" sz="4000" dirty="0">
                <a:latin typeface="UD デジタル 教科書体 NK-R" panose="02020400000000000000" pitchFamily="18" charset="-128"/>
                <a:ea typeface="UD デジタル 教科書体 NK-R" panose="02020400000000000000" pitchFamily="18" charset="-128"/>
              </a:rPr>
              <a:t>起こりがちな消費者トラブル</a:t>
            </a:r>
          </a:p>
        </p:txBody>
      </p:sp>
      <p:pic>
        <p:nvPicPr>
          <p:cNvPr id="4" name="図 3">
            <a:extLst>
              <a:ext uri="{FF2B5EF4-FFF2-40B4-BE49-F238E27FC236}">
                <a16:creationId xmlns:a16="http://schemas.microsoft.com/office/drawing/2014/main" id="{91B3A668-4BB4-4D0B-A5DA-B1C21514EE1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62559" y="3463189"/>
            <a:ext cx="1389555" cy="1597085"/>
          </a:xfrm>
          <a:prstGeom prst="rect">
            <a:avLst/>
          </a:prstGeom>
        </p:spPr>
      </p:pic>
      <p:sp>
        <p:nvSpPr>
          <p:cNvPr id="50" name="タイトル 1">
            <a:extLst>
              <a:ext uri="{FF2B5EF4-FFF2-40B4-BE49-F238E27FC236}">
                <a16:creationId xmlns:a16="http://schemas.microsoft.com/office/drawing/2014/main" id="{D8659C88-584A-47EE-AEF2-57B070455962}"/>
              </a:ext>
            </a:extLst>
          </p:cNvPr>
          <p:cNvSpPr txBox="1">
            <a:spLocks/>
          </p:cNvSpPr>
          <p:nvPr/>
        </p:nvSpPr>
        <p:spPr>
          <a:xfrm>
            <a:off x="675307" y="1661830"/>
            <a:ext cx="1745788" cy="996291"/>
          </a:xfrm>
          <a:prstGeom prst="rect">
            <a:avLst/>
          </a:prstGeom>
        </p:spPr>
        <p:txBody>
          <a:bodyP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UD デジタル 教科書体 NK-R" panose="02020400000000000000" pitchFamily="18" charset="-128"/>
                <a:ea typeface="UD デジタル 教科書体 NK-R" panose="02020400000000000000" pitchFamily="18" charset="-128"/>
              </a:rPr>
              <a:t>ケース１　</a:t>
            </a:r>
            <a:endParaRPr lang="en-US" altLang="ja-JP" sz="3200" dirty="0">
              <a:latin typeface="UD デジタル 教科書体 NK-R" panose="02020400000000000000" pitchFamily="18" charset="-128"/>
              <a:ea typeface="UD デジタル 教科書体 NK-R" panose="02020400000000000000" pitchFamily="18" charset="-128"/>
            </a:endParaRPr>
          </a:p>
          <a:p>
            <a:r>
              <a:rPr lang="ja-JP" altLang="en-US" sz="3200" dirty="0">
                <a:latin typeface="UD デジタル 教科書体 NK-R" panose="02020400000000000000" pitchFamily="18" charset="-128"/>
                <a:ea typeface="UD デジタル 教科書体 NK-R" panose="02020400000000000000" pitchFamily="18" charset="-128"/>
              </a:rPr>
              <a:t>定期購入</a:t>
            </a:r>
            <a:endParaRPr lang="en-US" altLang="ja-JP" sz="3200" dirty="0">
              <a:latin typeface="UD デジタル 教科書体 NK-R" panose="02020400000000000000" pitchFamily="18" charset="-128"/>
              <a:ea typeface="UD デジタル 教科書体 NK-R" panose="02020400000000000000" pitchFamily="18" charset="-128"/>
            </a:endParaRPr>
          </a:p>
        </p:txBody>
      </p:sp>
      <p:sp>
        <p:nvSpPr>
          <p:cNvPr id="51" name="吹き出し: 円形 50">
            <a:extLst>
              <a:ext uri="{FF2B5EF4-FFF2-40B4-BE49-F238E27FC236}">
                <a16:creationId xmlns:a16="http://schemas.microsoft.com/office/drawing/2014/main" id="{94C1EC79-C0A5-457D-8D68-A202AE751E23}"/>
              </a:ext>
            </a:extLst>
          </p:cNvPr>
          <p:cNvSpPr/>
          <p:nvPr/>
        </p:nvSpPr>
        <p:spPr>
          <a:xfrm rot="21400356">
            <a:off x="7738518" y="1321478"/>
            <a:ext cx="3461815" cy="2368573"/>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BIZ UDPゴシック" panose="020B0400000000000000" pitchFamily="50" charset="-128"/>
                <a:ea typeface="BIZ UDPゴシック" panose="020B0400000000000000" pitchFamily="50" charset="-128"/>
              </a:rPr>
              <a:t>お試し</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3200" dirty="0">
                <a:solidFill>
                  <a:schemeClr val="tx1"/>
                </a:solidFill>
                <a:latin typeface="BIZ UDPゴシック" panose="020B0400000000000000" pitchFamily="50" charset="-128"/>
                <a:ea typeface="BIZ UDPゴシック" panose="020B0400000000000000" pitchFamily="50" charset="-128"/>
              </a:rPr>
              <a:t>500</a:t>
            </a:r>
            <a:r>
              <a:rPr kumimoji="1" lang="ja-JP" altLang="en-US" sz="3200" dirty="0">
                <a:solidFill>
                  <a:schemeClr val="tx1"/>
                </a:solidFill>
                <a:latin typeface="BIZ UDPゴシック" panose="020B0400000000000000" pitchFamily="50" charset="-128"/>
                <a:ea typeface="BIZ UDPゴシック" panose="020B0400000000000000" pitchFamily="50" charset="-128"/>
              </a:rPr>
              <a:t>円！</a:t>
            </a:r>
          </a:p>
        </p:txBody>
      </p:sp>
      <p:sp>
        <p:nvSpPr>
          <p:cNvPr id="52" name="正方形/長方形 51">
            <a:extLst>
              <a:ext uri="{FF2B5EF4-FFF2-40B4-BE49-F238E27FC236}">
                <a16:creationId xmlns:a16="http://schemas.microsoft.com/office/drawing/2014/main" id="{D1843A96-059F-48A1-B6C4-8C4C71285CE4}"/>
              </a:ext>
            </a:extLst>
          </p:cNvPr>
          <p:cNvSpPr/>
          <p:nvPr/>
        </p:nvSpPr>
        <p:spPr>
          <a:xfrm>
            <a:off x="3285649" y="2124120"/>
            <a:ext cx="2151550" cy="707886"/>
          </a:xfrm>
          <a:prstGeom prst="rect">
            <a:avLst/>
          </a:prstGeom>
          <a:noFill/>
        </p:spPr>
        <p:txBody>
          <a:bodyPr wrap="none" lIns="91440" tIns="45720" rIns="91440" bIns="45720">
            <a:spAutoFit/>
          </a:bodyPr>
          <a:lstStyle/>
          <a:p>
            <a:pPr algn="ctr"/>
            <a:r>
              <a:rPr lang="ja-JP" altLang="en-US" sz="40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Meiryo UI" panose="020B0604030504040204" pitchFamily="50" charset="-128"/>
                <a:ea typeface="Meiryo UI" panose="020B0604030504040204" pitchFamily="50" charset="-128"/>
              </a:rPr>
              <a:t>ダイエット</a:t>
            </a:r>
            <a:endParaRPr lang="ja-JP" altLang="en-US" sz="40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54" name="正方形/長方形 53">
            <a:extLst>
              <a:ext uri="{FF2B5EF4-FFF2-40B4-BE49-F238E27FC236}">
                <a16:creationId xmlns:a16="http://schemas.microsoft.com/office/drawing/2014/main" id="{19D3FCDC-C20E-427D-B626-6005ACE5BAE4}"/>
              </a:ext>
            </a:extLst>
          </p:cNvPr>
          <p:cNvSpPr/>
          <p:nvPr/>
        </p:nvSpPr>
        <p:spPr>
          <a:xfrm>
            <a:off x="3415320" y="4958061"/>
            <a:ext cx="2186640" cy="830997"/>
          </a:xfrm>
          <a:prstGeom prst="rect">
            <a:avLst/>
          </a:prstGeom>
        </p:spPr>
        <p:txBody>
          <a:bodyPr wrap="square">
            <a:spAutoFit/>
          </a:bodyPr>
          <a:lstStyle/>
          <a:p>
            <a:r>
              <a:rPr lang="en-US" altLang="ja-JP" sz="2400" dirty="0">
                <a:latin typeface="Meiryo UI" panose="020B0604030504040204" pitchFamily="50" charset="-128"/>
                <a:ea typeface="Meiryo UI" panose="020B0604030504040204" pitchFamily="50" charset="-128"/>
              </a:rPr>
              <a:t>5,980</a:t>
            </a:r>
            <a:r>
              <a:rPr lang="ja-JP" altLang="en-US" sz="2400" dirty="0">
                <a:latin typeface="Meiryo UI" panose="020B0604030504040204" pitchFamily="50" charset="-128"/>
                <a:ea typeface="Meiryo UI" panose="020B0604030504040204" pitchFamily="50" charset="-128"/>
              </a:rPr>
              <a:t>円</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税込</a:t>
            </a:r>
          </a:p>
          <a:p>
            <a:r>
              <a:rPr lang="ja-JP" altLang="en-US" sz="2400" dirty="0">
                <a:latin typeface="Meiryo UI" panose="020B0604030504040204" pitchFamily="50" charset="-128"/>
                <a:ea typeface="Meiryo UI" panose="020B0604030504040204" pitchFamily="50" charset="-128"/>
              </a:rPr>
              <a:t>送料無料</a:t>
            </a:r>
          </a:p>
        </p:txBody>
      </p:sp>
      <p:sp>
        <p:nvSpPr>
          <p:cNvPr id="55" name="正方形/長方形 54">
            <a:extLst>
              <a:ext uri="{FF2B5EF4-FFF2-40B4-BE49-F238E27FC236}">
                <a16:creationId xmlns:a16="http://schemas.microsoft.com/office/drawing/2014/main" id="{F3D627FA-2C61-46A7-A539-5D3CE1072892}"/>
              </a:ext>
            </a:extLst>
          </p:cNvPr>
          <p:cNvSpPr/>
          <p:nvPr/>
        </p:nvSpPr>
        <p:spPr>
          <a:xfrm>
            <a:off x="3387896" y="2729660"/>
            <a:ext cx="1980029" cy="954107"/>
          </a:xfrm>
          <a:prstGeom prst="rect">
            <a:avLst/>
          </a:prstGeom>
          <a:noFill/>
        </p:spPr>
        <p:txBody>
          <a:bodyPr wrap="none" lIns="91440" tIns="45720" rIns="91440" bIns="45720">
            <a:spAutoFit/>
          </a:bodyPr>
          <a:lstStyle/>
          <a:p>
            <a:pPr algn="ctr"/>
            <a:r>
              <a:rPr lang="ja-JP" altLang="en-US" sz="2800" b="1" cap="none" spc="0" dirty="0">
                <a:ln w="12700" cmpd="sng">
                  <a:solidFill>
                    <a:schemeClr val="accent4"/>
                  </a:solidFill>
                  <a:prstDash val="solid"/>
                </a:ln>
                <a:solidFill>
                  <a:srgbClr val="7030A0"/>
                </a:solidFill>
                <a:effectLst/>
                <a:latin typeface="Arial Black" panose="020B0A04020102020204" pitchFamily="34" charset="0"/>
              </a:rPr>
              <a:t>飲むだけで</a:t>
            </a:r>
            <a:endParaRPr lang="en-US" altLang="ja-JP" sz="2800" b="1" cap="none" spc="0" dirty="0">
              <a:ln w="12700" cmpd="sng">
                <a:solidFill>
                  <a:schemeClr val="accent4"/>
                </a:solidFill>
                <a:prstDash val="solid"/>
              </a:ln>
              <a:solidFill>
                <a:srgbClr val="7030A0"/>
              </a:solidFill>
              <a:effectLst/>
              <a:latin typeface="Arial Black" panose="020B0A04020102020204" pitchFamily="34" charset="0"/>
            </a:endParaRPr>
          </a:p>
          <a:p>
            <a:pPr algn="ctr"/>
            <a:r>
              <a:rPr lang="ja-JP" altLang="en-US" sz="2800" b="1" cap="none" spc="0" dirty="0">
                <a:ln w="12700" cmpd="sng">
                  <a:solidFill>
                    <a:schemeClr val="accent4"/>
                  </a:solidFill>
                  <a:prstDash val="solid"/>
                </a:ln>
                <a:solidFill>
                  <a:srgbClr val="7030A0"/>
                </a:solidFill>
                <a:effectLst/>
                <a:latin typeface="Arial Black" panose="020B0A04020102020204" pitchFamily="34" charset="0"/>
              </a:rPr>
              <a:t>やせる</a:t>
            </a:r>
            <a:r>
              <a:rPr lang="en-US" altLang="ja-JP" sz="2800" b="1" cap="none" spc="0" dirty="0">
                <a:ln w="12700" cmpd="sng">
                  <a:solidFill>
                    <a:schemeClr val="accent4"/>
                  </a:solidFill>
                  <a:prstDash val="solid"/>
                </a:ln>
                <a:solidFill>
                  <a:srgbClr val="7030A0"/>
                </a:solidFill>
                <a:effectLst/>
                <a:latin typeface="Arial Black" panose="020B0A04020102020204" pitchFamily="34" charset="0"/>
              </a:rPr>
              <a:t>‼</a:t>
            </a:r>
            <a:endParaRPr lang="ja-JP" altLang="en-US" sz="2800" b="1" cap="none" spc="0" dirty="0">
              <a:ln w="12700" cmpd="sng">
                <a:solidFill>
                  <a:schemeClr val="accent4"/>
                </a:solidFill>
                <a:prstDash val="solid"/>
              </a:ln>
              <a:solidFill>
                <a:srgbClr val="7030A0"/>
              </a:solidFill>
              <a:effectLst/>
              <a:latin typeface="Arial Black" panose="020B0A04020102020204" pitchFamily="34" charset="0"/>
            </a:endParaRPr>
          </a:p>
        </p:txBody>
      </p:sp>
      <p:sp>
        <p:nvSpPr>
          <p:cNvPr id="2" name="スライド番号プレースホルダー 1">
            <a:extLst>
              <a:ext uri="{FF2B5EF4-FFF2-40B4-BE49-F238E27FC236}">
                <a16:creationId xmlns:a16="http://schemas.microsoft.com/office/drawing/2014/main" id="{A7E2B52C-1769-49B0-83A8-93171C1EBFD0}"/>
              </a:ext>
            </a:extLst>
          </p:cNvPr>
          <p:cNvSpPr>
            <a:spLocks noGrp="1"/>
          </p:cNvSpPr>
          <p:nvPr>
            <p:ph type="sldNum" sz="quarter" idx="12"/>
          </p:nvPr>
        </p:nvSpPr>
        <p:spPr/>
        <p:txBody>
          <a:bodyPr/>
          <a:lstStyle/>
          <a:p>
            <a:fld id="{CBC82420-49BF-4B37-A550-189EB1A657EB}" type="slidenum">
              <a:rPr kumimoji="1" lang="ja-JP" altLang="en-US" smtClean="0"/>
              <a:t>4</a:t>
            </a:fld>
            <a:endParaRPr kumimoji="1" lang="ja-JP" altLang="en-US"/>
          </a:p>
        </p:txBody>
      </p:sp>
      <p:sp>
        <p:nvSpPr>
          <p:cNvPr id="6" name="正方形/長方形 5">
            <a:extLst>
              <a:ext uri="{FF2B5EF4-FFF2-40B4-BE49-F238E27FC236}">
                <a16:creationId xmlns:a16="http://schemas.microsoft.com/office/drawing/2014/main" id="{50612F5C-2A21-404E-A3F2-3B0603DCB811}"/>
              </a:ext>
            </a:extLst>
          </p:cNvPr>
          <p:cNvSpPr/>
          <p:nvPr/>
        </p:nvSpPr>
        <p:spPr>
          <a:xfrm>
            <a:off x="174998" y="3818152"/>
            <a:ext cx="2454442" cy="166094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rPr>
              <a:t>事例読み上げ</a:t>
            </a:r>
            <a:endParaRPr kumimoji="1" lang="en-US" altLang="ja-JP" dirty="0">
              <a:latin typeface="UD デジタル 教科書体 NK-R" panose="02020400000000000000" pitchFamily="18" charset="-128"/>
              <a:ea typeface="UD デジタル 教科書体 NK-R" panose="02020400000000000000" pitchFamily="18" charset="-128"/>
            </a:endParaRPr>
          </a:p>
          <a:p>
            <a:pPr algn="ctr"/>
            <a:r>
              <a:rPr lang="ja-JP" altLang="en-US" dirty="0">
                <a:latin typeface="UD デジタル 教科書体 NK-R" panose="02020400000000000000" pitchFamily="18" charset="-128"/>
                <a:ea typeface="UD デジタル 教科書体 NK-R" panose="02020400000000000000" pitchFamily="18" charset="-128"/>
              </a:rPr>
              <a:t>（音声：音読さん）</a:t>
            </a:r>
            <a:endParaRPr lang="en-US" altLang="ja-JP" dirty="0">
              <a:latin typeface="UD デジタル 教科書体 NK-R" panose="02020400000000000000" pitchFamily="18" charset="-128"/>
              <a:ea typeface="UD デジタル 教科書体 NK-R" panose="02020400000000000000" pitchFamily="18" charset="-128"/>
            </a:endParaRPr>
          </a:p>
          <a:p>
            <a:pPr algn="ctr"/>
            <a:endParaRPr kumimoji="1" lang="en-US" altLang="ja-JP" dirty="0">
              <a:latin typeface="UD デジタル 教科書体 NK-R" panose="02020400000000000000" pitchFamily="18" charset="-128"/>
              <a:ea typeface="UD デジタル 教科書体 NK-R" panose="02020400000000000000" pitchFamily="18" charset="-128"/>
            </a:endParaRPr>
          </a:p>
          <a:p>
            <a:pPr algn="ctr"/>
            <a:endParaRPr lang="en-US" altLang="ja-JP" dirty="0">
              <a:latin typeface="UD デジタル 教科書体 NK-R" panose="02020400000000000000" pitchFamily="18" charset="-128"/>
              <a:ea typeface="UD デジタル 教科書体 NK-R" panose="02020400000000000000" pitchFamily="18" charset="-128"/>
            </a:endParaRPr>
          </a:p>
          <a:p>
            <a:pPr algn="ctr"/>
            <a:endParaRPr kumimoji="1" lang="ja-JP" altLang="en-US" dirty="0">
              <a:latin typeface="UD デジタル 教科書体 NK-R" panose="02020400000000000000" pitchFamily="18" charset="-128"/>
              <a:ea typeface="UD デジタル 教科書体 NK-R" panose="02020400000000000000" pitchFamily="18" charset="-128"/>
            </a:endParaRPr>
          </a:p>
        </p:txBody>
      </p:sp>
      <p:pic>
        <p:nvPicPr>
          <p:cNvPr id="3" name="事例①修正音声のみ（音読さん）">
            <a:hlinkClick r:id="" action="ppaction://media"/>
            <a:extLst>
              <a:ext uri="{FF2B5EF4-FFF2-40B4-BE49-F238E27FC236}">
                <a16:creationId xmlns:a16="http://schemas.microsoft.com/office/drawing/2014/main" id="{19B529AD-626A-44A0-A035-D35D1B4FBF5A}"/>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06116" y="5221904"/>
            <a:ext cx="1621762" cy="1621762"/>
          </a:xfrm>
          <a:prstGeom prst="rect">
            <a:avLst/>
          </a:prstGeom>
        </p:spPr>
      </p:pic>
      <p:sp>
        <p:nvSpPr>
          <p:cNvPr id="24" name="テキスト ボックス 23">
            <a:extLst>
              <a:ext uri="{FF2B5EF4-FFF2-40B4-BE49-F238E27FC236}">
                <a16:creationId xmlns:a16="http://schemas.microsoft.com/office/drawing/2014/main" id="{2219F9DA-7907-4751-B952-5C16F6496368}"/>
              </a:ext>
            </a:extLst>
          </p:cNvPr>
          <p:cNvSpPr txBox="1"/>
          <p:nvPr/>
        </p:nvSpPr>
        <p:spPr>
          <a:xfrm>
            <a:off x="10849232" y="0"/>
            <a:ext cx="1342767" cy="369332"/>
          </a:xfrm>
          <a:prstGeom prst="rect">
            <a:avLst/>
          </a:prstGeom>
          <a:solidFill>
            <a:srgbClr val="0070C0"/>
          </a:solidFill>
        </p:spPr>
        <p:txBody>
          <a:bodyPr wrap="square" lIns="0" rIns="0" rtlCol="0">
            <a:spAutoFit/>
          </a:bodyPr>
          <a:lstStyle/>
          <a:p>
            <a:pPr algn="ctr"/>
            <a:r>
              <a:rPr lang="ja-JP" altLang="en-US" spc="-300" dirty="0">
                <a:solidFill>
                  <a:schemeClr val="bg1"/>
                </a:solidFill>
                <a:latin typeface="BIZ UDPゴシック" panose="020B0400000000000000" pitchFamily="50" charset="-128"/>
                <a:ea typeface="BIZ UDPゴシック" panose="020B0400000000000000" pitchFamily="50" charset="-128"/>
              </a:rPr>
              <a:t>ワークシート　</a:t>
            </a:r>
            <a:r>
              <a:rPr lang="en-US" altLang="ja-JP" spc="-300" dirty="0">
                <a:solidFill>
                  <a:schemeClr val="bg1"/>
                </a:solidFill>
                <a:latin typeface="BIZ UDPゴシック" panose="020B0400000000000000" pitchFamily="50" charset="-128"/>
                <a:ea typeface="BIZ UDPゴシック" panose="020B0400000000000000" pitchFamily="50" charset="-128"/>
              </a:rPr>
              <a:t>1</a:t>
            </a:r>
            <a:endParaRPr kumimoji="1" lang="ja-JP" altLang="en-US" spc="-30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1223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63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AFCA177A-2909-4702-A052-5EC87E6BA766}"/>
              </a:ext>
            </a:extLst>
          </p:cNvPr>
          <p:cNvSpPr txBox="1">
            <a:spLocks/>
          </p:cNvSpPr>
          <p:nvPr/>
        </p:nvSpPr>
        <p:spPr>
          <a:xfrm>
            <a:off x="675307" y="1661830"/>
            <a:ext cx="1745788" cy="996291"/>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UD デジタル 教科書体 NK-R" panose="02020400000000000000" pitchFamily="18" charset="-128"/>
                <a:ea typeface="UD デジタル 教科書体 NK-R" panose="02020400000000000000" pitchFamily="18" charset="-128"/>
              </a:rPr>
              <a:t>ケース</a:t>
            </a:r>
            <a:r>
              <a:rPr lang="en-US" altLang="ja-JP" sz="3200" dirty="0">
                <a:latin typeface="UD デジタル 教科書体 NK-R" panose="02020400000000000000" pitchFamily="18" charset="-128"/>
                <a:ea typeface="UD デジタル 教科書体 NK-R" panose="02020400000000000000" pitchFamily="18" charset="-128"/>
              </a:rPr>
              <a:t>2</a:t>
            </a:r>
            <a:r>
              <a:rPr lang="ja-JP" altLang="en-US" sz="3200" dirty="0">
                <a:latin typeface="UD デジタル 教科書体 NK-R" panose="02020400000000000000" pitchFamily="18" charset="-128"/>
                <a:ea typeface="UD デジタル 教科書体 NK-R" panose="02020400000000000000" pitchFamily="18" charset="-128"/>
              </a:rPr>
              <a:t>　</a:t>
            </a:r>
            <a:endParaRPr lang="en-US" altLang="ja-JP" sz="3200" dirty="0">
              <a:latin typeface="UD デジタル 教科書体 NK-R" panose="02020400000000000000" pitchFamily="18" charset="-128"/>
              <a:ea typeface="UD デジタル 教科書体 NK-R" panose="02020400000000000000" pitchFamily="18" charset="-128"/>
            </a:endParaRPr>
          </a:p>
          <a:p>
            <a:r>
              <a:rPr lang="ja-JP" altLang="en-US" sz="3200" dirty="0">
                <a:latin typeface="UD デジタル 教科書体 NK-R" panose="02020400000000000000" pitchFamily="18" charset="-128"/>
                <a:ea typeface="UD デジタル 教科書体 NK-R" panose="02020400000000000000" pitchFamily="18" charset="-128"/>
              </a:rPr>
              <a:t>偽サイト</a:t>
            </a:r>
          </a:p>
        </p:txBody>
      </p:sp>
      <p:grpSp>
        <p:nvGrpSpPr>
          <p:cNvPr id="12" name="グループ化 11">
            <a:extLst>
              <a:ext uri="{FF2B5EF4-FFF2-40B4-BE49-F238E27FC236}">
                <a16:creationId xmlns:a16="http://schemas.microsoft.com/office/drawing/2014/main" id="{46C3ED4E-2194-4F30-BA18-02810E8D5732}"/>
              </a:ext>
            </a:extLst>
          </p:cNvPr>
          <p:cNvGrpSpPr/>
          <p:nvPr/>
        </p:nvGrpSpPr>
        <p:grpSpPr>
          <a:xfrm>
            <a:off x="6800850" y="1365785"/>
            <a:ext cx="4071814" cy="1588382"/>
            <a:chOff x="6116459" y="1169234"/>
            <a:chExt cx="4776664" cy="1588382"/>
          </a:xfrm>
        </p:grpSpPr>
        <p:sp>
          <p:nvSpPr>
            <p:cNvPr id="13" name="角丸四角形吹き出し 8">
              <a:extLst>
                <a:ext uri="{FF2B5EF4-FFF2-40B4-BE49-F238E27FC236}">
                  <a16:creationId xmlns:a16="http://schemas.microsoft.com/office/drawing/2014/main" id="{126E5B48-657D-4A0D-8183-0011FCAD8D7D}"/>
                </a:ext>
              </a:extLst>
            </p:cNvPr>
            <p:cNvSpPr/>
            <p:nvPr/>
          </p:nvSpPr>
          <p:spPr>
            <a:xfrm>
              <a:off x="6116459" y="1169234"/>
              <a:ext cx="4676462" cy="1588382"/>
            </a:xfrm>
            <a:prstGeom prst="wedgeRoundRectCallout">
              <a:avLst>
                <a:gd name="adj1" fmla="val 11014"/>
                <a:gd name="adj2" fmla="val 84972"/>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BEF1FBF5-E961-4EB7-898D-4BF7CDACD0E4}"/>
                </a:ext>
              </a:extLst>
            </p:cNvPr>
            <p:cNvSpPr txBox="1"/>
            <p:nvPr/>
          </p:nvSpPr>
          <p:spPr>
            <a:xfrm>
              <a:off x="6653628" y="1169234"/>
              <a:ext cx="4239495" cy="1508105"/>
            </a:xfrm>
            <a:prstGeom prst="rect">
              <a:avLst/>
            </a:prstGeom>
            <a:noFill/>
          </p:spPr>
          <p:txBody>
            <a:bodyPr wrap="square" rtlCol="0">
              <a:spAutoFit/>
            </a:bodyPr>
            <a:lstStyle/>
            <a:p>
              <a:pPr>
                <a:lnSpc>
                  <a:spcPct val="150000"/>
                </a:lnSpc>
              </a:pPr>
              <a:r>
                <a:rPr lang="ja-JP" altLang="en-US" sz="3200" dirty="0">
                  <a:latin typeface="メイリオ" panose="020B0604030504040204" pitchFamily="50" charset="-128"/>
                  <a:ea typeface="メイリオ" panose="020B0604030504040204" pitchFamily="50" charset="-128"/>
                </a:rPr>
                <a:t>今だけ割引価格！</a:t>
              </a:r>
              <a:endParaRPr lang="en-US" altLang="ja-JP" sz="3200" dirty="0">
                <a:latin typeface="メイリオ" panose="020B0604030504040204" pitchFamily="50" charset="-128"/>
                <a:ea typeface="メイリオ" panose="020B0604030504040204" pitchFamily="50" charset="-128"/>
              </a:endParaRPr>
            </a:p>
            <a:p>
              <a:pPr>
                <a:lnSpc>
                  <a:spcPct val="150000"/>
                </a:lnSpc>
              </a:pPr>
              <a:r>
                <a:rPr lang="ja-JP" altLang="en-US" sz="3200" dirty="0">
                  <a:latin typeface="メイリオ" panose="020B0604030504040204" pitchFamily="50" charset="-128"/>
                  <a:ea typeface="メイリオ" panose="020B0604030504040204" pitchFamily="50" charset="-128"/>
                </a:rPr>
                <a:t>残り一足！</a:t>
              </a:r>
            </a:p>
          </p:txBody>
        </p:sp>
      </p:grpSp>
      <p:grpSp>
        <p:nvGrpSpPr>
          <p:cNvPr id="15" name="グループ化 14">
            <a:extLst>
              <a:ext uri="{FF2B5EF4-FFF2-40B4-BE49-F238E27FC236}">
                <a16:creationId xmlns:a16="http://schemas.microsoft.com/office/drawing/2014/main" id="{56C831CA-55E3-4230-AC50-279BB5E9AC7C}"/>
              </a:ext>
            </a:extLst>
          </p:cNvPr>
          <p:cNvGrpSpPr/>
          <p:nvPr/>
        </p:nvGrpSpPr>
        <p:grpSpPr>
          <a:xfrm>
            <a:off x="2975229" y="1223010"/>
            <a:ext cx="2888361" cy="5556855"/>
            <a:chOff x="2975229" y="58390"/>
            <a:chExt cx="3319186" cy="6721475"/>
          </a:xfrm>
        </p:grpSpPr>
        <p:grpSp>
          <p:nvGrpSpPr>
            <p:cNvPr id="16" name="グループ化 15">
              <a:extLst>
                <a:ext uri="{FF2B5EF4-FFF2-40B4-BE49-F238E27FC236}">
                  <a16:creationId xmlns:a16="http://schemas.microsoft.com/office/drawing/2014/main" id="{8596CB19-9642-4CD4-9309-6160143F08BE}"/>
                </a:ext>
              </a:extLst>
            </p:cNvPr>
            <p:cNvGrpSpPr/>
            <p:nvPr/>
          </p:nvGrpSpPr>
          <p:grpSpPr>
            <a:xfrm>
              <a:off x="2975229" y="58390"/>
              <a:ext cx="3319186" cy="6721475"/>
              <a:chOff x="5279159" y="111668"/>
              <a:chExt cx="3319186" cy="6721475"/>
            </a:xfrm>
          </p:grpSpPr>
          <p:grpSp>
            <p:nvGrpSpPr>
              <p:cNvPr id="22" name="グループ化 21">
                <a:extLst>
                  <a:ext uri="{FF2B5EF4-FFF2-40B4-BE49-F238E27FC236}">
                    <a16:creationId xmlns:a16="http://schemas.microsoft.com/office/drawing/2014/main" id="{001F4B40-FE2F-4437-A9C0-81AD430A43D1}"/>
                  </a:ext>
                </a:extLst>
              </p:cNvPr>
              <p:cNvGrpSpPr/>
              <p:nvPr/>
            </p:nvGrpSpPr>
            <p:grpSpPr>
              <a:xfrm>
                <a:off x="5279159" y="111668"/>
                <a:ext cx="3319186" cy="6721475"/>
                <a:chOff x="3097511" y="58390"/>
                <a:chExt cx="3319186" cy="6721475"/>
              </a:xfrm>
            </p:grpSpPr>
            <p:sp>
              <p:nvSpPr>
                <p:cNvPr id="27" name="四角形: 角を丸くする 26">
                  <a:extLst>
                    <a:ext uri="{FF2B5EF4-FFF2-40B4-BE49-F238E27FC236}">
                      <a16:creationId xmlns:a16="http://schemas.microsoft.com/office/drawing/2014/main" id="{5C0CB70F-0CB8-4FEF-AD16-883F9CF4F6DC}"/>
                    </a:ext>
                  </a:extLst>
                </p:cNvPr>
                <p:cNvSpPr/>
                <p:nvPr/>
              </p:nvSpPr>
              <p:spPr>
                <a:xfrm>
                  <a:off x="3097511" y="58390"/>
                  <a:ext cx="3319186" cy="6721475"/>
                </a:xfrm>
                <a:prstGeom prst="roundRect">
                  <a:avLst>
                    <a:gd name="adj" fmla="val 8283"/>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8DB2D714-8D11-4220-9B66-D79A22FBE8B2}"/>
                    </a:ext>
                  </a:extLst>
                </p:cNvPr>
                <p:cNvSpPr/>
                <p:nvPr/>
              </p:nvSpPr>
              <p:spPr>
                <a:xfrm>
                  <a:off x="3329138" y="966930"/>
                  <a:ext cx="2898954" cy="559262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b="1" dirty="0">
                      <a:solidFill>
                        <a:schemeClr val="tx1"/>
                      </a:solidFill>
                      <a:latin typeface="Meiryo UI" panose="020B0604030504040204" pitchFamily="50" charset="-128"/>
                      <a:ea typeface="Meiryo UI" panose="020B0604030504040204" pitchFamily="50" charset="-128"/>
                    </a:rPr>
                    <a:t>メンズスニーカー</a:t>
                  </a:r>
                  <a:endParaRPr kumimoji="1" lang="en-US" altLang="ja-JP" b="1" dirty="0">
                    <a:solidFill>
                      <a:schemeClr val="tx1"/>
                    </a:solidFill>
                    <a:latin typeface="Meiryo UI" panose="020B0604030504040204" pitchFamily="50" charset="-128"/>
                    <a:ea typeface="Meiryo UI" panose="020B0604030504040204" pitchFamily="50" charset="-128"/>
                  </a:endParaRPr>
                </a:p>
                <a:p>
                  <a:endParaRPr lang="en-US" altLang="ja-JP" b="1" dirty="0">
                    <a:solidFill>
                      <a:schemeClr val="tx1"/>
                    </a:solidFill>
                    <a:latin typeface="Meiryo UI" panose="020B0604030504040204" pitchFamily="50" charset="-128"/>
                    <a:ea typeface="Meiryo UI" panose="020B0604030504040204" pitchFamily="50" charset="-128"/>
                  </a:endParaRPr>
                </a:p>
                <a:p>
                  <a:endParaRPr kumimoji="1" lang="en-US" altLang="ja-JP" b="1" dirty="0">
                    <a:solidFill>
                      <a:schemeClr val="tx1"/>
                    </a:solidFill>
                    <a:latin typeface="Meiryo UI" panose="020B0604030504040204" pitchFamily="50" charset="-128"/>
                    <a:ea typeface="Meiryo UI" panose="020B0604030504040204" pitchFamily="50" charset="-128"/>
                  </a:endParaRPr>
                </a:p>
                <a:p>
                  <a:endParaRPr lang="en-US" altLang="ja-JP" b="1" dirty="0">
                    <a:solidFill>
                      <a:schemeClr val="tx1"/>
                    </a:solidFill>
                    <a:latin typeface="Meiryo UI" panose="020B0604030504040204" pitchFamily="50" charset="-128"/>
                    <a:ea typeface="Meiryo UI" panose="020B0604030504040204" pitchFamily="50" charset="-128"/>
                  </a:endParaRPr>
                </a:p>
                <a:p>
                  <a:endParaRPr kumimoji="1" lang="en-US" altLang="ja-JP" b="1" dirty="0">
                    <a:solidFill>
                      <a:schemeClr val="tx1"/>
                    </a:solidFill>
                    <a:latin typeface="Meiryo UI" panose="020B0604030504040204" pitchFamily="50" charset="-128"/>
                    <a:ea typeface="Meiryo UI" panose="020B0604030504040204" pitchFamily="50" charset="-128"/>
                  </a:endParaRPr>
                </a:p>
                <a:p>
                  <a:endParaRPr lang="en-US" altLang="ja-JP" b="1" dirty="0">
                    <a:solidFill>
                      <a:schemeClr val="tx1"/>
                    </a:solidFill>
                    <a:latin typeface="Meiryo UI" panose="020B0604030504040204" pitchFamily="50" charset="-128"/>
                    <a:ea typeface="Meiryo UI" panose="020B0604030504040204" pitchFamily="50" charset="-128"/>
                  </a:endParaRPr>
                </a:p>
                <a:p>
                  <a:endParaRPr kumimoji="1" lang="en-US" altLang="ja-JP" b="1" dirty="0">
                    <a:solidFill>
                      <a:schemeClr val="tx1"/>
                    </a:solidFill>
                    <a:latin typeface="Meiryo UI" panose="020B0604030504040204" pitchFamily="50" charset="-128"/>
                    <a:ea typeface="Meiryo UI" panose="020B0604030504040204" pitchFamily="50" charset="-128"/>
                  </a:endParaRPr>
                </a:p>
                <a:p>
                  <a:endParaRPr lang="en-US" altLang="ja-JP" b="1" dirty="0">
                    <a:solidFill>
                      <a:schemeClr val="tx1"/>
                    </a:solidFill>
                    <a:latin typeface="Meiryo UI" panose="020B0604030504040204" pitchFamily="50" charset="-128"/>
                    <a:ea typeface="Meiryo UI" panose="020B0604030504040204" pitchFamily="50" charset="-128"/>
                  </a:endParaRPr>
                </a:p>
                <a:p>
                  <a:r>
                    <a:rPr lang="en-US" altLang="ja-JP" sz="3200" dirty="0">
                      <a:solidFill>
                        <a:schemeClr val="tx1"/>
                      </a:solidFill>
                      <a:latin typeface="Meiryo UI" panose="020B0604030504040204" pitchFamily="50" charset="-128"/>
                      <a:ea typeface="Meiryo UI" panose="020B0604030504040204" pitchFamily="50" charset="-128"/>
                    </a:rPr>
                    <a:t>3</a:t>
                  </a:r>
                  <a:r>
                    <a:rPr kumimoji="1" lang="en-US" altLang="ja-JP" sz="3200" dirty="0">
                      <a:solidFill>
                        <a:schemeClr val="tx1"/>
                      </a:solidFill>
                      <a:latin typeface="Meiryo UI" panose="020B0604030504040204" pitchFamily="50" charset="-128"/>
                      <a:ea typeface="Meiryo UI" panose="020B0604030504040204" pitchFamily="50" charset="-128"/>
                    </a:rPr>
                    <a:t>,980</a:t>
                  </a:r>
                  <a:r>
                    <a:rPr kumimoji="1" lang="ja-JP" altLang="en-US" b="1" dirty="0">
                      <a:solidFill>
                        <a:schemeClr val="tx1"/>
                      </a:solidFill>
                      <a:latin typeface="Meiryo UI" panose="020B0604030504040204" pitchFamily="50" charset="-128"/>
                      <a:ea typeface="Meiryo UI" panose="020B0604030504040204" pitchFamily="50" charset="-128"/>
                    </a:rPr>
                    <a:t>円</a:t>
                  </a:r>
                  <a:r>
                    <a:rPr kumimoji="1" lang="en-US" altLang="ja-JP" b="1" dirty="0">
                      <a:solidFill>
                        <a:schemeClr val="tx1"/>
                      </a:solidFill>
                      <a:latin typeface="Meiryo UI" panose="020B0604030504040204" pitchFamily="50" charset="-128"/>
                      <a:ea typeface="Meiryo UI" panose="020B0604030504040204" pitchFamily="50" charset="-128"/>
                    </a:rPr>
                    <a:t>/</a:t>
                  </a:r>
                  <a:r>
                    <a:rPr kumimoji="1" lang="ja-JP" altLang="en-US" b="1" dirty="0">
                      <a:solidFill>
                        <a:schemeClr val="tx1"/>
                      </a:solidFill>
                      <a:latin typeface="Meiryo UI" panose="020B0604030504040204" pitchFamily="50" charset="-128"/>
                      <a:ea typeface="Meiryo UI" panose="020B0604030504040204" pitchFamily="50" charset="-128"/>
                    </a:rPr>
                    <a:t>税込</a:t>
                  </a:r>
                  <a:endParaRPr kumimoji="1" lang="en-US" altLang="ja-JP"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送料無料</a:t>
                  </a:r>
                  <a:endParaRPr lang="en-US" altLang="ja-JP" sz="1400" b="1" dirty="0">
                    <a:solidFill>
                      <a:schemeClr val="tx1"/>
                    </a:solidFill>
                    <a:latin typeface="Meiryo UI" panose="020B0604030504040204" pitchFamily="50" charset="-128"/>
                    <a:ea typeface="Meiryo UI" panose="020B0604030504040204" pitchFamily="50" charset="-128"/>
                  </a:endParaRPr>
                </a:p>
                <a:p>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29" name="四角形: 角を丸くする 28">
                  <a:extLst>
                    <a:ext uri="{FF2B5EF4-FFF2-40B4-BE49-F238E27FC236}">
                      <a16:creationId xmlns:a16="http://schemas.microsoft.com/office/drawing/2014/main" id="{D68A994E-9920-4DAE-B494-B75F7AFA4BC7}"/>
                    </a:ext>
                  </a:extLst>
                </p:cNvPr>
                <p:cNvSpPr/>
                <p:nvPr/>
              </p:nvSpPr>
              <p:spPr>
                <a:xfrm flipV="1">
                  <a:off x="3981881" y="213169"/>
                  <a:ext cx="1570608" cy="87187"/>
                </a:xfrm>
                <a:prstGeom prst="roundRect">
                  <a:avLst>
                    <a:gd name="adj" fmla="val 3244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B2837880-7F15-42DB-9A35-75113B4989E5}"/>
                  </a:ext>
                </a:extLst>
              </p:cNvPr>
              <p:cNvGrpSpPr/>
              <p:nvPr/>
            </p:nvGrpSpPr>
            <p:grpSpPr>
              <a:xfrm>
                <a:off x="5499356" y="546684"/>
                <a:ext cx="2906707" cy="473524"/>
                <a:chOff x="5499356" y="546684"/>
                <a:chExt cx="2906707" cy="473524"/>
              </a:xfrm>
            </p:grpSpPr>
            <p:sp>
              <p:nvSpPr>
                <p:cNvPr id="24" name="正方形/長方形 23">
                  <a:extLst>
                    <a:ext uri="{FF2B5EF4-FFF2-40B4-BE49-F238E27FC236}">
                      <a16:creationId xmlns:a16="http://schemas.microsoft.com/office/drawing/2014/main" id="{FF937084-8BA4-490D-970E-80C42BB5486A}"/>
                    </a:ext>
                  </a:extLst>
                </p:cNvPr>
                <p:cNvSpPr/>
                <p:nvPr/>
              </p:nvSpPr>
              <p:spPr>
                <a:xfrm>
                  <a:off x="5499356" y="546684"/>
                  <a:ext cx="2906707" cy="473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latin typeface="BIZ UDPゴシック" panose="020B0400000000000000" pitchFamily="50" charset="-128"/>
                      <a:ea typeface="BIZ UDPゴシック" panose="020B0400000000000000" pitchFamily="50" charset="-128"/>
                    </a:rPr>
                    <a:t>三</a:t>
                  </a:r>
                  <a:r>
                    <a:rPr lang="en-US" altLang="ja-JP" sz="1600" b="1" dirty="0">
                      <a:latin typeface="BIZ UDPゴシック" panose="020B0400000000000000" pitchFamily="50" charset="-128"/>
                      <a:ea typeface="BIZ UDPゴシック" panose="020B0400000000000000" pitchFamily="50" charset="-128"/>
                    </a:rPr>
                    <a:t>MENU</a:t>
                  </a:r>
                  <a:endParaRPr kumimoji="1" lang="ja-JP" altLang="en-US" sz="1600" b="1" dirty="0">
                    <a:latin typeface="BIZ UDPゴシック" panose="020B0400000000000000" pitchFamily="50" charset="-128"/>
                    <a:ea typeface="BIZ UDPゴシック" panose="020B0400000000000000" pitchFamily="50" charset="-128"/>
                  </a:endParaRPr>
                </a:p>
              </p:txBody>
            </p:sp>
            <p:pic>
              <p:nvPicPr>
                <p:cNvPr id="25" name="グラフィックス 24" descr="ショッピング カート">
                  <a:extLst>
                    <a:ext uri="{FF2B5EF4-FFF2-40B4-BE49-F238E27FC236}">
                      <a16:creationId xmlns:a16="http://schemas.microsoft.com/office/drawing/2014/main" id="{62BD7812-E143-4A6E-B713-8C48B5913F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27710" y="606772"/>
                  <a:ext cx="413436" cy="413436"/>
                </a:xfrm>
                <a:prstGeom prst="rect">
                  <a:avLst/>
                </a:prstGeom>
              </p:spPr>
            </p:pic>
            <p:pic>
              <p:nvPicPr>
                <p:cNvPr id="26" name="グラフィックス 25" descr="拡大鏡">
                  <a:extLst>
                    <a:ext uri="{FF2B5EF4-FFF2-40B4-BE49-F238E27FC236}">
                      <a16:creationId xmlns:a16="http://schemas.microsoft.com/office/drawing/2014/main" id="{BA6EF9C1-C446-45F3-8E2D-C842FE16BA6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38383" y="611564"/>
                  <a:ext cx="380394" cy="380394"/>
                </a:xfrm>
                <a:prstGeom prst="rect">
                  <a:avLst/>
                </a:prstGeom>
              </p:spPr>
            </p:pic>
          </p:grpSp>
        </p:grpSp>
        <p:pic>
          <p:nvPicPr>
            <p:cNvPr id="17" name="図 16">
              <a:extLst>
                <a:ext uri="{FF2B5EF4-FFF2-40B4-BE49-F238E27FC236}">
                  <a16:creationId xmlns:a16="http://schemas.microsoft.com/office/drawing/2014/main" id="{93A48F88-3F4B-403F-B2BC-AF1725370E21}"/>
                </a:ext>
              </a:extLst>
            </p:cNvPr>
            <p:cNvPicPr>
              <a:picLocks noChangeAspect="1"/>
            </p:cNvPicPr>
            <p:nvPr/>
          </p:nvPicPr>
          <p:blipFill>
            <a:blip r:embed="rId9"/>
            <a:stretch>
              <a:fillRect/>
            </a:stretch>
          </p:blipFill>
          <p:spPr>
            <a:xfrm>
              <a:off x="3571171" y="1878373"/>
              <a:ext cx="2396465" cy="1935145"/>
            </a:xfrm>
            <a:prstGeom prst="rect">
              <a:avLst/>
            </a:prstGeom>
          </p:spPr>
        </p:pic>
        <p:sp>
          <p:nvSpPr>
            <p:cNvPr id="18" name="正方形/長方形 17">
              <a:extLst>
                <a:ext uri="{FF2B5EF4-FFF2-40B4-BE49-F238E27FC236}">
                  <a16:creationId xmlns:a16="http://schemas.microsoft.com/office/drawing/2014/main" id="{27CA9F4A-99A1-47AD-8303-F7B03DD698A6}"/>
                </a:ext>
              </a:extLst>
            </p:cNvPr>
            <p:cNvSpPr/>
            <p:nvPr/>
          </p:nvSpPr>
          <p:spPr>
            <a:xfrm>
              <a:off x="3407942" y="4622403"/>
              <a:ext cx="2512797" cy="3693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rPr>
                <a:t>　サイズ：</a:t>
              </a:r>
              <a:r>
                <a:rPr lang="en-US" altLang="ja-JP" sz="1600" dirty="0">
                  <a:solidFill>
                    <a:schemeClr val="tx1"/>
                  </a:solidFill>
                  <a:latin typeface="Meiryo UI" panose="020B0604030504040204" pitchFamily="50" charset="-128"/>
                  <a:ea typeface="Meiryo UI" panose="020B0604030504040204" pitchFamily="50" charset="-128"/>
                </a:rPr>
                <a:t>25</a:t>
              </a:r>
              <a:r>
                <a:rPr lang="ja-JP" altLang="en-US" sz="1600" dirty="0">
                  <a:solidFill>
                    <a:schemeClr val="tx1"/>
                  </a:solidFill>
                  <a:latin typeface="Meiryo UI" panose="020B0604030504040204" pitchFamily="50" charset="-128"/>
                  <a:ea typeface="Meiryo UI" panose="020B0604030504040204" pitchFamily="50" charset="-128"/>
                </a:rPr>
                <a:t>ｃｍ　　　</a:t>
              </a:r>
              <a:endParaRPr kumimoji="1" lang="ja-JP" altLang="en-US" sz="1600" dirty="0"/>
            </a:p>
          </p:txBody>
        </p:sp>
        <p:sp>
          <p:nvSpPr>
            <p:cNvPr id="19" name="正方形/長方形 18">
              <a:extLst>
                <a:ext uri="{FF2B5EF4-FFF2-40B4-BE49-F238E27FC236}">
                  <a16:creationId xmlns:a16="http://schemas.microsoft.com/office/drawing/2014/main" id="{CE96E2DE-8389-4DAB-974A-AE98C9DE6F99}"/>
                </a:ext>
              </a:extLst>
            </p:cNvPr>
            <p:cNvSpPr/>
            <p:nvPr/>
          </p:nvSpPr>
          <p:spPr>
            <a:xfrm>
              <a:off x="3407942" y="5055004"/>
              <a:ext cx="2512797" cy="3693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rPr>
                <a:t>　カラー：ネイビー　　　</a:t>
              </a:r>
              <a:endParaRPr kumimoji="1" lang="ja-JP" altLang="en-US" sz="1600" dirty="0"/>
            </a:p>
          </p:txBody>
        </p:sp>
        <p:sp>
          <p:nvSpPr>
            <p:cNvPr id="20" name="正方形/長方形 19">
              <a:extLst>
                <a:ext uri="{FF2B5EF4-FFF2-40B4-BE49-F238E27FC236}">
                  <a16:creationId xmlns:a16="http://schemas.microsoft.com/office/drawing/2014/main" id="{27C44DEB-78DA-49E7-9200-1045272D1751}"/>
                </a:ext>
              </a:extLst>
            </p:cNvPr>
            <p:cNvSpPr/>
            <p:nvPr/>
          </p:nvSpPr>
          <p:spPr>
            <a:xfrm>
              <a:off x="3422008" y="5545064"/>
              <a:ext cx="2512797" cy="473524"/>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　購　入　　</a:t>
              </a:r>
              <a:endParaRPr kumimoji="1" lang="ja-JP" altLang="en-US" sz="2400" b="1" dirty="0">
                <a:solidFill>
                  <a:schemeClr val="bg1"/>
                </a:solidFill>
              </a:endParaRPr>
            </a:p>
          </p:txBody>
        </p:sp>
        <p:sp>
          <p:nvSpPr>
            <p:cNvPr id="21" name="正方形/長方形 20">
              <a:extLst>
                <a:ext uri="{FF2B5EF4-FFF2-40B4-BE49-F238E27FC236}">
                  <a16:creationId xmlns:a16="http://schemas.microsoft.com/office/drawing/2014/main" id="{448F269C-D64B-4932-AF9D-E0732BD4B410}"/>
                </a:ext>
              </a:extLst>
            </p:cNvPr>
            <p:cNvSpPr/>
            <p:nvPr/>
          </p:nvSpPr>
          <p:spPr>
            <a:xfrm rot="20121086">
              <a:off x="3231092" y="1631935"/>
              <a:ext cx="2830360" cy="5716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BIZ UDPゴシック" panose="020B0400000000000000" pitchFamily="50" charset="-128"/>
                  <a:ea typeface="BIZ UDPゴシック" panose="020B0400000000000000" pitchFamily="50" charset="-128"/>
                </a:rPr>
                <a:t>残り一足！</a:t>
              </a:r>
            </a:p>
          </p:txBody>
        </p:sp>
      </p:grpSp>
      <p:pic>
        <p:nvPicPr>
          <p:cNvPr id="3" name="図 2">
            <a:extLst>
              <a:ext uri="{FF2B5EF4-FFF2-40B4-BE49-F238E27FC236}">
                <a16:creationId xmlns:a16="http://schemas.microsoft.com/office/drawing/2014/main" id="{9E696287-0462-41C2-B326-4AAA285AB61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58754" y="3776235"/>
            <a:ext cx="3742817" cy="2201655"/>
          </a:xfrm>
          <a:prstGeom prst="rect">
            <a:avLst/>
          </a:prstGeom>
        </p:spPr>
      </p:pic>
      <p:sp>
        <p:nvSpPr>
          <p:cNvPr id="2" name="スライド番号プレースホルダー 1">
            <a:extLst>
              <a:ext uri="{FF2B5EF4-FFF2-40B4-BE49-F238E27FC236}">
                <a16:creationId xmlns:a16="http://schemas.microsoft.com/office/drawing/2014/main" id="{57DD9419-9C03-4531-9718-6D3B938CA07C}"/>
              </a:ext>
            </a:extLst>
          </p:cNvPr>
          <p:cNvSpPr>
            <a:spLocks noGrp="1"/>
          </p:cNvSpPr>
          <p:nvPr>
            <p:ph type="sldNum" sz="quarter" idx="12"/>
          </p:nvPr>
        </p:nvSpPr>
        <p:spPr/>
        <p:txBody>
          <a:bodyPr/>
          <a:lstStyle/>
          <a:p>
            <a:fld id="{CBC82420-49BF-4B37-A550-189EB1A657EB}" type="slidenum">
              <a:rPr kumimoji="1" lang="ja-JP" altLang="en-US" smtClean="0"/>
              <a:t>5</a:t>
            </a:fld>
            <a:endParaRPr kumimoji="1" lang="ja-JP" altLang="en-US"/>
          </a:p>
        </p:txBody>
      </p:sp>
      <p:sp>
        <p:nvSpPr>
          <p:cNvPr id="30" name="正方形/長方形 29">
            <a:extLst>
              <a:ext uri="{FF2B5EF4-FFF2-40B4-BE49-F238E27FC236}">
                <a16:creationId xmlns:a16="http://schemas.microsoft.com/office/drawing/2014/main" id="{35693B42-0B8E-4A24-95D3-EEC8135D8560}"/>
              </a:ext>
            </a:extLst>
          </p:cNvPr>
          <p:cNvSpPr/>
          <p:nvPr/>
        </p:nvSpPr>
        <p:spPr>
          <a:xfrm>
            <a:off x="388519" y="4142840"/>
            <a:ext cx="2454442" cy="166094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rPr>
              <a:t>事例読み上げ</a:t>
            </a:r>
            <a:endParaRPr kumimoji="1" lang="en-US" altLang="ja-JP" dirty="0">
              <a:latin typeface="UD デジタル 教科書体 NK-R" panose="02020400000000000000" pitchFamily="18" charset="-128"/>
              <a:ea typeface="UD デジタル 教科書体 NK-R" panose="02020400000000000000" pitchFamily="18" charset="-128"/>
            </a:endParaRPr>
          </a:p>
          <a:p>
            <a:pPr algn="ctr"/>
            <a:r>
              <a:rPr lang="ja-JP" altLang="en-US" dirty="0">
                <a:latin typeface="UD デジタル 教科書体 NK-R" panose="02020400000000000000" pitchFamily="18" charset="-128"/>
                <a:ea typeface="UD デジタル 教科書体 NK-R" panose="02020400000000000000" pitchFamily="18" charset="-128"/>
              </a:rPr>
              <a:t>（音声：音読さん）</a:t>
            </a:r>
            <a:endParaRPr lang="en-US" altLang="ja-JP" dirty="0">
              <a:latin typeface="UD デジタル 教科書体 NK-R" panose="02020400000000000000" pitchFamily="18" charset="-128"/>
              <a:ea typeface="UD デジタル 教科書体 NK-R" panose="02020400000000000000" pitchFamily="18" charset="-128"/>
            </a:endParaRPr>
          </a:p>
          <a:p>
            <a:pPr algn="ctr"/>
            <a:endParaRPr kumimoji="1" lang="en-US" altLang="ja-JP" dirty="0">
              <a:latin typeface="UD デジタル 教科書体 NK-R" panose="02020400000000000000" pitchFamily="18" charset="-128"/>
              <a:ea typeface="UD デジタル 教科書体 NK-R" panose="02020400000000000000" pitchFamily="18" charset="-128"/>
            </a:endParaRPr>
          </a:p>
          <a:p>
            <a:pPr algn="ctr"/>
            <a:endParaRPr lang="en-US" altLang="ja-JP" dirty="0">
              <a:latin typeface="UD デジタル 教科書体 NK-R" panose="02020400000000000000" pitchFamily="18" charset="-128"/>
              <a:ea typeface="UD デジタル 教科書体 NK-R" panose="02020400000000000000" pitchFamily="18" charset="-128"/>
            </a:endParaRPr>
          </a:p>
          <a:p>
            <a:pPr algn="ctr"/>
            <a:endParaRPr kumimoji="1" lang="ja-JP" altLang="en-US" dirty="0">
              <a:latin typeface="UD デジタル 教科書体 NK-R" panose="02020400000000000000" pitchFamily="18" charset="-128"/>
              <a:ea typeface="UD デジタル 教科書体 NK-R" panose="02020400000000000000" pitchFamily="18" charset="-128"/>
            </a:endParaRPr>
          </a:p>
        </p:txBody>
      </p:sp>
      <p:pic>
        <p:nvPicPr>
          <p:cNvPr id="4" name="事例②修正音声のみ（音読さん）">
            <a:hlinkClick r:id="" action="ppaction://media"/>
            <a:extLst>
              <a:ext uri="{FF2B5EF4-FFF2-40B4-BE49-F238E27FC236}">
                <a16:creationId xmlns:a16="http://schemas.microsoft.com/office/drawing/2014/main" id="{54A4DA50-0C7F-4144-A346-EB7CA8CF7C86}"/>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28164" y="5233116"/>
            <a:ext cx="1620000" cy="1620000"/>
          </a:xfrm>
          <a:prstGeom prst="rect">
            <a:avLst/>
          </a:prstGeom>
          <a:noFill/>
        </p:spPr>
      </p:pic>
      <p:sp>
        <p:nvSpPr>
          <p:cNvPr id="31" name="タイトル 1">
            <a:extLst>
              <a:ext uri="{FF2B5EF4-FFF2-40B4-BE49-F238E27FC236}">
                <a16:creationId xmlns:a16="http://schemas.microsoft.com/office/drawing/2014/main" id="{0659315D-7F4F-4362-A444-B73CBD9743BD}"/>
              </a:ext>
            </a:extLst>
          </p:cNvPr>
          <p:cNvSpPr txBox="1">
            <a:spLocks/>
          </p:cNvSpPr>
          <p:nvPr/>
        </p:nvSpPr>
        <p:spPr>
          <a:xfrm>
            <a:off x="0" y="0"/>
            <a:ext cx="11266153" cy="1493421"/>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4000" spc="-150" dirty="0">
                <a:latin typeface="UD デジタル 教科書体 NK-R" panose="02020400000000000000" pitchFamily="18" charset="-128"/>
                <a:ea typeface="UD デジタル 教科書体 NK-R" panose="02020400000000000000" pitchFamily="18" charset="-128"/>
              </a:rPr>
              <a:t>消費者トラブルにつながりがちな消費者の行動と、</a:t>
            </a:r>
            <a:endParaRPr lang="en-US" altLang="ja-JP" sz="4000" spc="-150" dirty="0">
              <a:latin typeface="UD デジタル 教科書体 NK-R" panose="02020400000000000000" pitchFamily="18" charset="-128"/>
              <a:ea typeface="UD デジタル 教科書体 NK-R" panose="02020400000000000000" pitchFamily="18" charset="-128"/>
            </a:endParaRPr>
          </a:p>
          <a:p>
            <a:pPr algn="ctr">
              <a:lnSpc>
                <a:spcPct val="100000"/>
              </a:lnSpc>
            </a:pPr>
            <a:r>
              <a:rPr lang="ja-JP" altLang="en-US" sz="4000" dirty="0">
                <a:latin typeface="UD デジタル 教科書体 NK-R" panose="02020400000000000000" pitchFamily="18" charset="-128"/>
                <a:ea typeface="UD デジタル 教科書体 NK-R" panose="02020400000000000000" pitchFamily="18" charset="-128"/>
              </a:rPr>
              <a:t>起こりがちな消費者トラブル</a:t>
            </a:r>
          </a:p>
        </p:txBody>
      </p:sp>
      <p:sp>
        <p:nvSpPr>
          <p:cNvPr id="32" name="テキスト ボックス 31">
            <a:extLst>
              <a:ext uri="{FF2B5EF4-FFF2-40B4-BE49-F238E27FC236}">
                <a16:creationId xmlns:a16="http://schemas.microsoft.com/office/drawing/2014/main" id="{AD41C20C-C081-4CFB-BA5A-F5D9F2FAE58B}"/>
              </a:ext>
            </a:extLst>
          </p:cNvPr>
          <p:cNvSpPr txBox="1"/>
          <p:nvPr/>
        </p:nvSpPr>
        <p:spPr>
          <a:xfrm>
            <a:off x="10849232" y="0"/>
            <a:ext cx="1342767" cy="369332"/>
          </a:xfrm>
          <a:prstGeom prst="rect">
            <a:avLst/>
          </a:prstGeom>
          <a:solidFill>
            <a:srgbClr val="0070C0"/>
          </a:solidFill>
        </p:spPr>
        <p:txBody>
          <a:bodyPr wrap="square" lIns="0" rIns="0" rtlCol="0">
            <a:spAutoFit/>
          </a:bodyPr>
          <a:lstStyle/>
          <a:p>
            <a:pPr algn="ctr"/>
            <a:r>
              <a:rPr lang="ja-JP" altLang="en-US" spc="-300" dirty="0">
                <a:solidFill>
                  <a:schemeClr val="bg1"/>
                </a:solidFill>
                <a:latin typeface="BIZ UDPゴシック" panose="020B0400000000000000" pitchFamily="50" charset="-128"/>
                <a:ea typeface="BIZ UDPゴシック" panose="020B0400000000000000" pitchFamily="50" charset="-128"/>
              </a:rPr>
              <a:t>ワークシート　</a:t>
            </a:r>
            <a:r>
              <a:rPr lang="en-US" altLang="ja-JP" spc="-300" dirty="0">
                <a:solidFill>
                  <a:schemeClr val="bg1"/>
                </a:solidFill>
                <a:latin typeface="BIZ UDPゴシック" panose="020B0400000000000000" pitchFamily="50" charset="-128"/>
                <a:ea typeface="BIZ UDPゴシック" panose="020B0400000000000000" pitchFamily="50" charset="-128"/>
              </a:rPr>
              <a:t>1</a:t>
            </a:r>
            <a:endParaRPr kumimoji="1" lang="ja-JP" altLang="en-US" spc="-30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4003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861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110729-B140-4D12-BF5D-AD34C802F4B4}"/>
              </a:ext>
            </a:extLst>
          </p:cNvPr>
          <p:cNvSpPr>
            <a:spLocks noGrp="1"/>
          </p:cNvSpPr>
          <p:nvPr>
            <p:ph type="title"/>
          </p:nvPr>
        </p:nvSpPr>
        <p:spPr>
          <a:xfrm>
            <a:off x="731556" y="1363972"/>
            <a:ext cx="11222414" cy="996291"/>
          </a:xfrm>
        </p:spPr>
        <p:txBody>
          <a:bodyPr>
            <a:normAutofit/>
          </a:bodyPr>
          <a:lstStyle/>
          <a:p>
            <a:r>
              <a:rPr kumimoji="1" lang="en-US" altLang="ja-JP" sz="3200" dirty="0">
                <a:latin typeface="UD デジタル 教科書体 NK-R" panose="02020400000000000000" pitchFamily="18" charset="-128"/>
                <a:ea typeface="UD デジタル 教科書体 NK-R" panose="02020400000000000000" pitchFamily="18" charset="-128"/>
              </a:rPr>
              <a:t>2</a:t>
            </a:r>
            <a:r>
              <a:rPr kumimoji="1" lang="ja-JP" altLang="en-US" sz="3200" dirty="0">
                <a:latin typeface="UD デジタル 教科書体 NK-R" panose="02020400000000000000" pitchFamily="18" charset="-128"/>
                <a:ea typeface="UD デジタル 教科書体 NK-R" panose="02020400000000000000" pitchFamily="18" charset="-128"/>
              </a:rPr>
              <a:t>　どうしてこのようなことになったのでしょう？</a:t>
            </a:r>
          </a:p>
        </p:txBody>
      </p:sp>
      <p:sp>
        <p:nvSpPr>
          <p:cNvPr id="10" name="正方形/長方形 9">
            <a:extLst>
              <a:ext uri="{FF2B5EF4-FFF2-40B4-BE49-F238E27FC236}">
                <a16:creationId xmlns:a16="http://schemas.microsoft.com/office/drawing/2014/main" id="{65D07F7E-235D-4044-B1CF-87F97598D1EC}"/>
              </a:ext>
            </a:extLst>
          </p:cNvPr>
          <p:cNvSpPr/>
          <p:nvPr/>
        </p:nvSpPr>
        <p:spPr>
          <a:xfrm>
            <a:off x="731556" y="93470"/>
            <a:ext cx="9009851" cy="1384995"/>
          </a:xfrm>
          <a:prstGeom prst="rect">
            <a:avLst/>
          </a:prstGeom>
        </p:spPr>
        <p:txBody>
          <a:bodyPr wrap="square">
            <a:spAutoFit/>
          </a:bodyPr>
          <a:lstStyle/>
          <a:p>
            <a:r>
              <a:rPr lang="ja-JP" altLang="en-US" sz="2800" dirty="0">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皆さんは、このようなトラブルに遭ったことはありませんか？</a:t>
            </a:r>
            <a:endParaRPr lang="en-US" altLang="ja-JP" sz="2800" dirty="0">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2800" dirty="0">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周りの方でこのようなトラブルに遭った方はいませんか？</a:t>
            </a:r>
            <a:endParaRPr lang="en-US" altLang="ja-JP" sz="2800" dirty="0">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2800" dirty="0">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その時のことを思い出して考えましょう。</a:t>
            </a:r>
            <a:endParaRPr lang="en-US" altLang="ja-JP" sz="2800" dirty="0">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a:extLst>
              <a:ext uri="{FF2B5EF4-FFF2-40B4-BE49-F238E27FC236}">
                <a16:creationId xmlns:a16="http://schemas.microsoft.com/office/drawing/2014/main" id="{BE6C31B6-3513-405B-8278-A781C691FD56}"/>
              </a:ext>
            </a:extLst>
          </p:cNvPr>
          <p:cNvSpPr>
            <a:spLocks noGrp="1"/>
          </p:cNvSpPr>
          <p:nvPr>
            <p:ph type="sldNum" sz="quarter" idx="12"/>
          </p:nvPr>
        </p:nvSpPr>
        <p:spPr/>
        <p:txBody>
          <a:bodyPr/>
          <a:lstStyle/>
          <a:p>
            <a:fld id="{CBC82420-49BF-4B37-A550-189EB1A657EB}" type="slidenum">
              <a:rPr kumimoji="1" lang="ja-JP" altLang="en-US" smtClean="0"/>
              <a:t>6</a:t>
            </a:fld>
            <a:endParaRPr kumimoji="1" lang="ja-JP" altLang="en-US"/>
          </a:p>
        </p:txBody>
      </p:sp>
      <p:sp>
        <p:nvSpPr>
          <p:cNvPr id="6" name="テキスト ボックス 5">
            <a:extLst>
              <a:ext uri="{FF2B5EF4-FFF2-40B4-BE49-F238E27FC236}">
                <a16:creationId xmlns:a16="http://schemas.microsoft.com/office/drawing/2014/main" id="{6ACAF59E-C79D-45AF-8F5B-10A0426DBF23}"/>
              </a:ext>
            </a:extLst>
          </p:cNvPr>
          <p:cNvSpPr txBox="1"/>
          <p:nvPr/>
        </p:nvSpPr>
        <p:spPr>
          <a:xfrm>
            <a:off x="10849232" y="0"/>
            <a:ext cx="1342767" cy="369332"/>
          </a:xfrm>
          <a:prstGeom prst="rect">
            <a:avLst/>
          </a:prstGeom>
          <a:solidFill>
            <a:srgbClr val="0070C0"/>
          </a:solidFill>
        </p:spPr>
        <p:txBody>
          <a:bodyPr wrap="square" lIns="0" rIns="0" rtlCol="0">
            <a:spAutoFit/>
          </a:bodyPr>
          <a:lstStyle/>
          <a:p>
            <a:pPr algn="ctr"/>
            <a:r>
              <a:rPr lang="ja-JP" altLang="en-US" spc="-300" dirty="0">
                <a:solidFill>
                  <a:schemeClr val="bg1"/>
                </a:solidFill>
                <a:latin typeface="BIZ UDPゴシック" panose="020B0400000000000000" pitchFamily="50" charset="-128"/>
                <a:ea typeface="BIZ UDPゴシック" panose="020B0400000000000000" pitchFamily="50" charset="-128"/>
              </a:rPr>
              <a:t>ワークシート　</a:t>
            </a:r>
            <a:r>
              <a:rPr lang="en-US" altLang="ja-JP" spc="-300" dirty="0">
                <a:solidFill>
                  <a:schemeClr val="bg1"/>
                </a:solidFill>
                <a:latin typeface="BIZ UDPゴシック" panose="020B0400000000000000" pitchFamily="50" charset="-128"/>
                <a:ea typeface="BIZ UDPゴシック" panose="020B0400000000000000" pitchFamily="50" charset="-128"/>
              </a:rPr>
              <a:t>2</a:t>
            </a:r>
            <a:endParaRPr kumimoji="1" lang="ja-JP" altLang="en-US" spc="-30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20386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110729-B140-4D12-BF5D-AD34C802F4B4}"/>
              </a:ext>
            </a:extLst>
          </p:cNvPr>
          <p:cNvSpPr>
            <a:spLocks noGrp="1"/>
          </p:cNvSpPr>
          <p:nvPr>
            <p:ph type="title"/>
          </p:nvPr>
        </p:nvSpPr>
        <p:spPr>
          <a:xfrm>
            <a:off x="731556" y="1363972"/>
            <a:ext cx="11222414" cy="996291"/>
          </a:xfrm>
        </p:spPr>
        <p:txBody>
          <a:bodyPr>
            <a:normAutofit/>
          </a:bodyPr>
          <a:lstStyle/>
          <a:p>
            <a:r>
              <a:rPr kumimoji="1" lang="en-US" altLang="ja-JP" sz="3200" dirty="0">
                <a:latin typeface="UD デジタル 教科書体 NK-R" panose="02020400000000000000" pitchFamily="18" charset="-128"/>
                <a:ea typeface="UD デジタル 教科書体 NK-R" panose="02020400000000000000" pitchFamily="18" charset="-128"/>
              </a:rPr>
              <a:t>2</a:t>
            </a:r>
            <a:r>
              <a:rPr kumimoji="1" lang="ja-JP" altLang="en-US" sz="3200" dirty="0">
                <a:latin typeface="UD デジタル 教科書体 NK-R" panose="02020400000000000000" pitchFamily="18" charset="-128"/>
                <a:ea typeface="UD デジタル 教科書体 NK-R" panose="02020400000000000000" pitchFamily="18" charset="-128"/>
              </a:rPr>
              <a:t>　どうしてこのようなことになったのでしょう？</a:t>
            </a:r>
          </a:p>
        </p:txBody>
      </p:sp>
      <p:sp>
        <p:nvSpPr>
          <p:cNvPr id="10" name="正方形/長方形 9">
            <a:extLst>
              <a:ext uri="{FF2B5EF4-FFF2-40B4-BE49-F238E27FC236}">
                <a16:creationId xmlns:a16="http://schemas.microsoft.com/office/drawing/2014/main" id="{65D07F7E-235D-4044-B1CF-87F97598D1EC}"/>
              </a:ext>
            </a:extLst>
          </p:cNvPr>
          <p:cNvSpPr/>
          <p:nvPr/>
        </p:nvSpPr>
        <p:spPr>
          <a:xfrm>
            <a:off x="731556" y="93470"/>
            <a:ext cx="9009851" cy="1384995"/>
          </a:xfrm>
          <a:prstGeom prst="rect">
            <a:avLst/>
          </a:prstGeom>
        </p:spPr>
        <p:txBody>
          <a:bodyPr wrap="square">
            <a:spAutoFit/>
          </a:bodyPr>
          <a:lstStyle/>
          <a:p>
            <a:r>
              <a:rPr lang="ja-JP" altLang="en-US" sz="2800" dirty="0">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皆さんは、このようなトラブルに遭ったことはありませんか？</a:t>
            </a:r>
            <a:endParaRPr lang="en-US" altLang="ja-JP" sz="2800" dirty="0">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2800" dirty="0">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周りの方でこのようなトラブルに遭った方はいませんか？</a:t>
            </a:r>
            <a:endParaRPr lang="en-US" altLang="ja-JP" sz="2800" dirty="0">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2800" dirty="0">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その時のことを思い出して考えましょう。</a:t>
            </a:r>
            <a:endParaRPr lang="en-US" altLang="ja-JP" sz="2800" dirty="0">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a:extLst>
              <a:ext uri="{FF2B5EF4-FFF2-40B4-BE49-F238E27FC236}">
                <a16:creationId xmlns:a16="http://schemas.microsoft.com/office/drawing/2014/main" id="{BE6C31B6-3513-405B-8278-A781C691FD56}"/>
              </a:ext>
            </a:extLst>
          </p:cNvPr>
          <p:cNvSpPr>
            <a:spLocks noGrp="1"/>
          </p:cNvSpPr>
          <p:nvPr>
            <p:ph type="sldNum" sz="quarter" idx="12"/>
          </p:nvPr>
        </p:nvSpPr>
        <p:spPr/>
        <p:txBody>
          <a:bodyPr/>
          <a:lstStyle/>
          <a:p>
            <a:fld id="{CBC82420-49BF-4B37-A550-189EB1A657EB}" type="slidenum">
              <a:rPr kumimoji="1" lang="ja-JP" altLang="en-US" smtClean="0"/>
              <a:t>7</a:t>
            </a:fld>
            <a:endParaRPr kumimoji="1" lang="ja-JP" altLang="en-US"/>
          </a:p>
        </p:txBody>
      </p:sp>
      <p:sp>
        <p:nvSpPr>
          <p:cNvPr id="5" name="正方形/長方形 4">
            <a:extLst>
              <a:ext uri="{FF2B5EF4-FFF2-40B4-BE49-F238E27FC236}">
                <a16:creationId xmlns:a16="http://schemas.microsoft.com/office/drawing/2014/main" id="{A6320376-7CD3-4490-B1AA-D8005635F3D3}"/>
              </a:ext>
            </a:extLst>
          </p:cNvPr>
          <p:cNvSpPr/>
          <p:nvPr/>
        </p:nvSpPr>
        <p:spPr>
          <a:xfrm>
            <a:off x="1058779" y="2461573"/>
            <a:ext cx="10607900" cy="3539430"/>
          </a:xfrm>
          <a:prstGeom prst="rect">
            <a:avLst/>
          </a:prstGeom>
        </p:spPr>
        <p:txBody>
          <a:bodyPr wrap="square">
            <a:spAutoFit/>
          </a:bodyPr>
          <a:lstStyle/>
          <a:p>
            <a:r>
              <a:rPr lang="ja-JP" altLang="en-US"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・広告に書いてある内容が本当ではないかもしれないと疑わなかった</a:t>
            </a:r>
          </a:p>
          <a:p>
            <a:r>
              <a:rPr lang="ja-JP" altLang="en-US"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・契約条件や利用規約をしっかり確認しなかった</a:t>
            </a:r>
          </a:p>
          <a:p>
            <a:r>
              <a:rPr lang="ja-JP" altLang="en-US"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・嘘をついて契約した</a:t>
            </a:r>
          </a:p>
          <a:p>
            <a:r>
              <a:rPr lang="ja-JP" altLang="en-US"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・正規のサイトか偽サイトかをしっかり調べていなかった</a:t>
            </a:r>
          </a:p>
          <a:p>
            <a:r>
              <a:rPr lang="ja-JP" altLang="en-US"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・解約・返品する場合はどうすればいいのかを調べなかった</a:t>
            </a:r>
            <a:endParaRPr lang="en-US" altLang="ja-JP"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・急いで契約した</a:t>
            </a:r>
          </a:p>
        </p:txBody>
      </p:sp>
      <p:sp>
        <p:nvSpPr>
          <p:cNvPr id="6" name="テキスト ボックス 5">
            <a:extLst>
              <a:ext uri="{FF2B5EF4-FFF2-40B4-BE49-F238E27FC236}">
                <a16:creationId xmlns:a16="http://schemas.microsoft.com/office/drawing/2014/main" id="{6F848026-DFFE-4333-B46F-3E1DCF8C831D}"/>
              </a:ext>
            </a:extLst>
          </p:cNvPr>
          <p:cNvSpPr txBox="1"/>
          <p:nvPr/>
        </p:nvSpPr>
        <p:spPr>
          <a:xfrm>
            <a:off x="10849232" y="0"/>
            <a:ext cx="1342767" cy="369332"/>
          </a:xfrm>
          <a:prstGeom prst="rect">
            <a:avLst/>
          </a:prstGeom>
          <a:solidFill>
            <a:srgbClr val="0070C0"/>
          </a:solidFill>
        </p:spPr>
        <p:txBody>
          <a:bodyPr wrap="square" lIns="0" rIns="0" rtlCol="0">
            <a:spAutoFit/>
          </a:bodyPr>
          <a:lstStyle/>
          <a:p>
            <a:pPr algn="ctr"/>
            <a:r>
              <a:rPr lang="ja-JP" altLang="en-US" spc="-300" dirty="0">
                <a:solidFill>
                  <a:schemeClr val="bg1"/>
                </a:solidFill>
                <a:latin typeface="BIZ UDPゴシック" panose="020B0400000000000000" pitchFamily="50" charset="-128"/>
                <a:ea typeface="BIZ UDPゴシック" panose="020B0400000000000000" pitchFamily="50" charset="-128"/>
              </a:rPr>
              <a:t>ワークシート　</a:t>
            </a:r>
            <a:r>
              <a:rPr lang="en-US" altLang="ja-JP" spc="-300" dirty="0">
                <a:solidFill>
                  <a:schemeClr val="bg1"/>
                </a:solidFill>
                <a:latin typeface="BIZ UDPゴシック" panose="020B0400000000000000" pitchFamily="50" charset="-128"/>
                <a:ea typeface="BIZ UDPゴシック" panose="020B0400000000000000" pitchFamily="50" charset="-128"/>
              </a:rPr>
              <a:t>2</a:t>
            </a:r>
            <a:endParaRPr kumimoji="1" lang="ja-JP" altLang="en-US" spc="-30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09676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110729-B140-4D12-BF5D-AD34C802F4B4}"/>
              </a:ext>
            </a:extLst>
          </p:cNvPr>
          <p:cNvSpPr>
            <a:spLocks noGrp="1"/>
          </p:cNvSpPr>
          <p:nvPr>
            <p:ph type="title"/>
          </p:nvPr>
        </p:nvSpPr>
        <p:spPr>
          <a:xfrm>
            <a:off x="731556" y="1363972"/>
            <a:ext cx="11222414" cy="996291"/>
          </a:xfrm>
        </p:spPr>
        <p:txBody>
          <a:bodyPr>
            <a:normAutofit/>
          </a:bodyPr>
          <a:lstStyle/>
          <a:p>
            <a:r>
              <a:rPr kumimoji="1" lang="en-US" altLang="ja-JP" sz="3200" dirty="0">
                <a:latin typeface="UD デジタル 教科書体 NK-R" panose="02020400000000000000" pitchFamily="18" charset="-128"/>
                <a:ea typeface="UD デジタル 教科書体 NK-R" panose="02020400000000000000" pitchFamily="18" charset="-128"/>
              </a:rPr>
              <a:t>3</a:t>
            </a:r>
            <a:r>
              <a:rPr kumimoji="1" lang="ja-JP" altLang="en-US" sz="3200" dirty="0">
                <a:latin typeface="UD デジタル 教科書体 NK-R" panose="02020400000000000000" pitchFamily="18" charset="-128"/>
                <a:ea typeface="UD デジタル 教科書体 NK-R" panose="02020400000000000000" pitchFamily="18" charset="-128"/>
              </a:rPr>
              <a:t>　このトラブルを解決するためにどうしたらよいでしょう？</a:t>
            </a:r>
          </a:p>
        </p:txBody>
      </p:sp>
      <p:sp>
        <p:nvSpPr>
          <p:cNvPr id="10" name="正方形/長方形 9">
            <a:extLst>
              <a:ext uri="{FF2B5EF4-FFF2-40B4-BE49-F238E27FC236}">
                <a16:creationId xmlns:a16="http://schemas.microsoft.com/office/drawing/2014/main" id="{65D07F7E-235D-4044-B1CF-87F97598D1EC}"/>
              </a:ext>
            </a:extLst>
          </p:cNvPr>
          <p:cNvSpPr/>
          <p:nvPr/>
        </p:nvSpPr>
        <p:spPr>
          <a:xfrm>
            <a:off x="731556" y="93470"/>
            <a:ext cx="9009851" cy="1384995"/>
          </a:xfrm>
          <a:prstGeom prst="rect">
            <a:avLst/>
          </a:prstGeom>
        </p:spPr>
        <p:txBody>
          <a:bodyPr wrap="square">
            <a:spAutoFit/>
          </a:bodyPr>
          <a:lstStyle/>
          <a:p>
            <a:r>
              <a:rPr lang="ja-JP" altLang="en-US" sz="2800" dirty="0">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皆さんは、このようなトラブルに遭ったことはありませんか？</a:t>
            </a:r>
            <a:endParaRPr lang="en-US" altLang="ja-JP" sz="2800" dirty="0">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2800" dirty="0">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周りの方でこのようなトラブルに遭った方はいませんか？</a:t>
            </a:r>
            <a:endParaRPr lang="en-US" altLang="ja-JP" sz="2800" dirty="0">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2800" dirty="0">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その時のことを思い出して考えましょう。</a:t>
            </a:r>
            <a:endParaRPr lang="en-US" altLang="ja-JP" sz="2800" dirty="0">
              <a:latin typeface="UD デジタル 教科書体 NK-R" panose="02020400000000000000" pitchFamily="18" charset="-128"/>
              <a:ea typeface="UD デジタル 教科書体 NK-R" panose="02020400000000000000" pitchFamily="18" charset="-128"/>
            </a:endParaRPr>
          </a:p>
        </p:txBody>
      </p:sp>
      <p:sp>
        <p:nvSpPr>
          <p:cNvPr id="6" name="正方形/長方形 5">
            <a:extLst>
              <a:ext uri="{FF2B5EF4-FFF2-40B4-BE49-F238E27FC236}">
                <a16:creationId xmlns:a16="http://schemas.microsoft.com/office/drawing/2014/main" id="{5D5A959E-FA83-4407-98FA-94FE7137C19F}"/>
              </a:ext>
            </a:extLst>
          </p:cNvPr>
          <p:cNvSpPr/>
          <p:nvPr/>
        </p:nvSpPr>
        <p:spPr>
          <a:xfrm>
            <a:off x="1060463" y="4445164"/>
            <a:ext cx="9971971" cy="1697220"/>
          </a:xfrm>
          <a:prstGeom prst="rect">
            <a:avLst/>
          </a:prstGeom>
          <a:noFill/>
          <a:ln w="12700" cap="flat" cmpd="sng" algn="ctr">
            <a:solidFill>
              <a:schemeClr val="tx1"/>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pPr>
            <a:r>
              <a:rPr lang="ja-JP" altLang="en-US" sz="3600" kern="100" dirty="0">
                <a:latin typeface="游明朝" panose="02020400000000000000" pitchFamily="18" charset="-128"/>
                <a:ea typeface="UD デジタル 教科書体 NK-R" panose="02020400000000000000" pitchFamily="18" charset="-128"/>
                <a:cs typeface="Times New Roman" panose="02020603050405020304" pitchFamily="18" charset="0"/>
              </a:rPr>
              <a:t>関係</a:t>
            </a:r>
            <a:r>
              <a:rPr lang="ja-JP" altLang="ja-JP" sz="3600" kern="100" dirty="0">
                <a:latin typeface="游明朝" panose="02020400000000000000" pitchFamily="18" charset="-128"/>
                <a:ea typeface="UD デジタル 教科書体 NK-R" panose="02020400000000000000" pitchFamily="18" charset="-128"/>
                <a:cs typeface="Times New Roman" panose="02020603050405020304" pitchFamily="18" charset="0"/>
              </a:rPr>
              <a:t>する</a:t>
            </a:r>
            <a:r>
              <a:rPr lang="ja-JP" altLang="en-US" sz="3600" kern="100" dirty="0">
                <a:latin typeface="游明朝" panose="02020400000000000000" pitchFamily="18" charset="-128"/>
                <a:ea typeface="UD デジタル 教科書体 NK-R" panose="02020400000000000000" pitchFamily="18" charset="-128"/>
                <a:cs typeface="Times New Roman" panose="02020603050405020304" pitchFamily="18" charset="0"/>
              </a:rPr>
              <a:t>「消費者の</a:t>
            </a:r>
            <a:r>
              <a:rPr lang="ja-JP" altLang="ja-JP" sz="3600" kern="100" dirty="0">
                <a:latin typeface="游明朝" panose="02020400000000000000" pitchFamily="18" charset="-128"/>
                <a:ea typeface="UD デジタル 教科書体 NK-R" panose="02020400000000000000" pitchFamily="18" charset="-128"/>
                <a:cs typeface="Times New Roman" panose="02020603050405020304" pitchFamily="18" charset="0"/>
              </a:rPr>
              <a:t>権利と責任</a:t>
            </a:r>
            <a:r>
              <a:rPr lang="ja-JP" altLang="en-US" sz="3600" kern="100" dirty="0">
                <a:latin typeface="游明朝" panose="02020400000000000000" pitchFamily="18" charset="-128"/>
                <a:ea typeface="UD デジタル 教科書体 NK-R" panose="02020400000000000000" pitchFamily="18" charset="-128"/>
                <a:cs typeface="Times New Roman" panose="02020603050405020304" pitchFamily="18" charset="0"/>
              </a:rPr>
              <a:t>」は？</a:t>
            </a:r>
            <a:endParaRPr lang="en-US" altLang="ja-JP" sz="3600" kern="100" dirty="0">
              <a:latin typeface="游明朝" panose="02020400000000000000" pitchFamily="18" charset="-128"/>
              <a:ea typeface="UD デジタル 教科書体 NK-R" panose="02020400000000000000" pitchFamily="18" charset="-128"/>
              <a:cs typeface="Times New Roman" panose="02020603050405020304" pitchFamily="18" charset="0"/>
            </a:endParaRPr>
          </a:p>
          <a:p>
            <a:pPr>
              <a:lnSpc>
                <a:spcPct val="150000"/>
              </a:lnSpc>
            </a:pPr>
            <a:r>
              <a:rPr lang="ja-JP" altLang="en-US" sz="3600" kern="100" dirty="0">
                <a:latin typeface="游明朝" panose="02020400000000000000" pitchFamily="18" charset="-128"/>
                <a:ea typeface="UD デジタル 教科書体 NK-R" panose="02020400000000000000" pitchFamily="18" charset="-128"/>
                <a:cs typeface="Times New Roman" panose="02020603050405020304" pitchFamily="18" charset="0"/>
              </a:rPr>
              <a:t>→</a:t>
            </a:r>
            <a:endParaRPr lang="en-US" altLang="ja-JP" sz="3600" kern="100" dirty="0">
              <a:solidFill>
                <a:srgbClr val="FF0000"/>
              </a:solidFill>
              <a:latin typeface="游明朝" panose="02020400000000000000" pitchFamily="18" charset="-128"/>
              <a:ea typeface="UD デジタル 教科書体 NK-R" panose="02020400000000000000" pitchFamily="18" charset="-128"/>
              <a:cs typeface="Times New Roman" panose="02020603050405020304" pitchFamily="18" charset="0"/>
            </a:endParaRPr>
          </a:p>
          <a:p>
            <a:pPr>
              <a:lnSpc>
                <a:spcPct val="150000"/>
              </a:lnSpc>
            </a:pPr>
            <a:r>
              <a:rPr lang="ja-JP" altLang="en-US" sz="3600" kern="100" dirty="0">
                <a:solidFill>
                  <a:srgbClr val="FF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　　　　　　　　　　　　　　　　　　　　　　</a:t>
            </a:r>
            <a:endParaRPr lang="ja-JP" sz="36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781C367A-2A75-479B-8BD5-B2FA506038F9}"/>
              </a:ext>
            </a:extLst>
          </p:cNvPr>
          <p:cNvSpPr>
            <a:spLocks noGrp="1"/>
          </p:cNvSpPr>
          <p:nvPr>
            <p:ph type="sldNum" sz="quarter" idx="12"/>
          </p:nvPr>
        </p:nvSpPr>
        <p:spPr/>
        <p:txBody>
          <a:bodyPr/>
          <a:lstStyle/>
          <a:p>
            <a:fld id="{CBC82420-49BF-4B37-A550-189EB1A657EB}" type="slidenum">
              <a:rPr kumimoji="1" lang="ja-JP" altLang="en-US" smtClean="0"/>
              <a:t>8</a:t>
            </a:fld>
            <a:endParaRPr kumimoji="1" lang="ja-JP" altLang="en-US"/>
          </a:p>
        </p:txBody>
      </p:sp>
      <p:sp>
        <p:nvSpPr>
          <p:cNvPr id="7" name="テキスト ボックス 6">
            <a:extLst>
              <a:ext uri="{FF2B5EF4-FFF2-40B4-BE49-F238E27FC236}">
                <a16:creationId xmlns:a16="http://schemas.microsoft.com/office/drawing/2014/main" id="{0509EE63-4DD0-4A5A-85AD-C05F1EF75AC9}"/>
              </a:ext>
            </a:extLst>
          </p:cNvPr>
          <p:cNvSpPr txBox="1"/>
          <p:nvPr/>
        </p:nvSpPr>
        <p:spPr>
          <a:xfrm>
            <a:off x="10849232" y="0"/>
            <a:ext cx="1342767" cy="369332"/>
          </a:xfrm>
          <a:prstGeom prst="rect">
            <a:avLst/>
          </a:prstGeom>
          <a:solidFill>
            <a:srgbClr val="0070C0"/>
          </a:solidFill>
        </p:spPr>
        <p:txBody>
          <a:bodyPr wrap="square" lIns="0" rIns="0" rtlCol="0">
            <a:spAutoFit/>
          </a:bodyPr>
          <a:lstStyle/>
          <a:p>
            <a:pPr algn="ctr"/>
            <a:r>
              <a:rPr lang="ja-JP" altLang="en-US" spc="-300" dirty="0">
                <a:solidFill>
                  <a:schemeClr val="bg1"/>
                </a:solidFill>
                <a:latin typeface="BIZ UDPゴシック" panose="020B0400000000000000" pitchFamily="50" charset="-128"/>
                <a:ea typeface="BIZ UDPゴシック" panose="020B0400000000000000" pitchFamily="50" charset="-128"/>
              </a:rPr>
              <a:t>ワークシート　３</a:t>
            </a:r>
            <a:endParaRPr kumimoji="1" lang="ja-JP" altLang="en-US" spc="-30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00972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110729-B140-4D12-BF5D-AD34C802F4B4}"/>
              </a:ext>
            </a:extLst>
          </p:cNvPr>
          <p:cNvSpPr>
            <a:spLocks noGrp="1"/>
          </p:cNvSpPr>
          <p:nvPr>
            <p:ph type="title"/>
          </p:nvPr>
        </p:nvSpPr>
        <p:spPr>
          <a:xfrm>
            <a:off x="731556" y="1363972"/>
            <a:ext cx="11222414" cy="996291"/>
          </a:xfrm>
        </p:spPr>
        <p:txBody>
          <a:bodyPr>
            <a:normAutofit/>
          </a:bodyPr>
          <a:lstStyle/>
          <a:p>
            <a:r>
              <a:rPr kumimoji="1" lang="en-US" altLang="ja-JP" sz="3200" dirty="0">
                <a:latin typeface="UD デジタル 教科書体 NK-R" panose="02020400000000000000" pitchFamily="18" charset="-128"/>
                <a:ea typeface="UD デジタル 教科書体 NK-R" panose="02020400000000000000" pitchFamily="18" charset="-128"/>
              </a:rPr>
              <a:t>3</a:t>
            </a:r>
            <a:r>
              <a:rPr kumimoji="1" lang="ja-JP" altLang="en-US" sz="3200" dirty="0">
                <a:latin typeface="UD デジタル 教科書体 NK-R" panose="02020400000000000000" pitchFamily="18" charset="-128"/>
                <a:ea typeface="UD デジタル 教科書体 NK-R" panose="02020400000000000000" pitchFamily="18" charset="-128"/>
              </a:rPr>
              <a:t>　このトラブルを解決するためにどうしたらよいでしょう？</a:t>
            </a:r>
          </a:p>
        </p:txBody>
      </p:sp>
      <p:sp>
        <p:nvSpPr>
          <p:cNvPr id="10" name="正方形/長方形 9">
            <a:extLst>
              <a:ext uri="{FF2B5EF4-FFF2-40B4-BE49-F238E27FC236}">
                <a16:creationId xmlns:a16="http://schemas.microsoft.com/office/drawing/2014/main" id="{65D07F7E-235D-4044-B1CF-87F97598D1EC}"/>
              </a:ext>
            </a:extLst>
          </p:cNvPr>
          <p:cNvSpPr/>
          <p:nvPr/>
        </p:nvSpPr>
        <p:spPr>
          <a:xfrm>
            <a:off x="731556" y="93470"/>
            <a:ext cx="9009851" cy="1384995"/>
          </a:xfrm>
          <a:prstGeom prst="rect">
            <a:avLst/>
          </a:prstGeom>
        </p:spPr>
        <p:txBody>
          <a:bodyPr wrap="square">
            <a:spAutoFit/>
          </a:bodyPr>
          <a:lstStyle/>
          <a:p>
            <a:r>
              <a:rPr lang="ja-JP" altLang="en-US" sz="2800" dirty="0">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皆さんは、このようなトラブルに遭ったことはありませんか？</a:t>
            </a:r>
            <a:endParaRPr lang="en-US" altLang="ja-JP" sz="2800" dirty="0">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2800" dirty="0">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周りの方でこのようなトラブルに遭った方はいませんか？</a:t>
            </a:r>
            <a:endParaRPr lang="en-US" altLang="ja-JP" sz="2800" dirty="0">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2800" dirty="0">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その時のことを思い出して考えましょう。</a:t>
            </a:r>
            <a:endParaRPr lang="en-US" altLang="ja-JP" sz="2800" dirty="0">
              <a:latin typeface="UD デジタル 教科書体 NK-R" panose="02020400000000000000" pitchFamily="18" charset="-128"/>
              <a:ea typeface="UD デジタル 教科書体 NK-R" panose="02020400000000000000" pitchFamily="18" charset="-128"/>
            </a:endParaRPr>
          </a:p>
        </p:txBody>
      </p:sp>
      <p:sp>
        <p:nvSpPr>
          <p:cNvPr id="6" name="正方形/長方形 5">
            <a:extLst>
              <a:ext uri="{FF2B5EF4-FFF2-40B4-BE49-F238E27FC236}">
                <a16:creationId xmlns:a16="http://schemas.microsoft.com/office/drawing/2014/main" id="{5D5A959E-FA83-4407-98FA-94FE7137C19F}"/>
              </a:ext>
            </a:extLst>
          </p:cNvPr>
          <p:cNvSpPr/>
          <p:nvPr/>
        </p:nvSpPr>
        <p:spPr>
          <a:xfrm>
            <a:off x="1060463" y="4445164"/>
            <a:ext cx="9971971" cy="1697220"/>
          </a:xfrm>
          <a:prstGeom prst="rect">
            <a:avLst/>
          </a:prstGeom>
          <a:noFill/>
          <a:ln w="12700" cap="flat" cmpd="sng" algn="ctr">
            <a:solidFill>
              <a:schemeClr val="tx1"/>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pPr>
            <a:r>
              <a:rPr lang="ja-JP" altLang="en-US" sz="3600" kern="100" dirty="0">
                <a:latin typeface="游明朝" panose="02020400000000000000" pitchFamily="18" charset="-128"/>
                <a:ea typeface="UD デジタル 教科書体 NK-R" panose="02020400000000000000" pitchFamily="18" charset="-128"/>
                <a:cs typeface="Times New Roman" panose="02020603050405020304" pitchFamily="18" charset="0"/>
              </a:rPr>
              <a:t>関係</a:t>
            </a:r>
            <a:r>
              <a:rPr lang="ja-JP" altLang="ja-JP" sz="3600" kern="100" dirty="0">
                <a:latin typeface="游明朝" panose="02020400000000000000" pitchFamily="18" charset="-128"/>
                <a:ea typeface="UD デジタル 教科書体 NK-R" panose="02020400000000000000" pitchFamily="18" charset="-128"/>
                <a:cs typeface="Times New Roman" panose="02020603050405020304" pitchFamily="18" charset="0"/>
              </a:rPr>
              <a:t>する</a:t>
            </a:r>
            <a:r>
              <a:rPr lang="ja-JP" altLang="en-US" sz="3600" kern="100" dirty="0">
                <a:latin typeface="游明朝" panose="02020400000000000000" pitchFamily="18" charset="-128"/>
                <a:ea typeface="UD デジタル 教科書体 NK-R" panose="02020400000000000000" pitchFamily="18" charset="-128"/>
                <a:cs typeface="Times New Roman" panose="02020603050405020304" pitchFamily="18" charset="0"/>
              </a:rPr>
              <a:t>「消費者の</a:t>
            </a:r>
            <a:r>
              <a:rPr lang="ja-JP" altLang="ja-JP" sz="3600" kern="100" dirty="0">
                <a:latin typeface="游明朝" panose="02020400000000000000" pitchFamily="18" charset="-128"/>
                <a:ea typeface="UD デジタル 教科書体 NK-R" panose="02020400000000000000" pitchFamily="18" charset="-128"/>
                <a:cs typeface="Times New Roman" panose="02020603050405020304" pitchFamily="18" charset="0"/>
              </a:rPr>
              <a:t>権利と責任</a:t>
            </a:r>
            <a:r>
              <a:rPr lang="ja-JP" altLang="en-US" sz="3600" kern="100" dirty="0">
                <a:latin typeface="游明朝" panose="02020400000000000000" pitchFamily="18" charset="-128"/>
                <a:ea typeface="UD デジタル 教科書体 NK-R" panose="02020400000000000000" pitchFamily="18" charset="-128"/>
                <a:cs typeface="Times New Roman" panose="02020603050405020304" pitchFamily="18" charset="0"/>
              </a:rPr>
              <a:t>」は？</a:t>
            </a:r>
            <a:endParaRPr lang="en-US" altLang="ja-JP" sz="3600" kern="100" dirty="0">
              <a:latin typeface="游明朝" panose="02020400000000000000" pitchFamily="18" charset="-128"/>
              <a:ea typeface="UD デジタル 教科書体 NK-R" panose="02020400000000000000" pitchFamily="18" charset="-128"/>
              <a:cs typeface="Times New Roman" panose="02020603050405020304" pitchFamily="18" charset="0"/>
            </a:endParaRPr>
          </a:p>
          <a:p>
            <a:pPr>
              <a:lnSpc>
                <a:spcPct val="150000"/>
              </a:lnSpc>
            </a:pPr>
            <a:r>
              <a:rPr lang="ja-JP" altLang="en-US" sz="3600" kern="100" dirty="0">
                <a:latin typeface="游明朝" panose="02020400000000000000" pitchFamily="18" charset="-128"/>
                <a:ea typeface="UD デジタル 教科書体 NK-R" panose="02020400000000000000" pitchFamily="18" charset="-128"/>
                <a:cs typeface="Times New Roman" panose="02020603050405020304" pitchFamily="18" charset="0"/>
              </a:rPr>
              <a:t>→</a:t>
            </a:r>
            <a:r>
              <a:rPr lang="ja-JP" altLang="en-US" sz="3600" kern="100" dirty="0">
                <a:solidFill>
                  <a:srgbClr val="FF0000"/>
                </a:solidFill>
                <a:latin typeface="游明朝" panose="02020400000000000000" pitchFamily="18" charset="-128"/>
                <a:ea typeface="UD デジタル 教科書体 NK-R" panose="02020400000000000000" pitchFamily="18" charset="-128"/>
                <a:cs typeface="Times New Roman" panose="02020603050405020304" pitchFamily="18" charset="0"/>
              </a:rPr>
              <a:t>主張し行動する責任</a:t>
            </a:r>
            <a:endParaRPr lang="en-US" altLang="ja-JP" sz="3600" kern="100" dirty="0">
              <a:solidFill>
                <a:srgbClr val="FF0000"/>
              </a:solidFill>
              <a:latin typeface="游明朝" panose="02020400000000000000" pitchFamily="18" charset="-128"/>
              <a:ea typeface="UD デジタル 教科書体 NK-R" panose="02020400000000000000" pitchFamily="18" charset="-128"/>
              <a:cs typeface="Times New Roman" panose="02020603050405020304" pitchFamily="18" charset="0"/>
            </a:endParaRPr>
          </a:p>
          <a:p>
            <a:pPr>
              <a:lnSpc>
                <a:spcPct val="150000"/>
              </a:lnSpc>
            </a:pPr>
            <a:r>
              <a:rPr lang="ja-JP" altLang="en-US" sz="3600" kern="100" dirty="0">
                <a:solidFill>
                  <a:srgbClr val="FF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　　　　　　　　　　　　　　　　　　　　　　</a:t>
            </a:r>
            <a:endParaRPr lang="ja-JP" sz="36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7F27EE72-577D-441B-A256-E84929540CF7}"/>
              </a:ext>
            </a:extLst>
          </p:cNvPr>
          <p:cNvSpPr/>
          <p:nvPr/>
        </p:nvSpPr>
        <p:spPr>
          <a:xfrm>
            <a:off x="812612" y="2010716"/>
            <a:ext cx="10647832" cy="1972848"/>
          </a:xfrm>
          <a:prstGeom prst="rect">
            <a:avLst/>
          </a:prstGeom>
        </p:spPr>
        <p:txBody>
          <a:bodyPr wrap="square">
            <a:spAutoFit/>
          </a:bodyPr>
          <a:lstStyle/>
          <a:p>
            <a:pPr>
              <a:lnSpc>
                <a:spcPct val="150000"/>
              </a:lnSpc>
            </a:pPr>
            <a:r>
              <a:rPr lang="ja-JP" altLang="en-US" sz="28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・購入した事業者に相談する（電話やメール）</a:t>
            </a:r>
            <a:endParaRPr lang="en-US" altLang="ja-JP" sz="28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nSpc>
                <a:spcPct val="150000"/>
              </a:lnSpc>
            </a:pPr>
            <a:r>
              <a:rPr lang="ja-JP" altLang="en-US" sz="28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・消費生活センターに相談する</a:t>
            </a:r>
            <a:endParaRPr lang="en-US" altLang="ja-JP" sz="28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nSpc>
                <a:spcPct val="150000"/>
              </a:lnSpc>
            </a:pPr>
            <a:r>
              <a:rPr lang="ja-JP" altLang="en-US" sz="28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・警察に相談する（刑事事件でなければ警察は対応できないかも</a:t>
            </a:r>
            <a:r>
              <a:rPr lang="en-US" altLang="ja-JP" sz="28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28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p:txBody>
      </p:sp>
      <p:sp>
        <p:nvSpPr>
          <p:cNvPr id="3" name="スライド番号プレースホルダー 2">
            <a:extLst>
              <a:ext uri="{FF2B5EF4-FFF2-40B4-BE49-F238E27FC236}">
                <a16:creationId xmlns:a16="http://schemas.microsoft.com/office/drawing/2014/main" id="{0AD5CA26-DB8A-4434-9D02-37AED68ED68A}"/>
              </a:ext>
            </a:extLst>
          </p:cNvPr>
          <p:cNvSpPr>
            <a:spLocks noGrp="1"/>
          </p:cNvSpPr>
          <p:nvPr>
            <p:ph type="sldNum" sz="quarter" idx="12"/>
          </p:nvPr>
        </p:nvSpPr>
        <p:spPr/>
        <p:txBody>
          <a:bodyPr/>
          <a:lstStyle/>
          <a:p>
            <a:fld id="{CBC82420-49BF-4B37-A550-189EB1A657EB}" type="slidenum">
              <a:rPr kumimoji="1" lang="ja-JP" altLang="en-US" smtClean="0"/>
              <a:t>9</a:t>
            </a:fld>
            <a:endParaRPr kumimoji="1" lang="ja-JP" altLang="en-US"/>
          </a:p>
        </p:txBody>
      </p:sp>
      <p:sp>
        <p:nvSpPr>
          <p:cNvPr id="7" name="テキスト ボックス 6">
            <a:extLst>
              <a:ext uri="{FF2B5EF4-FFF2-40B4-BE49-F238E27FC236}">
                <a16:creationId xmlns:a16="http://schemas.microsoft.com/office/drawing/2014/main" id="{0B4A2EFF-225C-453B-B64B-D92B9CB7F5AE}"/>
              </a:ext>
            </a:extLst>
          </p:cNvPr>
          <p:cNvSpPr txBox="1"/>
          <p:nvPr/>
        </p:nvSpPr>
        <p:spPr>
          <a:xfrm>
            <a:off x="10849232" y="0"/>
            <a:ext cx="1342767" cy="369332"/>
          </a:xfrm>
          <a:prstGeom prst="rect">
            <a:avLst/>
          </a:prstGeom>
          <a:solidFill>
            <a:srgbClr val="0070C0"/>
          </a:solidFill>
        </p:spPr>
        <p:txBody>
          <a:bodyPr wrap="square" lIns="0" rIns="0" rtlCol="0">
            <a:spAutoFit/>
          </a:bodyPr>
          <a:lstStyle/>
          <a:p>
            <a:pPr algn="ctr"/>
            <a:r>
              <a:rPr lang="ja-JP" altLang="en-US" spc="-300" dirty="0">
                <a:solidFill>
                  <a:schemeClr val="bg1"/>
                </a:solidFill>
                <a:latin typeface="BIZ UDPゴシック" panose="020B0400000000000000" pitchFamily="50" charset="-128"/>
                <a:ea typeface="BIZ UDPゴシック" panose="020B0400000000000000" pitchFamily="50" charset="-128"/>
              </a:rPr>
              <a:t>ワークシート　３</a:t>
            </a:r>
            <a:endParaRPr kumimoji="1" lang="ja-JP" altLang="en-US" spc="-30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1365532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1723</TotalTime>
  <Words>2356</Words>
  <Application>Microsoft Office PowerPoint</Application>
  <PresentationFormat>ワイド画面</PresentationFormat>
  <Paragraphs>298</Paragraphs>
  <Slides>16</Slides>
  <Notes>16</Notes>
  <HiddenSlides>0</HiddenSlides>
  <MMClips>2</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16</vt:i4>
      </vt:variant>
    </vt:vector>
  </HeadingPairs>
  <TitlesOfParts>
    <vt:vector size="31" baseType="lpstr">
      <vt:lpstr>BIZ UDPゴシック</vt:lpstr>
      <vt:lpstr>Meiryo UI</vt:lpstr>
      <vt:lpstr>ＭＳ Ｐゴシック</vt:lpstr>
      <vt:lpstr>新細明體</vt:lpstr>
      <vt:lpstr>UD デジタル 教科書体 NK-B</vt:lpstr>
      <vt:lpstr>UD デジタル 教科書体 NK-R</vt:lpstr>
      <vt:lpstr>メイリオ</vt:lpstr>
      <vt:lpstr>游ゴシック</vt:lpstr>
      <vt:lpstr>游ゴシック Light</vt:lpstr>
      <vt:lpstr>游明朝</vt:lpstr>
      <vt:lpstr>Arial</vt:lpstr>
      <vt:lpstr>Arial Black</vt:lpstr>
      <vt:lpstr>Calibri</vt:lpstr>
      <vt:lpstr>Times New Roman</vt:lpstr>
      <vt:lpstr>Office テーマ</vt:lpstr>
      <vt:lpstr>消費者トラブルは、なぜ起きたのか？ 消費者としてどのように行動すればよかったのか？</vt:lpstr>
      <vt:lpstr>PowerPoint プレゼンテーション</vt:lpstr>
      <vt:lpstr>なぜ 消費者トラブルが起きるのか 考えよう</vt:lpstr>
      <vt:lpstr>PowerPoint プレゼンテーション</vt:lpstr>
      <vt:lpstr>PowerPoint プレゼンテーション</vt:lpstr>
      <vt:lpstr>2　どうしてこのようなことになったのでしょう？</vt:lpstr>
      <vt:lpstr>2　どうしてこのようなことになったのでしょう？</vt:lpstr>
      <vt:lpstr>3　このトラブルを解決するためにどうしたらよいでしょう？</vt:lpstr>
      <vt:lpstr>3　このトラブルを解決するためにどうしたらよいでしょう？</vt:lpstr>
      <vt:lpstr>消費生活センターとは</vt:lpstr>
      <vt:lpstr>消費生活センターとは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＃動画配信　＃サブスクリプション</dc:title>
  <dc:creator>木戸　明美（会任）</dc:creator>
  <cp:lastModifiedBy>山口 さやか</cp:lastModifiedBy>
  <cp:revision>94</cp:revision>
  <cp:lastPrinted>2025-02-20T01:29:11Z</cp:lastPrinted>
  <dcterms:modified xsi:type="dcterms:W3CDTF">2025-02-21T06:05:33Z</dcterms:modified>
</cp:coreProperties>
</file>