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1913" r:id="rId3"/>
    <p:sldId id="1916" r:id="rId4"/>
    <p:sldId id="1771" r:id="rId5"/>
    <p:sldId id="1918" r:id="rId6"/>
    <p:sldId id="1919" r:id="rId7"/>
    <p:sldId id="1920" r:id="rId8"/>
    <p:sldId id="1911" r:id="rId9"/>
    <p:sldId id="1929" r:id="rId10"/>
    <p:sldId id="1925" r:id="rId11"/>
    <p:sldId id="1895" r:id="rId12"/>
    <p:sldId id="1926" r:id="rId13"/>
    <p:sldId id="1915" r:id="rId14"/>
    <p:sldId id="1932" r:id="rId15"/>
    <p:sldId id="1927" r:id="rId16"/>
    <p:sldId id="1921" r:id="rId17"/>
    <p:sldId id="1904" r:id="rId18"/>
    <p:sldId id="1791" r:id="rId19"/>
    <p:sldId id="1923" r:id="rId20"/>
    <p:sldId id="1922" r:id="rId21"/>
    <p:sldId id="1632" r:id="rId2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FF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2" autoAdjust="0"/>
    <p:restoredTop sz="81729" autoAdjust="0"/>
  </p:normalViewPr>
  <p:slideViewPr>
    <p:cSldViewPr snapToGrid="0" showGuides="1">
      <p:cViewPr varScale="1">
        <p:scale>
          <a:sx n="55" d="100"/>
          <a:sy n="55" d="100"/>
        </p:scale>
        <p:origin x="1260" y="44"/>
      </p:cViewPr>
      <p:guideLst>
        <p:guide orient="horz" pos="2160"/>
        <p:guide pos="3840"/>
      </p:guideLst>
    </p:cSldViewPr>
  </p:slideViewPr>
  <p:notesTextViewPr>
    <p:cViewPr>
      <p:scale>
        <a:sx n="1" d="1"/>
        <a:sy n="1" d="1"/>
      </p:scale>
      <p:origin x="0" y="-172"/>
    </p:cViewPr>
  </p:notesTextViewPr>
  <p:notesViewPr>
    <p:cSldViewPr snapToGrid="0">
      <p:cViewPr varScale="1">
        <p:scale>
          <a:sx n="47" d="100"/>
          <a:sy n="47" d="100"/>
        </p:scale>
        <p:origin x="2792"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F81D21-9735-4CD8-B88A-8930B48923E9}"/>
              </a:ext>
            </a:extLst>
          </p:cNvPr>
          <p:cNvSpPr>
            <a:spLocks noGrp="1"/>
          </p:cNvSpPr>
          <p:nvPr>
            <p:ph type="hdr" sz="quarter"/>
          </p:nvPr>
        </p:nvSpPr>
        <p:spPr>
          <a:xfrm>
            <a:off x="1" y="1"/>
            <a:ext cx="2945406" cy="497333"/>
          </a:xfrm>
          <a:prstGeom prst="rect">
            <a:avLst/>
          </a:prstGeom>
        </p:spPr>
        <p:txBody>
          <a:bodyPr vert="horz" lIns="88194" tIns="44097" rIns="88194" bIns="4409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96A6106-D14C-40F5-B257-CF07C12F6A9E}"/>
              </a:ext>
            </a:extLst>
          </p:cNvPr>
          <p:cNvSpPr>
            <a:spLocks noGrp="1"/>
          </p:cNvSpPr>
          <p:nvPr>
            <p:ph type="dt" sz="quarter" idx="1"/>
          </p:nvPr>
        </p:nvSpPr>
        <p:spPr>
          <a:xfrm>
            <a:off x="3850750" y="1"/>
            <a:ext cx="2945405" cy="497333"/>
          </a:xfrm>
          <a:prstGeom prst="rect">
            <a:avLst/>
          </a:prstGeom>
        </p:spPr>
        <p:txBody>
          <a:bodyPr vert="horz" lIns="88194" tIns="44097" rIns="88194" bIns="44097" rtlCol="0"/>
          <a:lstStyle>
            <a:lvl1pPr algn="r">
              <a:defRPr sz="1200"/>
            </a:lvl1pPr>
          </a:lstStyle>
          <a:p>
            <a:fld id="{2DF97AC5-F68F-410C-9EC3-D46DC80FB35A}" type="datetimeFigureOut">
              <a:rPr kumimoji="1" lang="ja-JP" altLang="en-US" smtClean="0"/>
              <a:t>2025/2/21</a:t>
            </a:fld>
            <a:endParaRPr kumimoji="1" lang="ja-JP" altLang="en-US"/>
          </a:p>
        </p:txBody>
      </p:sp>
      <p:sp>
        <p:nvSpPr>
          <p:cNvPr id="4" name="フッター プレースホルダー 3">
            <a:extLst>
              <a:ext uri="{FF2B5EF4-FFF2-40B4-BE49-F238E27FC236}">
                <a16:creationId xmlns:a16="http://schemas.microsoft.com/office/drawing/2014/main" id="{6D984183-2EDF-4C49-884F-B589D00CA348}"/>
              </a:ext>
            </a:extLst>
          </p:cNvPr>
          <p:cNvSpPr>
            <a:spLocks noGrp="1"/>
          </p:cNvSpPr>
          <p:nvPr>
            <p:ph type="ftr" sz="quarter" idx="2"/>
          </p:nvPr>
        </p:nvSpPr>
        <p:spPr>
          <a:xfrm>
            <a:off x="1" y="9429305"/>
            <a:ext cx="2945406" cy="497333"/>
          </a:xfrm>
          <a:prstGeom prst="rect">
            <a:avLst/>
          </a:prstGeom>
        </p:spPr>
        <p:txBody>
          <a:bodyPr vert="horz" lIns="88194" tIns="44097" rIns="88194" bIns="4409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A48B395-BC20-4489-9BF6-B38D0B31A8CD}"/>
              </a:ext>
            </a:extLst>
          </p:cNvPr>
          <p:cNvSpPr>
            <a:spLocks noGrp="1"/>
          </p:cNvSpPr>
          <p:nvPr>
            <p:ph type="sldNum" sz="quarter" idx="3"/>
          </p:nvPr>
        </p:nvSpPr>
        <p:spPr>
          <a:xfrm>
            <a:off x="3850750" y="9429305"/>
            <a:ext cx="2945405" cy="497333"/>
          </a:xfrm>
          <a:prstGeom prst="rect">
            <a:avLst/>
          </a:prstGeom>
        </p:spPr>
        <p:txBody>
          <a:bodyPr vert="horz" lIns="88194" tIns="44097" rIns="88194" bIns="44097" rtlCol="0" anchor="b"/>
          <a:lstStyle>
            <a:lvl1pPr algn="r">
              <a:defRPr sz="1200"/>
            </a:lvl1pPr>
          </a:lstStyle>
          <a:p>
            <a:fld id="{F3E41CC4-A6BC-4178-AD47-72FD7BC7DA28}" type="slidenum">
              <a:rPr kumimoji="1" lang="ja-JP" altLang="en-US" smtClean="0"/>
              <a:t>‹#›</a:t>
            </a:fld>
            <a:endParaRPr kumimoji="1" lang="ja-JP" altLang="en-US"/>
          </a:p>
        </p:txBody>
      </p:sp>
    </p:spTree>
    <p:extLst>
      <p:ext uri="{BB962C8B-B14F-4D97-AF65-F5344CB8AC3E}">
        <p14:creationId xmlns:p14="http://schemas.microsoft.com/office/powerpoint/2010/main" val="3331534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8055"/>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6" y="1"/>
            <a:ext cx="2945659" cy="498055"/>
          </a:xfrm>
          <a:prstGeom prst="rect">
            <a:avLst/>
          </a:prstGeom>
        </p:spPr>
        <p:txBody>
          <a:bodyPr vert="horz" lIns="91431" tIns="45715" rIns="91431" bIns="45715" rtlCol="0"/>
          <a:lstStyle>
            <a:lvl1pPr algn="r">
              <a:defRPr sz="1200"/>
            </a:lvl1pPr>
          </a:lstStyle>
          <a:p>
            <a:fld id="{9BCBA0AD-31DF-4161-B6BA-11A8FE190716}" type="datetimeFigureOut">
              <a:rPr kumimoji="1" lang="ja-JP" altLang="en-US" smtClean="0"/>
              <a:t>2025/2/21</a:t>
            </a:fld>
            <a:endParaRPr kumimoji="1" lang="ja-JP" altLang="en-US"/>
          </a:p>
        </p:txBody>
      </p:sp>
      <p:sp>
        <p:nvSpPr>
          <p:cNvPr id="4" name="スライド イメージ プレースホルダー 3"/>
          <p:cNvSpPr>
            <a:spLocks noGrp="1" noRot="1" noChangeAspect="1"/>
          </p:cNvSpPr>
          <p:nvPr>
            <p:ph type="sldImg" idx="2"/>
          </p:nvPr>
        </p:nvSpPr>
        <p:spPr>
          <a:xfrm>
            <a:off x="423863" y="731838"/>
            <a:ext cx="5949950" cy="334803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79768" y="5418641"/>
            <a:ext cx="5438140" cy="3908614"/>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6"/>
            <a:ext cx="2945659" cy="49805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6" y="9428586"/>
            <a:ext cx="2945659" cy="498055"/>
          </a:xfrm>
          <a:prstGeom prst="rect">
            <a:avLst/>
          </a:prstGeom>
        </p:spPr>
        <p:txBody>
          <a:bodyPr vert="horz" lIns="91431" tIns="45715" rIns="91431" bIns="45715" rtlCol="0" anchor="b"/>
          <a:lstStyle>
            <a:lvl1pPr algn="r">
              <a:defRPr sz="1200"/>
            </a:lvl1pPr>
          </a:lstStyle>
          <a:p>
            <a:fld id="{8C4F68C7-22AC-4574-8636-17A998728F35}" type="slidenum">
              <a:rPr kumimoji="1" lang="ja-JP" altLang="en-US" smtClean="0"/>
              <a:t>‹#›</a:t>
            </a:fld>
            <a:endParaRPr kumimoji="1" lang="ja-JP" altLang="en-US"/>
          </a:p>
        </p:txBody>
      </p:sp>
    </p:spTree>
    <p:extLst>
      <p:ext uri="{BB962C8B-B14F-4D97-AF65-F5344CB8AC3E}">
        <p14:creationId xmlns:p14="http://schemas.microsoft.com/office/powerpoint/2010/main" val="38223817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a.go.jp/policies/policy/consumer_education/public_awareness/teaching_material/material_010/assets/teaching_material_240508_0009.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aa.go.jp/policies/policy/consumer_education/public_awareness/teaching_material/material_010/assets/teaching_material_240508_0009.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online.go.jp/useful/article/202012/2.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online.go.jp/useful/article/202012/2.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online.go.jp/useful/article/202012/2.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online.go.jp/useful/article/202012/2.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1346200"/>
            <a:ext cx="6465888" cy="3638550"/>
          </a:xfrm>
        </p:spPr>
      </p:sp>
      <p:sp>
        <p:nvSpPr>
          <p:cNvPr id="3" name="ノート プレースホルダー 2"/>
          <p:cNvSpPr>
            <a:spLocks noGrp="1"/>
          </p:cNvSpPr>
          <p:nvPr>
            <p:ph type="body" idx="1"/>
          </p:nvPr>
        </p:nvSpPr>
        <p:spPr/>
        <p:txBody>
          <a:bodyPr/>
          <a:lstStyle/>
          <a:p>
            <a:pPr>
              <a:lnSpc>
                <a:spcPct val="150000"/>
              </a:lnSpc>
            </a:pPr>
            <a:r>
              <a:rPr kumimoji="1" lang="ja-JP" altLang="en-US" dirty="0"/>
              <a:t>「今日の授業です。</a:t>
            </a:r>
            <a:endParaRPr kumimoji="1" lang="en-US" altLang="ja-JP" dirty="0"/>
          </a:p>
          <a:p>
            <a:pPr>
              <a:lnSpc>
                <a:spcPct val="150000"/>
              </a:lnSpc>
            </a:pPr>
            <a:r>
              <a:rPr kumimoji="1" lang="en-US" altLang="ja-JP" dirty="0"/>
              <a:t>『</a:t>
            </a:r>
            <a:r>
              <a:rPr lang="ja-JP" altLang="ja-JP" dirty="0">
                <a:latin typeface="UD デジタル 教科書体 NK-R" panose="02020400000000000000" pitchFamily="18" charset="-128"/>
                <a:ea typeface="UD デジタル 教科書体 NK-R" panose="02020400000000000000" pitchFamily="18" charset="-128"/>
              </a:rPr>
              <a:t>消費者トラブル</a:t>
            </a:r>
            <a:r>
              <a:rPr lang="ja-JP" altLang="en-US" dirty="0">
                <a:latin typeface="UD デジタル 教科書体 NK-R" panose="02020400000000000000" pitchFamily="18" charset="-128"/>
                <a:ea typeface="UD デジタル 教科書体 NK-R" panose="02020400000000000000" pitchFamily="18" charset="-128"/>
              </a:rPr>
              <a:t>を防ぐために、消費者としてどのように行動すればよいか？</a:t>
            </a:r>
            <a:r>
              <a:rPr lang="en-US" altLang="ja-JP" dirty="0">
                <a:latin typeface="UD デジタル 教科書体 NK-R" panose="02020400000000000000" pitchFamily="18" charset="-128"/>
                <a:ea typeface="UD デジタル 教科書体 NK-R" panose="02020400000000000000" pitchFamily="18" charset="-128"/>
              </a:rPr>
              <a:t>』『</a:t>
            </a:r>
            <a:r>
              <a:rPr lang="ja-JP" altLang="ja-JP" dirty="0">
                <a:latin typeface="UD デジタル 教科書体 NK-R" panose="02020400000000000000" pitchFamily="18" charset="-128"/>
                <a:ea typeface="UD デジタル 教科書体 NK-R" panose="02020400000000000000" pitchFamily="18" charset="-128"/>
              </a:rPr>
              <a:t>消費者トラブル</a:t>
            </a:r>
            <a:r>
              <a:rPr lang="ja-JP" altLang="en-US" dirty="0">
                <a:latin typeface="UD デジタル 教科書体 NK-R" panose="02020400000000000000" pitchFamily="18" charset="-128"/>
                <a:ea typeface="UD デジタル 教科書体 NK-R" panose="02020400000000000000" pitchFamily="18" charset="-128"/>
              </a:rPr>
              <a:t>が起こってしまったら、消費者としてどのように行動すればよいか？</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を消費者の権利と責任を踏まえて皆で考えましょう。」</a:t>
            </a:r>
            <a:endParaRPr lang="ja-JP"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id="{EC968042-394D-4776-A973-BACF7A73C086}"/>
              </a:ext>
            </a:extLst>
          </p:cNvPr>
          <p:cNvSpPr>
            <a:spLocks noGrp="1"/>
          </p:cNvSpPr>
          <p:nvPr>
            <p:ph type="sldNum" sz="quarter" idx="5"/>
          </p:nvPr>
        </p:nvSpPr>
        <p:spPr/>
        <p:txBody>
          <a:bodyPr/>
          <a:lstStyle/>
          <a:p>
            <a:fld id="{8C4F68C7-22AC-4574-8636-17A998728F35}" type="slidenum">
              <a:rPr kumimoji="1" lang="ja-JP" altLang="en-US" smtClean="0"/>
              <a:t>1</a:t>
            </a:fld>
            <a:endParaRPr kumimoji="1" lang="ja-JP" altLang="en-US"/>
          </a:p>
        </p:txBody>
      </p:sp>
    </p:spTree>
    <p:extLst>
      <p:ext uri="{BB962C8B-B14F-4D97-AF65-F5344CB8AC3E}">
        <p14:creationId xmlns:p14="http://schemas.microsoft.com/office/powerpoint/2010/main" val="389439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各班の発表を板書する。</a:t>
            </a:r>
            <a:endParaRPr kumimoji="1" lang="en-US" altLang="ja-JP" dirty="0"/>
          </a:p>
          <a:p>
            <a:r>
              <a:rPr kumimoji="1" lang="en-US" altLang="ja-JP" dirty="0"/>
              <a:t>※</a:t>
            </a:r>
            <a:r>
              <a:rPr kumimoji="1" lang="ja-JP" altLang="en-US" dirty="0"/>
              <a:t>このスライドを投影してもよいが、スライド</a:t>
            </a:r>
            <a:r>
              <a:rPr kumimoji="1" lang="en-US" altLang="ja-JP" dirty="0"/>
              <a:t>9</a:t>
            </a:r>
            <a:r>
              <a:rPr kumimoji="1" lang="ja-JP" altLang="en-US" dirty="0"/>
              <a:t>を投影しながら生徒の意見を板書する方法でもよい。</a:t>
            </a:r>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63D83B8A-FE22-4C0D-9FA8-E1F73F5E3206}"/>
              </a:ext>
            </a:extLst>
          </p:cNvPr>
          <p:cNvSpPr>
            <a:spLocks noGrp="1"/>
          </p:cNvSpPr>
          <p:nvPr>
            <p:ph type="sldNum" sz="quarter" idx="5"/>
          </p:nvPr>
        </p:nvSpPr>
        <p:spPr/>
        <p:txBody>
          <a:bodyPr/>
          <a:lstStyle/>
          <a:p>
            <a:fld id="{8C4F68C7-22AC-4574-8636-17A998728F35}" type="slidenum">
              <a:rPr kumimoji="1" lang="ja-JP" altLang="en-US" smtClean="0"/>
              <a:t>10</a:t>
            </a:fld>
            <a:endParaRPr kumimoji="1" lang="ja-JP" altLang="en-US"/>
          </a:p>
        </p:txBody>
      </p:sp>
    </p:spTree>
    <p:extLst>
      <p:ext uri="{BB962C8B-B14F-4D97-AF65-F5344CB8AC3E}">
        <p14:creationId xmlns:p14="http://schemas.microsoft.com/office/powerpoint/2010/main" val="4346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ja-JP" altLang="en-US" dirty="0">
                <a:latin typeface="UD デジタル 教科書体 NK-R" panose="02020400000000000000" pitchFamily="18" charset="-128"/>
                <a:ea typeface="UD デジタル 教科書体 NK-R" panose="02020400000000000000" pitchFamily="18" charset="-128"/>
              </a:rPr>
              <a:t>もし消費者トラブルが起こってしまったら、解決するためにどうしたらよいでしょう？」</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と問いかけて、生徒から出た意見を板書する。</a:t>
            </a:r>
            <a:endParaRPr lang="en-US" altLang="ja-JP" dirty="0">
              <a:latin typeface="UD デジタル 教科書体 NK-R" panose="02020400000000000000" pitchFamily="18" charset="-128"/>
              <a:ea typeface="UD デジタル 教科書体 NK-R" panose="02020400000000000000" pitchFamily="18" charset="-128"/>
            </a:endParaRPr>
          </a:p>
          <a:p>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時間の都合で班活動にする。</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0FC20E2D-CFCB-48E9-AAF6-50D3F97F6F59}"/>
              </a:ext>
            </a:extLst>
          </p:cNvPr>
          <p:cNvSpPr>
            <a:spLocks noGrp="1"/>
          </p:cNvSpPr>
          <p:nvPr>
            <p:ph type="sldNum" sz="quarter" idx="5"/>
          </p:nvPr>
        </p:nvSpPr>
        <p:spPr/>
        <p:txBody>
          <a:bodyPr/>
          <a:lstStyle/>
          <a:p>
            <a:fld id="{8C4F68C7-22AC-4574-8636-17A998728F35}" type="slidenum">
              <a:rPr kumimoji="1" lang="ja-JP" altLang="en-US" smtClean="0"/>
              <a:t>11</a:t>
            </a:fld>
            <a:endParaRPr kumimoji="1" lang="ja-JP" altLang="en-US"/>
          </a:p>
        </p:txBody>
      </p:sp>
    </p:spTree>
    <p:extLst>
      <p:ext uri="{BB962C8B-B14F-4D97-AF65-F5344CB8AC3E}">
        <p14:creationId xmlns:p14="http://schemas.microsoft.com/office/powerpoint/2010/main" val="136446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生徒からこれらの発表があると思われる。</a:t>
            </a:r>
            <a:endParaRPr kumimoji="1" lang="en-US" altLang="ja-JP" dirty="0"/>
          </a:p>
          <a:p>
            <a:endParaRPr kumimoji="1" lang="en-US" altLang="ja-JP" dirty="0"/>
          </a:p>
          <a:p>
            <a:r>
              <a:rPr kumimoji="1" lang="ja-JP" altLang="en-US" dirty="0"/>
              <a:t>事業者のお客様相談室：顧客からの問い合わせや苦情などを受け付ける部署</a:t>
            </a:r>
            <a:endParaRPr kumimoji="1" lang="en-US" altLang="ja-JP" dirty="0"/>
          </a:p>
          <a:p>
            <a:r>
              <a:rPr kumimoji="1" lang="ja-JP" altLang="en-US" dirty="0"/>
              <a:t>警察：犯罪に関するトラブルを解決する</a:t>
            </a:r>
          </a:p>
        </p:txBody>
      </p:sp>
      <p:sp>
        <p:nvSpPr>
          <p:cNvPr id="5" name="スライド番号プレースホルダー 4">
            <a:extLst>
              <a:ext uri="{FF2B5EF4-FFF2-40B4-BE49-F238E27FC236}">
                <a16:creationId xmlns:a16="http://schemas.microsoft.com/office/drawing/2014/main" id="{7C0A04DA-FB72-4E1A-BA0D-16C310A0C9DB}"/>
              </a:ext>
            </a:extLst>
          </p:cNvPr>
          <p:cNvSpPr>
            <a:spLocks noGrp="1"/>
          </p:cNvSpPr>
          <p:nvPr>
            <p:ph type="sldNum" sz="quarter" idx="5"/>
          </p:nvPr>
        </p:nvSpPr>
        <p:spPr/>
        <p:txBody>
          <a:bodyPr/>
          <a:lstStyle/>
          <a:p>
            <a:fld id="{8C4F68C7-22AC-4574-8636-17A998728F35}" type="slidenum">
              <a:rPr kumimoji="1" lang="ja-JP" altLang="en-US" smtClean="0"/>
              <a:t>12</a:t>
            </a:fld>
            <a:endParaRPr kumimoji="1" lang="ja-JP" altLang="en-US"/>
          </a:p>
        </p:txBody>
      </p:sp>
    </p:spTree>
    <p:extLst>
      <p:ext uri="{BB962C8B-B14F-4D97-AF65-F5344CB8AC3E}">
        <p14:creationId xmlns:p14="http://schemas.microsoft.com/office/powerpoint/2010/main" val="1580250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このスライドは投影しない。</a:t>
            </a:r>
            <a:endParaRPr kumimoji="1" lang="en-US" altLang="ja-JP" dirty="0"/>
          </a:p>
          <a:p>
            <a:r>
              <a:rPr kumimoji="1" lang="ja-JP" altLang="en-US" dirty="0"/>
              <a:t>先生の参考にしてください。</a:t>
            </a:r>
          </a:p>
        </p:txBody>
      </p:sp>
      <p:sp>
        <p:nvSpPr>
          <p:cNvPr id="5" name="スライド番号プレースホルダー 4">
            <a:extLst>
              <a:ext uri="{FF2B5EF4-FFF2-40B4-BE49-F238E27FC236}">
                <a16:creationId xmlns:a16="http://schemas.microsoft.com/office/drawing/2014/main" id="{DCEEA9F5-5366-4A5D-96DD-6B8BE115DC2A}"/>
              </a:ext>
            </a:extLst>
          </p:cNvPr>
          <p:cNvSpPr>
            <a:spLocks noGrp="1"/>
          </p:cNvSpPr>
          <p:nvPr>
            <p:ph type="sldNum" sz="quarter" idx="5"/>
          </p:nvPr>
        </p:nvSpPr>
        <p:spPr/>
        <p:txBody>
          <a:bodyPr/>
          <a:lstStyle/>
          <a:p>
            <a:fld id="{8C4F68C7-22AC-4574-8636-17A998728F35}" type="slidenum">
              <a:rPr kumimoji="1" lang="ja-JP" altLang="en-US" smtClean="0"/>
              <a:t>13</a:t>
            </a:fld>
            <a:endParaRPr kumimoji="1" lang="ja-JP" altLang="en-US"/>
          </a:p>
        </p:txBody>
      </p:sp>
    </p:spTree>
    <p:extLst>
      <p:ext uri="{BB962C8B-B14F-4D97-AF65-F5344CB8AC3E}">
        <p14:creationId xmlns:p14="http://schemas.microsoft.com/office/powerpoint/2010/main" val="2776432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今までの学習から、私たちの行動が消費者の</a:t>
            </a:r>
            <a:r>
              <a:rPr kumimoji="1" lang="en-US" altLang="ja-JP" dirty="0"/>
              <a:t>8</a:t>
            </a:r>
            <a:r>
              <a:rPr kumimoji="1" lang="ja-JP" altLang="en-US" dirty="0" err="1"/>
              <a:t>つの</a:t>
            </a:r>
            <a:r>
              <a:rPr kumimoji="1" lang="ja-JP" altLang="en-US" dirty="0"/>
              <a:t>権利と</a:t>
            </a:r>
            <a:r>
              <a:rPr kumimoji="1" lang="en-US" altLang="ja-JP" dirty="0"/>
              <a:t>5</a:t>
            </a:r>
            <a:r>
              <a:rPr kumimoji="1" lang="ja-JP" altLang="en-US" dirty="0" err="1"/>
              <a:t>つの</a:t>
            </a:r>
            <a:r>
              <a:rPr kumimoji="1" lang="ja-JP" altLang="en-US" dirty="0"/>
              <a:t>責任に該当することを考える。</a:t>
            </a:r>
            <a:endParaRPr kumimoji="1" lang="en-US" altLang="ja-JP" dirty="0"/>
          </a:p>
          <a:p>
            <a:r>
              <a:rPr kumimoji="1" lang="ja-JP" altLang="en-US" dirty="0"/>
              <a:t>「ワークシート３の皆さんの発表について、消費者の</a:t>
            </a:r>
            <a:r>
              <a:rPr kumimoji="1" lang="en-US" altLang="ja-JP" dirty="0"/>
              <a:t>8</a:t>
            </a:r>
            <a:r>
              <a:rPr kumimoji="1" lang="ja-JP" altLang="en-US" dirty="0" err="1"/>
              <a:t>つの</a:t>
            </a:r>
            <a:r>
              <a:rPr kumimoji="1" lang="ja-JP" altLang="en-US" dirty="0"/>
              <a:t>権利と</a:t>
            </a:r>
            <a:r>
              <a:rPr kumimoji="1" lang="en-US" altLang="ja-JP" dirty="0"/>
              <a:t>5</a:t>
            </a:r>
            <a:r>
              <a:rPr kumimoji="1" lang="ja-JP" altLang="en-US" dirty="0" err="1"/>
              <a:t>つの</a:t>
            </a:r>
            <a:r>
              <a:rPr kumimoji="1" lang="ja-JP" altLang="en-US" dirty="0"/>
              <a:t>責任のどれに該当するか考えましょう」</a:t>
            </a:r>
          </a:p>
        </p:txBody>
      </p:sp>
      <p:sp>
        <p:nvSpPr>
          <p:cNvPr id="5" name="スライド番号プレースホルダー 4">
            <a:extLst>
              <a:ext uri="{FF2B5EF4-FFF2-40B4-BE49-F238E27FC236}">
                <a16:creationId xmlns:a16="http://schemas.microsoft.com/office/drawing/2014/main" id="{550FF68E-F762-4AD2-9CDC-2260FCFB4867}"/>
              </a:ext>
            </a:extLst>
          </p:cNvPr>
          <p:cNvSpPr>
            <a:spLocks noGrp="1"/>
          </p:cNvSpPr>
          <p:nvPr>
            <p:ph type="sldNum" sz="quarter" idx="5"/>
          </p:nvPr>
        </p:nvSpPr>
        <p:spPr/>
        <p:txBody>
          <a:bodyPr/>
          <a:lstStyle/>
          <a:p>
            <a:fld id="{8C4F68C7-22AC-4574-8636-17A998728F35}" type="slidenum">
              <a:rPr kumimoji="1" lang="ja-JP" altLang="en-US" smtClean="0"/>
              <a:t>14</a:t>
            </a:fld>
            <a:endParaRPr kumimoji="1" lang="ja-JP" altLang="en-US"/>
          </a:p>
        </p:txBody>
      </p:sp>
    </p:spTree>
    <p:extLst>
      <p:ext uri="{BB962C8B-B14F-4D97-AF65-F5344CB8AC3E}">
        <p14:creationId xmlns:p14="http://schemas.microsoft.com/office/powerpoint/2010/main" val="1390893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「購入前にしっかり情報を調べることは、</a:t>
            </a:r>
            <a:r>
              <a:rPr kumimoji="1" lang="en-US" altLang="ja-JP" dirty="0"/>
              <a:t>『</a:t>
            </a:r>
            <a:r>
              <a:rPr kumimoji="1" lang="ja-JP" altLang="en-US" dirty="0"/>
              <a:t>批判的意識を持つ責任</a:t>
            </a:r>
            <a:r>
              <a:rPr kumimoji="1" lang="en-US" altLang="ja-JP" dirty="0"/>
              <a:t>』</a:t>
            </a:r>
            <a:r>
              <a:rPr kumimoji="1" lang="ja-JP" altLang="en-US" dirty="0"/>
              <a:t>に該当します。」</a:t>
            </a:r>
            <a:endParaRPr kumimoji="1" lang="en-US" altLang="ja-JP" dirty="0"/>
          </a:p>
          <a:p>
            <a:pPr defTabSz="914305">
              <a:defRPr/>
            </a:pPr>
            <a:r>
              <a:rPr kumimoji="1" lang="ja-JP" altLang="en-US" dirty="0"/>
              <a:t>「</a:t>
            </a:r>
            <a:r>
              <a:rPr lang="ja-JP" altLang="en-US"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契約内容や購入条件をよく確認する。ことは、</a:t>
            </a:r>
            <a:r>
              <a:rPr lang="en-US" altLang="ja-JP"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知らされる権利</a:t>
            </a:r>
            <a:r>
              <a:rPr lang="en-US" altLang="ja-JP"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に該当します。」</a:t>
            </a:r>
            <a:endParaRPr lang="en-US" altLang="ja-JP"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defTabSz="914305">
              <a:defRPr/>
            </a:pPr>
            <a:r>
              <a:rPr kumimoji="1" lang="ja-JP" altLang="en-US" dirty="0"/>
              <a:t>「</a:t>
            </a:r>
            <a:r>
              <a:rPr lang="ja-JP" altLang="en-US"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契約内容や購入条件をよく確認しない人が多いですが、それは</a:t>
            </a:r>
            <a:r>
              <a:rPr lang="en-US" altLang="ja-JP"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知らされる権利</a:t>
            </a:r>
            <a:r>
              <a:rPr lang="en-US" altLang="ja-JP"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の放棄を自らしていることになります。」</a:t>
            </a:r>
            <a:endParaRPr lang="en-US" altLang="ja-JP"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endParaRPr kumimoji="1" lang="ja-JP" altLang="en-US" dirty="0"/>
          </a:p>
        </p:txBody>
      </p:sp>
      <p:sp>
        <p:nvSpPr>
          <p:cNvPr id="5" name="スライド番号プレースホルダー 4">
            <a:extLst>
              <a:ext uri="{FF2B5EF4-FFF2-40B4-BE49-F238E27FC236}">
                <a16:creationId xmlns:a16="http://schemas.microsoft.com/office/drawing/2014/main" id="{CCA20B7A-DC4F-44BF-A601-6666FB373623}"/>
              </a:ext>
            </a:extLst>
          </p:cNvPr>
          <p:cNvSpPr>
            <a:spLocks noGrp="1"/>
          </p:cNvSpPr>
          <p:nvPr>
            <p:ph type="sldNum" sz="quarter" idx="5"/>
          </p:nvPr>
        </p:nvSpPr>
        <p:spPr/>
        <p:txBody>
          <a:bodyPr/>
          <a:lstStyle/>
          <a:p>
            <a:fld id="{8C4F68C7-22AC-4574-8636-17A998728F35}" type="slidenum">
              <a:rPr kumimoji="1" lang="ja-JP" altLang="en-US" smtClean="0"/>
              <a:t>15</a:t>
            </a:fld>
            <a:endParaRPr kumimoji="1" lang="ja-JP" altLang="en-US"/>
          </a:p>
        </p:txBody>
      </p:sp>
    </p:spTree>
    <p:extLst>
      <p:ext uri="{BB962C8B-B14F-4D97-AF65-F5344CB8AC3E}">
        <p14:creationId xmlns:p14="http://schemas.microsoft.com/office/powerpoint/2010/main" val="3538422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626B4BFA-D3B9-4DF3-AB71-0F0CAA3020BB}"/>
              </a:ext>
            </a:extLst>
          </p:cNvPr>
          <p:cNvSpPr>
            <a:spLocks noGrp="1"/>
          </p:cNvSpPr>
          <p:nvPr>
            <p:ph type="sldNum" sz="quarter" idx="5"/>
          </p:nvPr>
        </p:nvSpPr>
        <p:spPr/>
        <p:txBody>
          <a:bodyPr/>
          <a:lstStyle/>
          <a:p>
            <a:fld id="{8C4F68C7-22AC-4574-8636-17A998728F35}" type="slidenum">
              <a:rPr kumimoji="1" lang="ja-JP" altLang="en-US" smtClean="0"/>
              <a:t>16</a:t>
            </a:fld>
            <a:endParaRPr kumimoji="1" lang="ja-JP" altLang="en-US"/>
          </a:p>
        </p:txBody>
      </p:sp>
    </p:spTree>
    <p:extLst>
      <p:ext uri="{BB962C8B-B14F-4D97-AF65-F5344CB8AC3E}">
        <p14:creationId xmlns:p14="http://schemas.microsoft.com/office/powerpoint/2010/main" val="3538422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lang="ja-JP" altLang="en-US" dirty="0"/>
              <a:t>「消費生活センター等では、物やサービスの購入や契約のトラブルの相談ができる行政機関です。」</a:t>
            </a:r>
            <a:endParaRPr lang="en-US" altLang="ja-JP" dirty="0"/>
          </a:p>
          <a:p>
            <a:pPr defTabSz="914305">
              <a:defRPr/>
            </a:pPr>
            <a:endParaRPr kumimoji="1" lang="en-US" altLang="ja-JP" dirty="0"/>
          </a:p>
          <a:p>
            <a:pPr defTabSz="914305">
              <a:defRPr/>
            </a:pPr>
            <a:r>
              <a:rPr kumimoji="1" lang="en-US" altLang="ja-JP" dirty="0"/>
              <a:t>※</a:t>
            </a:r>
            <a:r>
              <a:rPr kumimoji="1" lang="ja-JP" altLang="en-US" dirty="0"/>
              <a:t>すでに消費生活センターについて学習している場合はこのスライドを非表示とする。</a:t>
            </a:r>
            <a:endParaRPr kumimoji="1" lang="en-US" altLang="ja-JP" dirty="0"/>
          </a:p>
          <a:p>
            <a:pPr defTabSz="914305">
              <a:defRPr/>
            </a:pPr>
            <a:r>
              <a:rPr kumimoji="1" lang="en-US" altLang="ja-JP" dirty="0"/>
              <a:t>※</a:t>
            </a:r>
            <a:r>
              <a:rPr kumimoji="1" lang="ja-JP" altLang="en-US" dirty="0"/>
              <a:t>簡単に説明する場合はこのスライドを使用して、消費生活センターについて簡単に説明する。</a:t>
            </a:r>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852E2F11-F2F1-43FE-8C56-43C587D76640}"/>
              </a:ext>
            </a:extLst>
          </p:cNvPr>
          <p:cNvSpPr>
            <a:spLocks noGrp="1"/>
          </p:cNvSpPr>
          <p:nvPr>
            <p:ph type="sldNum" sz="quarter" idx="5"/>
          </p:nvPr>
        </p:nvSpPr>
        <p:spPr/>
        <p:txBody>
          <a:bodyPr/>
          <a:lstStyle/>
          <a:p>
            <a:fld id="{8C4F68C7-22AC-4574-8636-17A998728F35}" type="slidenum">
              <a:rPr kumimoji="1" lang="ja-JP" altLang="en-US" smtClean="0"/>
              <a:t>17</a:t>
            </a:fld>
            <a:endParaRPr kumimoji="1" lang="ja-JP" altLang="en-US"/>
          </a:p>
        </p:txBody>
      </p:sp>
    </p:spTree>
    <p:extLst>
      <p:ext uri="{BB962C8B-B14F-4D97-AF65-F5344CB8AC3E}">
        <p14:creationId xmlns:p14="http://schemas.microsoft.com/office/powerpoint/2010/main" val="2875261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49263" y="474663"/>
            <a:ext cx="5692775" cy="3203575"/>
          </a:xfrm>
          <a:prstGeom prst="rect">
            <a:avLst/>
          </a:prstGeom>
        </p:spPr>
      </p:sp>
      <p:sp>
        <p:nvSpPr>
          <p:cNvPr id="3" name="ノート プレースホルダ 2"/>
          <p:cNvSpPr>
            <a:spLocks noGrp="1"/>
          </p:cNvSpPr>
          <p:nvPr>
            <p:ph type="body" idx="1"/>
          </p:nvPr>
        </p:nvSpPr>
        <p:spPr>
          <a:xfrm>
            <a:off x="659315" y="4571165"/>
            <a:ext cx="5274498" cy="3740040"/>
          </a:xfrm>
          <a:prstGeom prst="rect">
            <a:avLst/>
          </a:prstGeom>
        </p:spPr>
        <p:txBody>
          <a:bodyPr lIns="88185" tIns="44092" rIns="88185" bIns="44092">
            <a:normAutofit/>
          </a:bodyPr>
          <a:lstStyle/>
          <a:p>
            <a:pPr defTabSz="881848">
              <a:defRPr/>
            </a:pPr>
            <a:r>
              <a:rPr lang="ja-JP" altLang="en-US" dirty="0"/>
              <a:t>「消費生活センター等では、物やサービスなど消費生活全般に関する苦情や問い合わせなど、消費者からの相談を専門の相談員が受付け、公正な立場で処理に当たっています。」</a:t>
            </a:r>
            <a:endParaRPr lang="en-US" altLang="ja-JP" dirty="0"/>
          </a:p>
          <a:p>
            <a:pPr defTabSz="881848">
              <a:defRPr/>
            </a:pPr>
            <a:endParaRPr lang="en-US" altLang="ja-JP" dirty="0">
              <a:hlinkClick r:id="" action="ppaction://noaction"/>
            </a:endParaRPr>
          </a:p>
          <a:p>
            <a:pPr defTabSz="914305">
              <a:defRPr/>
            </a:pPr>
            <a:r>
              <a:rPr kumimoji="1" lang="en-US" altLang="ja-JP" dirty="0"/>
              <a:t>※</a:t>
            </a:r>
            <a:r>
              <a:rPr kumimoji="1" lang="ja-JP" altLang="en-US" dirty="0"/>
              <a:t>すでに消費生活センターについて学習している場合はこのスライドを非表示とする。</a:t>
            </a:r>
            <a:endParaRPr kumimoji="1" lang="en-US" altLang="ja-JP" dirty="0"/>
          </a:p>
          <a:p>
            <a:pPr defTabSz="914305">
              <a:defRPr/>
            </a:pPr>
            <a:r>
              <a:rPr kumimoji="1" lang="ja-JP" altLang="en-US" dirty="0"/>
              <a:t>　　詳しく説明する場合はこのスライドを使用して、消費生活センターについて詳しく説明する。</a:t>
            </a:r>
            <a:endParaRPr kumimoji="1" lang="en-US" altLang="ja-JP" dirty="0"/>
          </a:p>
          <a:p>
            <a:pPr defTabSz="881848">
              <a:defRPr/>
            </a:pPr>
            <a:r>
              <a:rPr lang="en-US" altLang="ja-JP" dirty="0"/>
              <a:t>【</a:t>
            </a:r>
            <a:r>
              <a:rPr lang="ja-JP" altLang="en-US" dirty="0"/>
              <a:t>相談窓口</a:t>
            </a:r>
            <a:r>
              <a:rPr lang="en-US" altLang="ja-JP" dirty="0"/>
              <a:t>】</a:t>
            </a:r>
          </a:p>
          <a:p>
            <a:pPr defTabSz="881848">
              <a:defRPr/>
            </a:pPr>
            <a:r>
              <a:rPr lang="ja-JP" altLang="en-US" dirty="0"/>
              <a:t>相談・紛争解決／情報受付</a:t>
            </a:r>
            <a:r>
              <a:rPr lang="en-US" altLang="ja-JP" dirty="0"/>
              <a:t>_</a:t>
            </a:r>
            <a:r>
              <a:rPr lang="ja-JP" altLang="en-US" dirty="0"/>
              <a:t>国民生活センター</a:t>
            </a:r>
            <a:endParaRPr lang="en-US" altLang="ja-JP" dirty="0"/>
          </a:p>
          <a:p>
            <a:pPr defTabSz="881848">
              <a:defRPr/>
            </a:pPr>
            <a:r>
              <a:rPr lang="en-US" altLang="ja-JP" dirty="0"/>
              <a:t>https://www.kokusen.go.jp/category/consult.html</a:t>
            </a:r>
          </a:p>
        </p:txBody>
      </p:sp>
      <p:sp>
        <p:nvSpPr>
          <p:cNvPr id="5" name="スライド番号プレースホルダー 4">
            <a:extLst>
              <a:ext uri="{FF2B5EF4-FFF2-40B4-BE49-F238E27FC236}">
                <a16:creationId xmlns:a16="http://schemas.microsoft.com/office/drawing/2014/main" id="{9F6D1E26-525D-449F-8128-3F4FCD88AE5A}"/>
              </a:ext>
            </a:extLst>
          </p:cNvPr>
          <p:cNvSpPr>
            <a:spLocks noGrp="1"/>
          </p:cNvSpPr>
          <p:nvPr>
            <p:ph type="sldNum" sz="quarter" idx="5"/>
          </p:nvPr>
        </p:nvSpPr>
        <p:spPr/>
        <p:txBody>
          <a:bodyPr/>
          <a:lstStyle/>
          <a:p>
            <a:fld id="{8C4F68C7-22AC-4574-8636-17A998728F35}" type="slidenum">
              <a:rPr kumimoji="1" lang="ja-JP" altLang="en-US" smtClean="0"/>
              <a:t>18</a:t>
            </a:fld>
            <a:endParaRPr kumimoji="1" lang="ja-JP" altLang="en-US"/>
          </a:p>
        </p:txBody>
      </p:sp>
    </p:spTree>
    <p:extLst>
      <p:ext uri="{BB962C8B-B14F-4D97-AF65-F5344CB8AC3E}">
        <p14:creationId xmlns:p14="http://schemas.microsoft.com/office/powerpoint/2010/main" val="2871001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9917">
              <a:defRPr/>
            </a:pPr>
            <a:r>
              <a:rPr lang="ja-JP" altLang="en-US" dirty="0"/>
              <a:t>「物を購入したりサービスを契約する場合は、</a:t>
            </a:r>
            <a:r>
              <a:rPr lang="en-US" altLang="ja-JP" dirty="0"/>
              <a:t>『</a:t>
            </a:r>
            <a:r>
              <a:rPr lang="ja-JP" altLang="en-US" dirty="0"/>
              <a:t>批判的意識を持つ責任</a:t>
            </a:r>
            <a:r>
              <a:rPr lang="en-US" altLang="ja-JP" dirty="0"/>
              <a:t>』</a:t>
            </a:r>
            <a:r>
              <a:rPr lang="ja-JP" altLang="en-US" dirty="0"/>
              <a:t>を果たしながら購入することが大切です。」</a:t>
            </a:r>
            <a:endParaRPr lang="en-US" altLang="ja-JP" dirty="0"/>
          </a:p>
          <a:p>
            <a:pPr defTabSz="909917">
              <a:defRPr/>
            </a:pPr>
            <a:r>
              <a:rPr lang="ja-JP" altLang="en-US" dirty="0"/>
              <a:t>「もしも不明な点があれば、事業者に質問するなどして確認することが大切です。」</a:t>
            </a:r>
            <a:endParaRPr lang="en-US" altLang="ja-JP" dirty="0"/>
          </a:p>
          <a:p>
            <a:pPr defTabSz="909917">
              <a:defRPr/>
            </a:pPr>
            <a:r>
              <a:rPr lang="ja-JP" altLang="en-US" dirty="0"/>
              <a:t>「それが、製品やサービスの改善につながり、消費者市民社会の実現につながります。」</a:t>
            </a:r>
            <a:endParaRPr lang="en-US" altLang="ja-JP"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endParaRPr>
          </a:p>
          <a:p>
            <a:pPr defTabSz="909917">
              <a:defRPr/>
            </a:pPr>
            <a:endParaRPr lang="en-US" altLang="ja-JP"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endParaRPr>
          </a:p>
          <a:p>
            <a:pPr defTabSz="909917">
              <a:defRPr/>
            </a:pPr>
            <a:r>
              <a:rPr lang="ja-JP" altLang="en-US"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参考：社会への扉</a:t>
            </a:r>
            <a:r>
              <a:rPr lang="en-US" altLang="ja-JP"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_p11 (caa.go.jp)</a:t>
            </a:r>
            <a:r>
              <a:rPr lang="ja-JP" altLang="en-US" dirty="0">
                <a:solidFill>
                  <a:schemeClr val="tx1"/>
                </a:solidFill>
                <a:latin typeface="BIZ UDPゴシック" panose="020B0400000000000000" pitchFamily="50" charset="-128"/>
                <a:ea typeface="BIZ UDPゴシック" panose="020B0400000000000000"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defTabSz="909917">
              <a:defRPr/>
            </a:pPr>
            <a:r>
              <a:rPr lang="en-US" altLang="ja-JP" dirty="0">
                <a:solidFill>
                  <a:schemeClr val="tx1"/>
                </a:solidFill>
                <a:latin typeface="BIZ UDPゴシック" panose="020B0400000000000000" pitchFamily="50" charset="-128"/>
                <a:ea typeface="BIZ UDPゴシック" panose="020B0400000000000000" pitchFamily="50" charset="-128"/>
              </a:rPr>
              <a:t>https://www.caa.go.jp/policies/policy/consumer_education/public_awareness/teaching_material/material_010/student.html#material</a:t>
            </a:r>
          </a:p>
          <a:p>
            <a:endParaRPr kumimoji="1" lang="ja-JP" altLang="en-US" dirty="0"/>
          </a:p>
        </p:txBody>
      </p:sp>
      <p:sp>
        <p:nvSpPr>
          <p:cNvPr id="5" name="スライド番号プレースホルダー 4">
            <a:extLst>
              <a:ext uri="{FF2B5EF4-FFF2-40B4-BE49-F238E27FC236}">
                <a16:creationId xmlns:a16="http://schemas.microsoft.com/office/drawing/2014/main" id="{4938CCB6-509F-4515-9AEE-9FDD6F86C76D}"/>
              </a:ext>
            </a:extLst>
          </p:cNvPr>
          <p:cNvSpPr>
            <a:spLocks noGrp="1"/>
          </p:cNvSpPr>
          <p:nvPr>
            <p:ph type="sldNum" sz="quarter" idx="5"/>
          </p:nvPr>
        </p:nvSpPr>
        <p:spPr/>
        <p:txBody>
          <a:bodyPr/>
          <a:lstStyle/>
          <a:p>
            <a:fld id="{8C4F68C7-22AC-4574-8636-17A998728F35}" type="slidenum">
              <a:rPr kumimoji="1" lang="ja-JP" altLang="en-US" smtClean="0"/>
              <a:t>19</a:t>
            </a:fld>
            <a:endParaRPr kumimoji="1" lang="ja-JP" altLang="en-US"/>
          </a:p>
        </p:txBody>
      </p:sp>
    </p:spTree>
    <p:extLst>
      <p:ext uri="{BB962C8B-B14F-4D97-AF65-F5344CB8AC3E}">
        <p14:creationId xmlns:p14="http://schemas.microsoft.com/office/powerpoint/2010/main" val="217572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a:t>8</a:t>
            </a:r>
            <a:r>
              <a:rPr kumimoji="1" lang="ja-JP" altLang="en-US" dirty="0" err="1"/>
              <a:t>つの</a:t>
            </a:r>
            <a:r>
              <a:rPr kumimoji="1" lang="ja-JP" altLang="en-US" dirty="0"/>
              <a:t>権利と</a:t>
            </a:r>
            <a:r>
              <a:rPr kumimoji="1" lang="en-US" altLang="ja-JP" dirty="0"/>
              <a:t>5</a:t>
            </a:r>
            <a:r>
              <a:rPr kumimoji="1" lang="ja-JP" altLang="en-US" dirty="0" err="1"/>
              <a:t>つの</a:t>
            </a:r>
            <a:r>
              <a:rPr kumimoji="1" lang="ja-JP" altLang="en-US" dirty="0"/>
              <a:t>責任について、具体的な事例をもとに考える動画を見ましょう。」</a:t>
            </a:r>
            <a:endParaRPr kumimoji="1" lang="en-US" altLang="ja-JP" dirty="0"/>
          </a:p>
          <a:p>
            <a:r>
              <a:rPr kumimoji="1" lang="ja-JP" altLang="en-US" dirty="0"/>
              <a:t>→「消費者の権利と責任その２」動画視聴開始</a:t>
            </a:r>
            <a:endParaRPr kumimoji="1" lang="en-US" altLang="ja-JP" dirty="0"/>
          </a:p>
          <a:p>
            <a:r>
              <a:rPr kumimoji="1" lang="ja-JP" altLang="en-US" dirty="0"/>
              <a:t>動画：</a:t>
            </a:r>
            <a:r>
              <a:rPr kumimoji="1" lang="en-US" altLang="ja-JP" dirty="0"/>
              <a:t>https://youtu.be/lGMyRZjfiS4</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2</a:t>
            </a:fld>
            <a:endParaRPr kumimoji="1" lang="ja-JP" altLang="en-US"/>
          </a:p>
        </p:txBody>
      </p:sp>
    </p:spTree>
    <p:extLst>
      <p:ext uri="{BB962C8B-B14F-4D97-AF65-F5344CB8AC3E}">
        <p14:creationId xmlns:p14="http://schemas.microsoft.com/office/powerpoint/2010/main" val="782988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9917">
              <a:defRPr/>
            </a:pPr>
            <a:r>
              <a:rPr lang="ja-JP" altLang="en-US" dirty="0"/>
              <a:t>「トラブルが発生した場合は、図のように主張し行動する責任</a:t>
            </a:r>
            <a:r>
              <a:rPr lang="en-US" altLang="ja-JP" dirty="0"/>
              <a:t>』</a:t>
            </a:r>
            <a:r>
              <a:rPr lang="ja-JP" altLang="en-US" dirty="0"/>
              <a:t>を果たすことが大切です。」</a:t>
            </a:r>
            <a:endParaRPr lang="en-US" altLang="ja-JP" dirty="0"/>
          </a:p>
          <a:p>
            <a:pPr defTabSz="909917">
              <a:defRPr/>
            </a:pPr>
            <a:r>
              <a:rPr lang="ja-JP" altLang="en-US" dirty="0"/>
              <a:t>「「自分が我慢したらいい」とあきらめて行動しなければ、不正な取引や製品などの事故が続くことにつながり、被害が拡大します。」</a:t>
            </a:r>
            <a:endParaRPr lang="en-US" altLang="ja-JP" dirty="0"/>
          </a:p>
          <a:p>
            <a:pPr defTabSz="909917">
              <a:defRPr/>
            </a:pPr>
            <a:r>
              <a:rPr lang="ja-JP" altLang="en-US" dirty="0"/>
              <a:t>「事業者に相談しても対応してもらえない場合は、図のように消費生活センターに相談してみましょう。」</a:t>
            </a:r>
            <a:r>
              <a:rPr lang="ja-JP" altLang="en-US" dirty="0">
                <a:latin typeface="BIZ UDPゴシック" panose="020B0400000000000000" pitchFamily="50" charset="-128"/>
                <a:ea typeface="BIZ UDPゴシック" panose="020B0400000000000000" pitchFamily="50" charset="-128"/>
              </a:rPr>
              <a:t>「消費生活センターは中立な立場でトラブル解決のための助言や交渉にあたります。」</a:t>
            </a:r>
            <a:endParaRPr lang="en-US" altLang="ja-JP" dirty="0">
              <a:latin typeface="BIZ UDPゴシック" panose="020B0400000000000000" pitchFamily="50" charset="-128"/>
              <a:ea typeface="BIZ UDPゴシック" panose="020B0400000000000000" pitchFamily="50" charset="-128"/>
            </a:endParaRPr>
          </a:p>
          <a:p>
            <a:pPr defTabSz="909917">
              <a:defRPr/>
            </a:pPr>
            <a:r>
              <a:rPr lang="ja-JP" altLang="en-US" dirty="0">
                <a:latin typeface="BIZ UDPゴシック" panose="020B0400000000000000" pitchFamily="50" charset="-128"/>
                <a:ea typeface="BIZ UDPゴシック" panose="020B0400000000000000" pitchFamily="50" charset="-128"/>
              </a:rPr>
              <a:t>「その行動が、消費者市民社会の実現につながります。」</a:t>
            </a:r>
            <a:endParaRPr lang="en-US" altLang="ja-JP"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endParaRPr>
          </a:p>
          <a:p>
            <a:pPr defTabSz="909917">
              <a:defRPr/>
            </a:pPr>
            <a:endParaRPr lang="en-US" altLang="ja-JP"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endParaRPr>
          </a:p>
          <a:p>
            <a:pPr defTabSz="909917">
              <a:defRPr/>
            </a:pPr>
            <a:r>
              <a:rPr lang="ja-JP" altLang="en-US"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参考：社会への扉</a:t>
            </a:r>
            <a:r>
              <a:rPr lang="en-US" altLang="ja-JP" dirty="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_p11 (caa.go.jp)</a:t>
            </a:r>
            <a:r>
              <a:rPr lang="ja-JP" altLang="en-US" dirty="0">
                <a:solidFill>
                  <a:schemeClr val="tx1"/>
                </a:solidFill>
                <a:latin typeface="BIZ UDPゴシック" panose="020B0400000000000000" pitchFamily="50" charset="-128"/>
                <a:ea typeface="BIZ UDPゴシック" panose="020B0400000000000000"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defTabSz="909917">
              <a:defRPr/>
            </a:pPr>
            <a:r>
              <a:rPr lang="en-US" altLang="ja-JP" dirty="0">
                <a:solidFill>
                  <a:schemeClr val="tx1"/>
                </a:solidFill>
                <a:latin typeface="BIZ UDPゴシック" panose="020B0400000000000000" pitchFamily="50" charset="-128"/>
                <a:ea typeface="BIZ UDPゴシック" panose="020B0400000000000000" pitchFamily="50" charset="-128"/>
              </a:rPr>
              <a:t>https://www.caa.go.jp/policies/policy/consumer_education/public_awareness/teaching_material/material_010/student.html#material</a:t>
            </a:r>
          </a:p>
          <a:p>
            <a:endParaRPr kumimoji="1" lang="ja-JP" altLang="en-US" dirty="0"/>
          </a:p>
        </p:txBody>
      </p:sp>
      <p:sp>
        <p:nvSpPr>
          <p:cNvPr id="5" name="スライド番号プレースホルダー 4">
            <a:extLst>
              <a:ext uri="{FF2B5EF4-FFF2-40B4-BE49-F238E27FC236}">
                <a16:creationId xmlns:a16="http://schemas.microsoft.com/office/drawing/2014/main" id="{2C31A7B5-B803-408D-9858-295AB5721579}"/>
              </a:ext>
            </a:extLst>
          </p:cNvPr>
          <p:cNvSpPr>
            <a:spLocks noGrp="1"/>
          </p:cNvSpPr>
          <p:nvPr>
            <p:ph type="sldNum" sz="quarter" idx="5"/>
          </p:nvPr>
        </p:nvSpPr>
        <p:spPr/>
        <p:txBody>
          <a:bodyPr/>
          <a:lstStyle/>
          <a:p>
            <a:fld id="{8C4F68C7-22AC-4574-8636-17A998728F35}" type="slidenum">
              <a:rPr kumimoji="1" lang="ja-JP" altLang="en-US" smtClean="0"/>
              <a:t>20</a:t>
            </a:fld>
            <a:endParaRPr kumimoji="1" lang="ja-JP" altLang="en-US"/>
          </a:p>
        </p:txBody>
      </p:sp>
    </p:spTree>
    <p:extLst>
      <p:ext uri="{BB962C8B-B14F-4D97-AF65-F5344CB8AC3E}">
        <p14:creationId xmlns:p14="http://schemas.microsoft.com/office/powerpoint/2010/main" val="4205146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1346200"/>
            <a:ext cx="6465888" cy="3638550"/>
          </a:xfrm>
        </p:spPr>
      </p:sp>
      <p:sp>
        <p:nvSpPr>
          <p:cNvPr id="3" name="ノート プレースホルダー 2"/>
          <p:cNvSpPr>
            <a:spLocks noGrp="1"/>
          </p:cNvSpPr>
          <p:nvPr>
            <p:ph type="body" idx="1"/>
          </p:nvPr>
        </p:nvSpPr>
        <p:spPr/>
        <p:txBody>
          <a:bodyPr/>
          <a:lstStyle/>
          <a:p>
            <a:r>
              <a:rPr lang="ja-JP" altLang="en-US" dirty="0"/>
              <a:t>「困ったときは、消費者ホットライン「１８８」に相談ください。」</a:t>
            </a:r>
            <a:endParaRPr lang="en-US" altLang="ja-JP" dirty="0"/>
          </a:p>
          <a:p>
            <a:r>
              <a:rPr lang="ja-JP" altLang="en-US" dirty="0"/>
              <a:t>「近くの消費生活相談窓口に繋がります。」</a:t>
            </a:r>
            <a:endParaRPr lang="en-US" altLang="ja-JP" dirty="0"/>
          </a:p>
          <a:p>
            <a:endParaRPr lang="en-US" altLang="ja-JP" dirty="0"/>
          </a:p>
          <a:p>
            <a:endParaRPr lang="en-US" altLang="ja-JP" dirty="0"/>
          </a:p>
        </p:txBody>
      </p:sp>
      <p:sp>
        <p:nvSpPr>
          <p:cNvPr id="5" name="スライド番号プレースホルダー 4">
            <a:extLst>
              <a:ext uri="{FF2B5EF4-FFF2-40B4-BE49-F238E27FC236}">
                <a16:creationId xmlns:a16="http://schemas.microsoft.com/office/drawing/2014/main" id="{8A556F93-1B02-4F76-A3AB-7A45C221FD04}"/>
              </a:ext>
            </a:extLst>
          </p:cNvPr>
          <p:cNvSpPr>
            <a:spLocks noGrp="1"/>
          </p:cNvSpPr>
          <p:nvPr>
            <p:ph type="sldNum" sz="quarter" idx="5"/>
          </p:nvPr>
        </p:nvSpPr>
        <p:spPr/>
        <p:txBody>
          <a:bodyPr/>
          <a:lstStyle/>
          <a:p>
            <a:fld id="{8C4F68C7-22AC-4574-8636-17A998728F35}" type="slidenum">
              <a:rPr kumimoji="1" lang="ja-JP" altLang="en-US" smtClean="0"/>
              <a:t>21</a:t>
            </a:fld>
            <a:endParaRPr kumimoji="1" lang="ja-JP" altLang="en-US"/>
          </a:p>
        </p:txBody>
      </p:sp>
    </p:spTree>
    <p:extLst>
      <p:ext uri="{BB962C8B-B14F-4D97-AF65-F5344CB8AC3E}">
        <p14:creationId xmlns:p14="http://schemas.microsoft.com/office/powerpoint/2010/main" val="329760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1346200"/>
            <a:ext cx="6465888" cy="3638550"/>
          </a:xfrm>
        </p:spPr>
      </p:sp>
      <p:sp>
        <p:nvSpPr>
          <p:cNvPr id="3" name="ノート プレースホルダー 2"/>
          <p:cNvSpPr>
            <a:spLocks noGrp="1"/>
          </p:cNvSpPr>
          <p:nvPr>
            <p:ph type="body" idx="1"/>
          </p:nvPr>
        </p:nvSpPr>
        <p:spPr/>
        <p:txBody>
          <a:bodyPr/>
          <a:lstStyle/>
          <a:p>
            <a:r>
              <a:rPr kumimoji="1" lang="ja-JP" altLang="en-US" dirty="0"/>
              <a:t>「では、なぜ消費者トラブルは起きるのでしょう？</a:t>
            </a:r>
            <a:endParaRPr kumimoji="1" lang="en-US" altLang="ja-JP" dirty="0"/>
          </a:p>
          <a:p>
            <a:r>
              <a:rPr kumimoji="1" lang="ja-JP" altLang="en-US" dirty="0"/>
              <a:t>実際に京都府の消費生活センターに寄せられた相談を聞きましょう。」</a:t>
            </a:r>
            <a:endParaRPr kumimoji="1" lang="en-US" altLang="ja-JP" dirty="0"/>
          </a:p>
          <a:p>
            <a:r>
              <a:rPr kumimoji="1" lang="ja-JP" altLang="en-US" dirty="0"/>
              <a:t>→音読開始</a:t>
            </a:r>
          </a:p>
        </p:txBody>
      </p:sp>
      <p:sp>
        <p:nvSpPr>
          <p:cNvPr id="5" name="スライド番号プレースホルダー 4">
            <a:extLst>
              <a:ext uri="{FF2B5EF4-FFF2-40B4-BE49-F238E27FC236}">
                <a16:creationId xmlns:a16="http://schemas.microsoft.com/office/drawing/2014/main" id="{D3367560-11CC-437E-8293-A9C377C0F7D3}"/>
              </a:ext>
            </a:extLst>
          </p:cNvPr>
          <p:cNvSpPr>
            <a:spLocks noGrp="1"/>
          </p:cNvSpPr>
          <p:nvPr>
            <p:ph type="sldNum" sz="quarter" idx="5"/>
          </p:nvPr>
        </p:nvSpPr>
        <p:spPr/>
        <p:txBody>
          <a:bodyPr/>
          <a:lstStyle/>
          <a:p>
            <a:fld id="{8C4F68C7-22AC-4574-8636-17A998728F35}" type="slidenum">
              <a:rPr kumimoji="1" lang="ja-JP" altLang="en-US" smtClean="0"/>
              <a:t>3</a:t>
            </a:fld>
            <a:endParaRPr kumimoji="1" lang="ja-JP" altLang="en-US"/>
          </a:p>
        </p:txBody>
      </p:sp>
    </p:spTree>
    <p:extLst>
      <p:ext uri="{BB962C8B-B14F-4D97-AF65-F5344CB8AC3E}">
        <p14:creationId xmlns:p14="http://schemas.microsoft.com/office/powerpoint/2010/main" val="148213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1346200"/>
            <a:ext cx="6465888" cy="3638550"/>
          </a:xfrm>
        </p:spPr>
      </p:sp>
      <p:sp>
        <p:nvSpPr>
          <p:cNvPr id="3" name="ノート プレースホルダー 2"/>
          <p:cNvSpPr>
            <a:spLocks noGrp="1"/>
          </p:cNvSpPr>
          <p:nvPr>
            <p:ph type="body" idx="1"/>
          </p:nvPr>
        </p:nvSpPr>
        <p:spPr/>
        <p:txBody>
          <a:bodyPr/>
          <a:lstStyle/>
          <a:p>
            <a:r>
              <a:rPr kumimoji="1" lang="ja-JP" altLang="en-US" dirty="0"/>
              <a:t>「では、</a:t>
            </a:r>
            <a:r>
              <a:rPr lang="ja-JP" altLang="en-US" dirty="0">
                <a:latin typeface="UD デジタル 教科書体 NK-R" panose="02020400000000000000" pitchFamily="18" charset="-128"/>
                <a:ea typeface="UD デジタル 教科書体 NK-R" panose="02020400000000000000" pitchFamily="18" charset="-128"/>
              </a:rPr>
              <a:t>物を買うとき、消費者として何を気を付けたらいいか考えましょう」</a:t>
            </a:r>
            <a:endParaRPr kumimoji="1" lang="ja-JP" altLang="en-US" dirty="0"/>
          </a:p>
        </p:txBody>
      </p:sp>
      <p:sp>
        <p:nvSpPr>
          <p:cNvPr id="5" name="スライド番号プレースホルダー 4">
            <a:extLst>
              <a:ext uri="{FF2B5EF4-FFF2-40B4-BE49-F238E27FC236}">
                <a16:creationId xmlns:a16="http://schemas.microsoft.com/office/drawing/2014/main" id="{7D68A28A-244C-49CB-BA8C-4F163C322C42}"/>
              </a:ext>
            </a:extLst>
          </p:cNvPr>
          <p:cNvSpPr>
            <a:spLocks noGrp="1"/>
          </p:cNvSpPr>
          <p:nvPr>
            <p:ph type="sldNum" sz="quarter" idx="5"/>
          </p:nvPr>
        </p:nvSpPr>
        <p:spPr/>
        <p:txBody>
          <a:bodyPr/>
          <a:lstStyle/>
          <a:p>
            <a:fld id="{8C4F68C7-22AC-4574-8636-17A998728F35}" type="slidenum">
              <a:rPr kumimoji="1" lang="ja-JP" altLang="en-US" smtClean="0"/>
              <a:t>4</a:t>
            </a:fld>
            <a:endParaRPr kumimoji="1" lang="ja-JP" altLang="en-US"/>
          </a:p>
        </p:txBody>
      </p:sp>
    </p:spTree>
    <p:extLst>
      <p:ext uri="{BB962C8B-B14F-4D97-AF65-F5344CB8AC3E}">
        <p14:creationId xmlns:p14="http://schemas.microsoft.com/office/powerpoint/2010/main" val="427805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rgbClr val="191919"/>
                </a:solidFill>
                <a:latin typeface="BIZ UDゴシック" panose="020B0400000000000000" pitchFamily="49" charset="-128"/>
                <a:ea typeface="BIZ UDゴシック" panose="020B0400000000000000" pitchFamily="49" charset="-128"/>
              </a:rPr>
              <a:t>「先ほど読み上げた、消費者トラブルの申し込みのイメージ図です。」</a:t>
            </a:r>
            <a:endParaRPr lang="en-US" altLang="ja-JP" dirty="0">
              <a:solidFill>
                <a:srgbClr val="191919"/>
              </a:solidFill>
              <a:latin typeface="BIZ UDゴシック" panose="020B0400000000000000" pitchFamily="49" charset="-128"/>
              <a:ea typeface="BIZ UDゴシック" panose="020B0400000000000000" pitchFamily="49" charset="-128"/>
            </a:endParaRPr>
          </a:p>
          <a:p>
            <a:r>
              <a:rPr lang="ja-JP" altLang="en-US" dirty="0">
                <a:solidFill>
                  <a:srgbClr val="191919"/>
                </a:solidFill>
                <a:latin typeface="BIZ UDゴシック" panose="020B0400000000000000" pitchFamily="49" charset="-128"/>
                <a:ea typeface="BIZ UDゴシック" panose="020B0400000000000000" pitchFamily="49" charset="-128"/>
              </a:rPr>
              <a:t>「左の図は</a:t>
            </a:r>
            <a:r>
              <a:rPr lang="en-US" altLang="ja-JP" dirty="0">
                <a:solidFill>
                  <a:srgbClr val="191919"/>
                </a:solidFill>
                <a:latin typeface="BIZ UDゴシック" panose="020B0400000000000000" pitchFamily="49" charset="-128"/>
                <a:ea typeface="BIZ UDゴシック" panose="020B0400000000000000" pitchFamily="49" charset="-128"/>
              </a:rPr>
              <a:t>SNS</a:t>
            </a:r>
            <a:r>
              <a:rPr lang="ja-JP" altLang="en-US" dirty="0">
                <a:solidFill>
                  <a:srgbClr val="191919"/>
                </a:solidFill>
                <a:latin typeface="BIZ UDゴシック" panose="020B0400000000000000" pitchFamily="49" charset="-128"/>
                <a:ea typeface="BIZ UDゴシック" panose="020B0400000000000000" pitchFamily="49" charset="-128"/>
              </a:rPr>
              <a:t>やゲームで見かける広告です。」</a:t>
            </a:r>
            <a:endParaRPr lang="en-US" altLang="ja-JP" dirty="0">
              <a:solidFill>
                <a:srgbClr val="191919"/>
              </a:solidFill>
              <a:latin typeface="BIZ UDゴシック" panose="020B0400000000000000" pitchFamily="49" charset="-128"/>
              <a:ea typeface="BIZ UDゴシック" panose="020B0400000000000000" pitchFamily="49" charset="-128"/>
            </a:endParaRPr>
          </a:p>
          <a:p>
            <a:r>
              <a:rPr lang="ja-JP" altLang="en-US" dirty="0">
                <a:solidFill>
                  <a:srgbClr val="191919"/>
                </a:solidFill>
                <a:latin typeface="BIZ UDゴシック" panose="020B0400000000000000" pitchFamily="49" charset="-128"/>
                <a:ea typeface="BIZ UDゴシック" panose="020B0400000000000000" pitchFamily="49" charset="-128"/>
              </a:rPr>
              <a:t>「興味を持ってクリックすると、真ん中の申し込み画面となります。」</a:t>
            </a:r>
            <a:endParaRPr lang="en-US" altLang="ja-JP" dirty="0">
              <a:solidFill>
                <a:srgbClr val="191919"/>
              </a:solidFill>
              <a:latin typeface="BIZ UDゴシック" panose="020B0400000000000000" pitchFamily="49" charset="-128"/>
              <a:ea typeface="BIZ UDゴシック" panose="020B0400000000000000" pitchFamily="49" charset="-128"/>
            </a:endParaRPr>
          </a:p>
          <a:p>
            <a:r>
              <a:rPr lang="ja-JP" altLang="en-US" dirty="0">
                <a:solidFill>
                  <a:srgbClr val="191919"/>
                </a:solidFill>
                <a:latin typeface="BIZ UDゴシック" panose="020B0400000000000000" pitchFamily="49" charset="-128"/>
                <a:ea typeface="BIZ UDゴシック" panose="020B0400000000000000" pitchFamily="49" charset="-128"/>
              </a:rPr>
              <a:t>「右の図は申し込んだ最終確認画面です。」「これら</a:t>
            </a:r>
            <a:r>
              <a:rPr lang="en-US" altLang="ja-JP" dirty="0">
                <a:solidFill>
                  <a:srgbClr val="191919"/>
                </a:solidFill>
                <a:latin typeface="BIZ UDゴシック" panose="020B0400000000000000" pitchFamily="49" charset="-128"/>
                <a:ea typeface="BIZ UDゴシック" panose="020B0400000000000000" pitchFamily="49" charset="-128"/>
              </a:rPr>
              <a:t>3</a:t>
            </a:r>
            <a:r>
              <a:rPr lang="ja-JP" altLang="en-US" dirty="0" err="1">
                <a:solidFill>
                  <a:srgbClr val="191919"/>
                </a:solidFill>
                <a:latin typeface="BIZ UDゴシック" panose="020B0400000000000000" pitchFamily="49" charset="-128"/>
                <a:ea typeface="BIZ UDゴシック" panose="020B0400000000000000" pitchFamily="49" charset="-128"/>
              </a:rPr>
              <a:t>つの</a:t>
            </a:r>
            <a:r>
              <a:rPr lang="ja-JP" altLang="en-US" dirty="0">
                <a:solidFill>
                  <a:srgbClr val="191919"/>
                </a:solidFill>
                <a:latin typeface="BIZ UDゴシック" panose="020B0400000000000000" pitchFamily="49" charset="-128"/>
                <a:ea typeface="BIZ UDゴシック" panose="020B0400000000000000" pitchFamily="49" charset="-128"/>
              </a:rPr>
              <a:t>画面で、ここに気を付けなければいけないという点を〇で囲みましょう。」</a:t>
            </a:r>
            <a:endParaRPr lang="en-US" altLang="ja-JP" dirty="0">
              <a:solidFill>
                <a:srgbClr val="191919"/>
              </a:solidFill>
              <a:latin typeface="BIZ UDゴシック" panose="020B0400000000000000" pitchFamily="49" charset="-128"/>
              <a:ea typeface="BIZ UDゴシック" panose="020B0400000000000000" pitchFamily="49" charset="-128"/>
            </a:endParaRPr>
          </a:p>
          <a:p>
            <a:r>
              <a:rPr lang="ja-JP" altLang="en-US" dirty="0">
                <a:solidFill>
                  <a:srgbClr val="191919"/>
                </a:solidFill>
                <a:latin typeface="BIZ UDゴシック" panose="020B0400000000000000" pitchFamily="49" charset="-128"/>
                <a:ea typeface="BIZ UDゴシック" panose="020B0400000000000000" pitchFamily="49" charset="-128"/>
              </a:rPr>
              <a:t>「まず、各自考えて丸を付けましょう」（３分間）</a:t>
            </a:r>
            <a:endParaRPr lang="en-US" altLang="ja-JP" dirty="0">
              <a:solidFill>
                <a:srgbClr val="191919"/>
              </a:solidFill>
              <a:latin typeface="BIZ UDゴシック" panose="020B0400000000000000" pitchFamily="49" charset="-128"/>
              <a:ea typeface="BIZ UDゴシック" panose="020B0400000000000000" pitchFamily="49" charset="-128"/>
            </a:endParaRPr>
          </a:p>
          <a:p>
            <a:r>
              <a:rPr lang="ja-JP" altLang="en-US" dirty="0">
                <a:solidFill>
                  <a:srgbClr val="191919"/>
                </a:solidFill>
                <a:latin typeface="BIZ UDゴシック" panose="020B0400000000000000" pitchFamily="49" charset="-128"/>
                <a:ea typeface="BIZ UDゴシック" panose="020B0400000000000000" pitchFamily="49" charset="-128"/>
              </a:rPr>
              <a:t>「次に班でそれぞれの意見を共有しましょう」「あとで各班１つずつ発表してもらいます」（７分間）</a:t>
            </a:r>
            <a:endParaRPr lang="en-US" altLang="ja-JP" dirty="0">
              <a:solidFill>
                <a:srgbClr val="191919"/>
              </a:solidFill>
              <a:latin typeface="BIZ UDゴシック" panose="020B0400000000000000" pitchFamily="49" charset="-128"/>
              <a:ea typeface="BIZ UDゴシック" panose="020B0400000000000000" pitchFamily="49" charset="-128"/>
            </a:endParaRPr>
          </a:p>
          <a:p>
            <a:endParaRPr kumimoji="1" lang="en-US" altLang="ja-JP" dirty="0"/>
          </a:p>
          <a:p>
            <a:r>
              <a:rPr kumimoji="1" lang="ja-JP" altLang="en-US" dirty="0"/>
              <a:t>「各班１つ、気になったところと、その理由を発表してください。」</a:t>
            </a:r>
            <a:endParaRPr lang="en-US" altLang="ja-JP" dirty="0">
              <a:solidFill>
                <a:srgbClr val="191919"/>
              </a:solidFill>
              <a:latin typeface="BIZ UDゴシック" panose="020B0400000000000000" pitchFamily="49" charset="-128"/>
              <a:ea typeface="BIZ UDゴシック" panose="020B0400000000000000" pitchFamily="49" charset="-128"/>
              <a:hlinkClick r:id="rId3"/>
            </a:endParaRPr>
          </a:p>
          <a:p>
            <a:pPr defTabSz="914305">
              <a:defRPr/>
            </a:pPr>
            <a:r>
              <a:rPr kumimoji="1" lang="ja-JP" altLang="en-US" dirty="0"/>
              <a:t>このスライドを投影しながら生徒から発表された理由を板書する。</a:t>
            </a:r>
            <a:r>
              <a:rPr kumimoji="1" lang="en-US" altLang="ja-JP" dirty="0"/>
              <a:t>(10</a:t>
            </a:r>
            <a:r>
              <a:rPr kumimoji="1" lang="ja-JP" altLang="en-US" dirty="0"/>
              <a:t>分間</a:t>
            </a:r>
            <a:r>
              <a:rPr kumimoji="1" lang="en-US" altLang="ja-JP" dirty="0"/>
              <a:t>)</a:t>
            </a:r>
          </a:p>
          <a:p>
            <a:endParaRPr lang="en-US" altLang="ja-JP" dirty="0">
              <a:hlinkClick r:id="rId3">
                <a:extLst>
                  <a:ext uri="{A12FA001-AC4F-418D-AE19-62706E023703}">
                    <ahyp:hlinkClr xmlns:ahyp="http://schemas.microsoft.com/office/drawing/2018/hyperlinkcolor" val="tx"/>
                  </a:ext>
                </a:extLst>
              </a:hlinkClick>
            </a:endParaRPr>
          </a:p>
          <a:p>
            <a:endParaRPr lang="en-US" altLang="ja-JP" dirty="0">
              <a:hlinkClick r:id="rId3">
                <a:extLst>
                  <a:ext uri="{A12FA001-AC4F-418D-AE19-62706E023703}">
                    <ahyp:hlinkClr xmlns:ahyp="http://schemas.microsoft.com/office/drawing/2018/hyperlinkcolor" val="tx"/>
                  </a:ext>
                </a:extLst>
              </a:hlinkClick>
            </a:endParaRPr>
          </a:p>
          <a:p>
            <a:r>
              <a:rPr lang="ja-JP" altLang="en-US" dirty="0">
                <a:hlinkClick r:id="rId3">
                  <a:extLst>
                    <a:ext uri="{A12FA001-AC4F-418D-AE19-62706E023703}">
                      <ahyp:hlinkClr xmlns:ahyp="http://schemas.microsoft.com/office/drawing/2018/hyperlinkcolor" val="tx"/>
                    </a:ext>
                  </a:extLst>
                </a:hlinkClick>
              </a:rPr>
              <a:t>ネット通販での「定期購入トラブル」 契約時に確認すべきポイントは？ </a:t>
            </a:r>
            <a:r>
              <a:rPr lang="en-US" altLang="ja-JP" dirty="0">
                <a:hlinkClick r:id="rId3">
                  <a:extLst>
                    <a:ext uri="{A12FA001-AC4F-418D-AE19-62706E023703}">
                      <ahyp:hlinkClr xmlns:ahyp="http://schemas.microsoft.com/office/drawing/2018/hyperlinkcolor" val="tx"/>
                    </a:ext>
                  </a:extLst>
                </a:hlinkClick>
              </a:rPr>
              <a:t>| </a:t>
            </a:r>
            <a:r>
              <a:rPr lang="ja-JP" altLang="en-US" dirty="0">
                <a:hlinkClick r:id="rId3">
                  <a:extLst>
                    <a:ext uri="{A12FA001-AC4F-418D-AE19-62706E023703}">
                      <ahyp:hlinkClr xmlns:ahyp="http://schemas.microsoft.com/office/drawing/2018/hyperlinkcolor" val="tx"/>
                    </a:ext>
                  </a:extLst>
                </a:hlinkClick>
              </a:rPr>
              <a:t>政府広報オンライン </a:t>
            </a:r>
            <a:r>
              <a:rPr lang="en-US" altLang="ja-JP" dirty="0">
                <a:hlinkClick r:id="rId3">
                  <a:extLst>
                    <a:ext uri="{A12FA001-AC4F-418D-AE19-62706E023703}">
                      <ahyp:hlinkClr xmlns:ahyp="http://schemas.microsoft.com/office/drawing/2018/hyperlinkcolor" val="tx"/>
                    </a:ext>
                  </a:extLst>
                </a:hlinkClick>
              </a:rPr>
              <a:t>(gov-online.go.jp)</a:t>
            </a:r>
            <a:endParaRPr lang="en-US" altLang="ja-JP" dirty="0"/>
          </a:p>
          <a:p>
            <a:r>
              <a:rPr kumimoji="1" lang="en-US" altLang="ja-JP" dirty="0"/>
              <a:t>https://www.gov-online.go.jp/useful/article/202012/2.html</a:t>
            </a:r>
          </a:p>
          <a:p>
            <a:r>
              <a:rPr kumimoji="1" lang="ja-JP" altLang="en-US" dirty="0"/>
              <a:t>を参考に作成</a:t>
            </a:r>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A3189AC5-2DFE-4646-BEEA-F9A7201135BD}"/>
              </a:ext>
            </a:extLst>
          </p:cNvPr>
          <p:cNvSpPr>
            <a:spLocks noGrp="1"/>
          </p:cNvSpPr>
          <p:nvPr>
            <p:ph type="sldNum" sz="quarter" idx="5"/>
          </p:nvPr>
        </p:nvSpPr>
        <p:spPr/>
        <p:txBody>
          <a:bodyPr/>
          <a:lstStyle/>
          <a:p>
            <a:fld id="{8C4F68C7-22AC-4574-8636-17A998728F35}" type="slidenum">
              <a:rPr kumimoji="1" lang="ja-JP" altLang="en-US" smtClean="0"/>
              <a:t>5</a:t>
            </a:fld>
            <a:endParaRPr kumimoji="1" lang="ja-JP" altLang="en-US"/>
          </a:p>
        </p:txBody>
      </p:sp>
    </p:spTree>
    <p:extLst>
      <p:ext uri="{BB962C8B-B14F-4D97-AF65-F5344CB8AC3E}">
        <p14:creationId xmlns:p14="http://schemas.microsoft.com/office/powerpoint/2010/main" val="385403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5">
              <a:defRPr/>
            </a:pPr>
            <a:r>
              <a:rPr lang="ja-JP" altLang="en-US" dirty="0">
                <a:solidFill>
                  <a:srgbClr val="191919"/>
                </a:solidFill>
                <a:latin typeface="BIZ UDゴシック" panose="020B0400000000000000" pitchFamily="49" charset="-128"/>
                <a:ea typeface="BIZ UDゴシック" panose="020B0400000000000000" pitchFamily="49" charset="-128"/>
              </a:rPr>
              <a:t>生徒たちから、これらの発表があると思います。</a:t>
            </a:r>
            <a:endParaRPr lang="en-US" altLang="ja-JP" dirty="0">
              <a:solidFill>
                <a:srgbClr val="191919"/>
              </a:solidFill>
              <a:latin typeface="BIZ UDゴシック" panose="020B0400000000000000" pitchFamily="49" charset="-128"/>
              <a:ea typeface="BIZ UDゴシック" panose="020B0400000000000000" pitchFamily="49" charset="-128"/>
            </a:endParaRPr>
          </a:p>
          <a:p>
            <a:pPr defTabSz="914305">
              <a:defRPr/>
            </a:pPr>
            <a:r>
              <a:rPr lang="en-US" altLang="ja-JP" dirty="0">
                <a:solidFill>
                  <a:srgbClr val="191919"/>
                </a:solidFill>
                <a:latin typeface="BIZ UDゴシック" panose="020B0400000000000000" pitchFamily="49" charset="-128"/>
                <a:ea typeface="BIZ UDゴシック" panose="020B0400000000000000" pitchFamily="49" charset="-128"/>
              </a:rPr>
              <a:t>※</a:t>
            </a:r>
            <a:r>
              <a:rPr lang="ja-JP" altLang="en-US" dirty="0">
                <a:solidFill>
                  <a:srgbClr val="191919"/>
                </a:solidFill>
                <a:latin typeface="BIZ UDゴシック" panose="020B0400000000000000" pitchFamily="49" charset="-128"/>
                <a:ea typeface="BIZ UDゴシック" panose="020B0400000000000000" pitchFamily="49" charset="-128"/>
              </a:rPr>
              <a:t>投影しなくてもよい</a:t>
            </a:r>
            <a:endParaRPr lang="en-US" altLang="ja-JP" dirty="0">
              <a:solidFill>
                <a:srgbClr val="191919"/>
              </a:solidFill>
              <a:latin typeface="BIZ UDゴシック" panose="020B0400000000000000" pitchFamily="49" charset="-128"/>
              <a:ea typeface="BIZ UDゴシック" panose="020B0400000000000000" pitchFamily="49" charset="-128"/>
            </a:endParaRPr>
          </a:p>
          <a:p>
            <a:pPr defTabSz="914305">
              <a:defRPr/>
            </a:pPr>
            <a:endParaRPr lang="en-US" altLang="ja-JP" dirty="0">
              <a:hlinkClick r:id="rId3"/>
            </a:endParaRPr>
          </a:p>
          <a:p>
            <a:endParaRPr lang="en-US" altLang="ja-JP" dirty="0">
              <a:hlinkClick r:id="rId3"/>
            </a:endParaRPr>
          </a:p>
          <a:p>
            <a:r>
              <a:rPr lang="ja-JP" altLang="en-US" dirty="0">
                <a:hlinkClick r:id="rId3"/>
              </a:rPr>
              <a:t>ネット通販での「定期購入トラブル」 契約時に確認すべきポイントは？ </a:t>
            </a:r>
            <a:r>
              <a:rPr lang="en-US" altLang="ja-JP" dirty="0">
                <a:hlinkClick r:id="rId3"/>
              </a:rPr>
              <a:t>| </a:t>
            </a:r>
            <a:r>
              <a:rPr lang="ja-JP" altLang="en-US" dirty="0">
                <a:hlinkClick r:id="rId3"/>
              </a:rPr>
              <a:t>政府広報オンライン </a:t>
            </a:r>
            <a:r>
              <a:rPr lang="en-US" altLang="ja-JP" dirty="0">
                <a:hlinkClick r:id="rId3"/>
              </a:rPr>
              <a:t>(gov-online.go.jp)</a:t>
            </a:r>
            <a:endParaRPr lang="en-US" altLang="ja-JP" dirty="0"/>
          </a:p>
          <a:p>
            <a:r>
              <a:rPr kumimoji="1" lang="en-US" altLang="ja-JP" dirty="0"/>
              <a:t>https://www.gov-online.go.jp/useful/article/202012/2.html</a:t>
            </a:r>
          </a:p>
          <a:p>
            <a:r>
              <a:rPr kumimoji="1" lang="ja-JP" altLang="en-US" dirty="0"/>
              <a:t>を参考に作成</a:t>
            </a:r>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76DFD479-F018-4FEC-A682-7B4CEB5EF8E5}"/>
              </a:ext>
            </a:extLst>
          </p:cNvPr>
          <p:cNvSpPr>
            <a:spLocks noGrp="1"/>
          </p:cNvSpPr>
          <p:nvPr>
            <p:ph type="sldNum" sz="quarter" idx="5"/>
          </p:nvPr>
        </p:nvSpPr>
        <p:spPr/>
        <p:txBody>
          <a:bodyPr/>
          <a:lstStyle/>
          <a:p>
            <a:fld id="{8C4F68C7-22AC-4574-8636-17A998728F35}" type="slidenum">
              <a:rPr kumimoji="1" lang="ja-JP" altLang="en-US" smtClean="0"/>
              <a:t>6</a:t>
            </a:fld>
            <a:endParaRPr kumimoji="1" lang="ja-JP" altLang="en-US"/>
          </a:p>
        </p:txBody>
      </p:sp>
    </p:spTree>
    <p:extLst>
      <p:ext uri="{BB962C8B-B14F-4D97-AF65-F5344CB8AC3E}">
        <p14:creationId xmlns:p14="http://schemas.microsoft.com/office/powerpoint/2010/main" val="247208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5">
              <a:defRPr/>
            </a:pPr>
            <a:r>
              <a:rPr lang="ja-JP" altLang="en-US" dirty="0">
                <a:solidFill>
                  <a:srgbClr val="191919"/>
                </a:solidFill>
                <a:latin typeface="BIZ UDゴシック" panose="020B0400000000000000" pitchFamily="49" charset="-128"/>
                <a:ea typeface="BIZ UDゴシック" panose="020B0400000000000000" pitchFamily="49" charset="-128"/>
              </a:rPr>
              <a:t>生徒たちから、これらの発表があると思います。</a:t>
            </a:r>
            <a:endParaRPr lang="en-US" altLang="ja-JP" dirty="0">
              <a:solidFill>
                <a:srgbClr val="191919"/>
              </a:solidFill>
              <a:latin typeface="BIZ UDゴシック" panose="020B0400000000000000" pitchFamily="49" charset="-128"/>
              <a:ea typeface="BIZ UDゴシック" panose="020B0400000000000000" pitchFamily="49" charset="-128"/>
            </a:endParaRPr>
          </a:p>
          <a:p>
            <a:pPr defTabSz="914305">
              <a:defRPr/>
            </a:pPr>
            <a:r>
              <a:rPr lang="ja-JP" altLang="en-US" dirty="0">
                <a:solidFill>
                  <a:srgbClr val="191919"/>
                </a:solidFill>
                <a:latin typeface="BIZ UDゴシック" panose="020B0400000000000000" pitchFamily="49" charset="-128"/>
                <a:ea typeface="BIZ UDゴシック" panose="020B0400000000000000" pitchFamily="49" charset="-128"/>
              </a:rPr>
              <a:t>赤で示した部分を読み上げて気を付けなければいけないことを再確認します。</a:t>
            </a:r>
            <a:endParaRPr lang="en-US" altLang="ja-JP" dirty="0">
              <a:solidFill>
                <a:srgbClr val="191919"/>
              </a:solidFill>
              <a:latin typeface="BIZ UDゴシック" panose="020B0400000000000000" pitchFamily="49" charset="-128"/>
              <a:ea typeface="BIZ UDゴシック" panose="020B0400000000000000" pitchFamily="49" charset="-128"/>
            </a:endParaRPr>
          </a:p>
          <a:p>
            <a:endParaRPr lang="en-US" altLang="ja-JP" dirty="0">
              <a:hlinkClick r:id="rId3"/>
            </a:endParaRPr>
          </a:p>
          <a:p>
            <a:r>
              <a:rPr lang="ja-JP" altLang="en-US" dirty="0">
                <a:hlinkClick r:id="rId3"/>
              </a:rPr>
              <a:t>ネット通販での「定期購入トラブル」 契約時に確認すべきポイントは？ </a:t>
            </a:r>
            <a:r>
              <a:rPr lang="en-US" altLang="ja-JP" dirty="0">
                <a:hlinkClick r:id="rId3"/>
              </a:rPr>
              <a:t>| </a:t>
            </a:r>
            <a:r>
              <a:rPr lang="ja-JP" altLang="en-US" dirty="0">
                <a:hlinkClick r:id="rId3"/>
              </a:rPr>
              <a:t>政府広報オンライン </a:t>
            </a:r>
            <a:r>
              <a:rPr lang="en-US" altLang="ja-JP" dirty="0">
                <a:hlinkClick r:id="rId3"/>
              </a:rPr>
              <a:t>(gov-online.go.jp)</a:t>
            </a:r>
            <a:endParaRPr lang="en-US" altLang="ja-JP" dirty="0"/>
          </a:p>
          <a:p>
            <a:r>
              <a:rPr kumimoji="1" lang="en-US" altLang="ja-JP" dirty="0"/>
              <a:t>https://www.gov-online.go.jp/useful/article/202012/2.html</a:t>
            </a:r>
          </a:p>
          <a:p>
            <a:r>
              <a:rPr kumimoji="1" lang="ja-JP" altLang="en-US" dirty="0"/>
              <a:t>を参考に作成</a:t>
            </a:r>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BFA7D497-CE4D-48CC-98C3-985468AD2A61}"/>
              </a:ext>
            </a:extLst>
          </p:cNvPr>
          <p:cNvSpPr>
            <a:spLocks noGrp="1"/>
          </p:cNvSpPr>
          <p:nvPr>
            <p:ph type="sldNum" sz="quarter" idx="5"/>
          </p:nvPr>
        </p:nvSpPr>
        <p:spPr/>
        <p:txBody>
          <a:bodyPr/>
          <a:lstStyle/>
          <a:p>
            <a:fld id="{8C4F68C7-22AC-4574-8636-17A998728F35}" type="slidenum">
              <a:rPr kumimoji="1" lang="ja-JP" altLang="en-US" smtClean="0"/>
              <a:t>7</a:t>
            </a:fld>
            <a:endParaRPr kumimoji="1" lang="ja-JP" altLang="en-US"/>
          </a:p>
        </p:txBody>
      </p:sp>
    </p:spTree>
    <p:extLst>
      <p:ext uri="{BB962C8B-B14F-4D97-AF65-F5344CB8AC3E}">
        <p14:creationId xmlns:p14="http://schemas.microsoft.com/office/powerpoint/2010/main" val="1347666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「この事例から、</a:t>
            </a:r>
            <a:r>
              <a:rPr lang="ja-JP" altLang="en-US" dirty="0">
                <a:latin typeface="UD デジタル 教科書体 NK-R" panose="02020400000000000000" pitchFamily="18" charset="-128"/>
                <a:ea typeface="UD デジタル 教科書体 NK-R" panose="02020400000000000000" pitchFamily="18" charset="-128"/>
              </a:rPr>
              <a:t>どのような消費者トラブルが起こるかもしれないと思いますか？」</a:t>
            </a:r>
            <a:endParaRPr kumimoji="1" lang="en-US" altLang="ja-JP" dirty="0"/>
          </a:p>
          <a:p>
            <a:r>
              <a:rPr kumimoji="1" lang="ja-JP" altLang="en-US" dirty="0"/>
              <a:t>生徒に問いかけ、わかる生徒に発表させ、板書する。</a:t>
            </a:r>
            <a:endParaRPr kumimoji="1" lang="en-US" altLang="ja-JP" dirty="0"/>
          </a:p>
          <a:p>
            <a:r>
              <a:rPr kumimoji="1" lang="en-US" altLang="ja-JP" dirty="0"/>
              <a:t>※</a:t>
            </a:r>
            <a:r>
              <a:rPr kumimoji="1" lang="ja-JP" altLang="en-US" dirty="0"/>
              <a:t>このスライドを投影してもよいが、スライド</a:t>
            </a:r>
            <a:r>
              <a:rPr kumimoji="1" lang="en-US" altLang="ja-JP" dirty="0"/>
              <a:t>5</a:t>
            </a:r>
            <a:r>
              <a:rPr kumimoji="1" lang="ja-JP" altLang="en-US" dirty="0"/>
              <a:t>～</a:t>
            </a:r>
            <a:r>
              <a:rPr kumimoji="1" lang="en-US" altLang="ja-JP" dirty="0"/>
              <a:t>7</a:t>
            </a:r>
            <a:r>
              <a:rPr kumimoji="1" lang="ja-JP" altLang="en-US" dirty="0"/>
              <a:t>のいずれかを投影しながら生徒の意見を板書する方法でもよい。</a:t>
            </a:r>
            <a:endParaRPr kumimoji="1" lang="en-US" altLang="ja-JP" dirty="0"/>
          </a:p>
        </p:txBody>
      </p:sp>
      <p:sp>
        <p:nvSpPr>
          <p:cNvPr id="5" name="スライド番号プレースホルダー 4">
            <a:extLst>
              <a:ext uri="{FF2B5EF4-FFF2-40B4-BE49-F238E27FC236}">
                <a16:creationId xmlns:a16="http://schemas.microsoft.com/office/drawing/2014/main" id="{6D48A2B7-B60A-442D-99A5-7A7A4EF4F1E7}"/>
              </a:ext>
            </a:extLst>
          </p:cNvPr>
          <p:cNvSpPr>
            <a:spLocks noGrp="1"/>
          </p:cNvSpPr>
          <p:nvPr>
            <p:ph type="sldNum" sz="quarter" idx="5"/>
          </p:nvPr>
        </p:nvSpPr>
        <p:spPr/>
        <p:txBody>
          <a:bodyPr/>
          <a:lstStyle/>
          <a:p>
            <a:fld id="{8C4F68C7-22AC-4574-8636-17A998728F35}" type="slidenum">
              <a:rPr kumimoji="1" lang="ja-JP" altLang="en-US" smtClean="0"/>
              <a:t>8</a:t>
            </a:fld>
            <a:endParaRPr kumimoji="1" lang="ja-JP" altLang="en-US"/>
          </a:p>
        </p:txBody>
      </p:sp>
    </p:spTree>
    <p:extLst>
      <p:ext uri="{BB962C8B-B14F-4D97-AF65-F5344CB8AC3E}">
        <p14:creationId xmlns:p14="http://schemas.microsoft.com/office/powerpoint/2010/main" val="295250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ja-JP" altLang="en-US" dirty="0">
                <a:latin typeface="UD デジタル 教科書体 NK-R" panose="02020400000000000000" pitchFamily="18" charset="-128"/>
                <a:ea typeface="UD デジタル 教科書体 NK-R" panose="02020400000000000000" pitchFamily="18" charset="-128"/>
              </a:rPr>
              <a:t>消費者トラブルを防ぐために、気を付けなければならないことは何でしょう。後で班で</a:t>
            </a:r>
            <a:r>
              <a:rPr lang="en-US" altLang="ja-JP" dirty="0">
                <a:latin typeface="UD デジタル 教科書体 NK-R" panose="02020400000000000000" pitchFamily="18" charset="-128"/>
                <a:ea typeface="UD デジタル 教科書体 NK-R" panose="02020400000000000000" pitchFamily="18" charset="-128"/>
              </a:rPr>
              <a:t>1</a:t>
            </a:r>
            <a:r>
              <a:rPr lang="ja-JP" altLang="en-US" dirty="0" err="1">
                <a:latin typeface="UD デジタル 教科書体 NK-R" panose="02020400000000000000" pitchFamily="18" charset="-128"/>
                <a:ea typeface="UD デジタル 教科書体 NK-R" panose="02020400000000000000" pitchFamily="18" charset="-128"/>
              </a:rPr>
              <a:t>つずつ</a:t>
            </a:r>
            <a:r>
              <a:rPr lang="ja-JP" altLang="en-US" dirty="0">
                <a:latin typeface="UD デジタル 教科書体 NK-R" panose="02020400000000000000" pitchFamily="18" charset="-128"/>
                <a:ea typeface="UD デジタル 教科書体 NK-R" panose="02020400000000000000" pitchFamily="18" charset="-128"/>
              </a:rPr>
              <a:t>発表してもらいますので考えてください。」</a:t>
            </a:r>
            <a:r>
              <a:rPr lang="en-US" altLang="ja-JP" dirty="0">
                <a:latin typeface="UD デジタル 教科書体 NK-R" panose="02020400000000000000" pitchFamily="18" charset="-128"/>
                <a:ea typeface="UD デジタル 教科書体 NK-R" panose="02020400000000000000" pitchFamily="18" charset="-128"/>
              </a:rPr>
              <a:t>(3</a:t>
            </a:r>
            <a:r>
              <a:rPr lang="ja-JP" altLang="en-US" dirty="0">
                <a:latin typeface="UD デジタル 教科書体 NK-R" panose="02020400000000000000" pitchFamily="18" charset="-128"/>
                <a:ea typeface="UD デジタル 教科書体 NK-R" panose="02020400000000000000" pitchFamily="18" charset="-128"/>
              </a:rPr>
              <a:t>分間）</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「各班一つずつ発表してください。」</a:t>
            </a:r>
            <a:r>
              <a:rPr lang="en-US" altLang="ja-JP" dirty="0">
                <a:latin typeface="UD デジタル 教科書体 NK-R" panose="02020400000000000000" pitchFamily="18" charset="-128"/>
                <a:ea typeface="UD デジタル 教科書体 NK-R" panose="02020400000000000000" pitchFamily="18" charset="-128"/>
              </a:rPr>
              <a:t>(7</a:t>
            </a:r>
            <a:r>
              <a:rPr lang="ja-JP" altLang="en-US" dirty="0">
                <a:latin typeface="UD デジタル 教科書体 NK-R" panose="02020400000000000000" pitchFamily="18" charset="-128"/>
                <a:ea typeface="UD デジタル 教科書体 NK-R" panose="02020400000000000000" pitchFamily="18" charset="-128"/>
              </a:rPr>
              <a:t>分間</a:t>
            </a:r>
            <a:r>
              <a:rPr lang="en-US" altLang="ja-JP" dirty="0">
                <a:latin typeface="UD デジタル 教科書体 NK-R" panose="02020400000000000000" pitchFamily="18" charset="-128"/>
                <a:ea typeface="UD デジタル 教科書体 NK-R" panose="02020400000000000000" pitchFamily="18" charset="-128"/>
              </a:rPr>
              <a:t>)</a:t>
            </a:r>
          </a:p>
          <a:p>
            <a:r>
              <a:rPr lang="ja-JP" altLang="en-US" dirty="0">
                <a:latin typeface="UD デジタル 教科書体 NK-R" panose="02020400000000000000" pitchFamily="18" charset="-128"/>
                <a:ea typeface="UD デジタル 教科書体 NK-R" panose="02020400000000000000" pitchFamily="18" charset="-128"/>
              </a:rPr>
              <a:t>このスライドを投影しながら、各班の発表を板書する。</a:t>
            </a:r>
            <a:endParaRPr lang="en-US" altLang="ja-JP" dirty="0">
              <a:hlinkClick r:id="rId3"/>
            </a:endParaRPr>
          </a:p>
          <a:p>
            <a:endParaRPr lang="en-US" altLang="ja-JP" dirty="0">
              <a:hlinkClick r:id="rId3"/>
            </a:endParaRPr>
          </a:p>
          <a:p>
            <a:r>
              <a:rPr lang="ja-JP" altLang="en-US" dirty="0">
                <a:hlinkClick r:id="rId3"/>
              </a:rPr>
              <a:t>ネット通販での「定期購入トラブル」 契約時に確認すべきポイントは？ </a:t>
            </a:r>
            <a:r>
              <a:rPr lang="en-US" altLang="ja-JP" dirty="0">
                <a:hlinkClick r:id="rId3"/>
              </a:rPr>
              <a:t>| </a:t>
            </a:r>
            <a:r>
              <a:rPr lang="ja-JP" altLang="en-US" dirty="0">
                <a:hlinkClick r:id="rId3"/>
              </a:rPr>
              <a:t>政府広報オンライン </a:t>
            </a:r>
            <a:r>
              <a:rPr lang="en-US" altLang="ja-JP" dirty="0">
                <a:hlinkClick r:id="rId3"/>
              </a:rPr>
              <a:t>(gov-online.go.jp)</a:t>
            </a:r>
            <a:endParaRPr lang="en-US" altLang="ja-JP" dirty="0"/>
          </a:p>
          <a:p>
            <a:r>
              <a:rPr kumimoji="1" lang="en-US" altLang="ja-JP" dirty="0"/>
              <a:t>https://www.gov-online.go.jp/useful/article/202012/2.html</a:t>
            </a:r>
          </a:p>
          <a:p>
            <a:r>
              <a:rPr kumimoji="1" lang="ja-JP" altLang="en-US" dirty="0"/>
              <a:t>を参考に作成</a:t>
            </a:r>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C8B09A3B-AFAF-401C-AF18-D064F63EED05}"/>
              </a:ext>
            </a:extLst>
          </p:cNvPr>
          <p:cNvSpPr>
            <a:spLocks noGrp="1"/>
          </p:cNvSpPr>
          <p:nvPr>
            <p:ph type="sldNum" sz="quarter" idx="5"/>
          </p:nvPr>
        </p:nvSpPr>
        <p:spPr/>
        <p:txBody>
          <a:bodyPr/>
          <a:lstStyle/>
          <a:p>
            <a:fld id="{8C4F68C7-22AC-4574-8636-17A998728F35}" type="slidenum">
              <a:rPr kumimoji="1" lang="ja-JP" altLang="en-US" smtClean="0"/>
              <a:t>9</a:t>
            </a:fld>
            <a:endParaRPr kumimoji="1" lang="ja-JP" altLang="en-US"/>
          </a:p>
        </p:txBody>
      </p:sp>
    </p:spTree>
    <p:extLst>
      <p:ext uri="{BB962C8B-B14F-4D97-AF65-F5344CB8AC3E}">
        <p14:creationId xmlns:p14="http://schemas.microsoft.com/office/powerpoint/2010/main" val="49800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A36060-3E92-463D-88E4-76CD2EE7651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7643B60-B058-4CF4-91C0-97AE0E157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A5DB70-9AA1-4CE1-9FC3-71EE8ABAE75C}"/>
              </a:ext>
            </a:extLst>
          </p:cNvPr>
          <p:cNvSpPr>
            <a:spLocks noGrp="1"/>
          </p:cNvSpPr>
          <p:nvPr>
            <p:ph type="dt" sz="half" idx="10"/>
          </p:nvPr>
        </p:nvSpPr>
        <p:spPr/>
        <p:txBody>
          <a:bodyPr/>
          <a:lstStyle/>
          <a:p>
            <a:fld id="{433E0641-1AE9-4E69-AC78-D3B403DA78F5}"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9360E582-626D-4049-BF1C-D87D9D4683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9CC34E-91A9-48B7-ADD1-4C37EFFDAF29}"/>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384666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B23FD9-38D5-4FB1-8DFE-D567C2124D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4A3426-7678-4535-ABC3-B1350E9754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B3E7C1-9C22-48F6-B0A8-0824C68E15CD}"/>
              </a:ext>
            </a:extLst>
          </p:cNvPr>
          <p:cNvSpPr>
            <a:spLocks noGrp="1"/>
          </p:cNvSpPr>
          <p:nvPr>
            <p:ph type="dt" sz="half" idx="10"/>
          </p:nvPr>
        </p:nvSpPr>
        <p:spPr/>
        <p:txBody>
          <a:bodyPr/>
          <a:lstStyle/>
          <a:p>
            <a:fld id="{6DC96B86-EFD6-4575-B3F2-066724EF872B}"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8C6EC6D5-AD0A-4138-87BB-EBB4950858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D88001-FAF7-4957-A988-7FC9F64647B8}"/>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966254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4118E6-2EE3-488A-98C1-87DF7C89D3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AFD2C2-2D34-4860-9312-873A724E0F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8C6D50-FE1E-4A18-BABD-5D1251105224}"/>
              </a:ext>
            </a:extLst>
          </p:cNvPr>
          <p:cNvSpPr>
            <a:spLocks noGrp="1"/>
          </p:cNvSpPr>
          <p:nvPr>
            <p:ph type="dt" sz="half" idx="10"/>
          </p:nvPr>
        </p:nvSpPr>
        <p:spPr/>
        <p:txBody>
          <a:bodyPr/>
          <a:lstStyle/>
          <a:p>
            <a:fld id="{A32DA83B-65D4-42EF-B929-74584AC8C814}"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4B63D987-50B7-4D07-B9B9-30607A256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A2B749-7739-463E-9938-8BDC54E159C0}"/>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40754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D19D95-43F9-455A-AE0B-BA294838CB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E3F975-781F-4BFB-9989-32070D64D13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6A2CBF-B5D2-4EFA-AAF9-50AA33BFB6C6}"/>
              </a:ext>
            </a:extLst>
          </p:cNvPr>
          <p:cNvSpPr>
            <a:spLocks noGrp="1"/>
          </p:cNvSpPr>
          <p:nvPr>
            <p:ph type="dt" sz="half" idx="10"/>
          </p:nvPr>
        </p:nvSpPr>
        <p:spPr/>
        <p:txBody>
          <a:bodyPr/>
          <a:lstStyle/>
          <a:p>
            <a:fld id="{C92CF7F3-094C-4423-A737-4636B3AA22DD}"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D8E22849-A4B3-47E5-A5D1-87FF4E01FA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B08DF1-E275-4040-8D61-71ADE864C312}"/>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345650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B9744-E483-4848-B201-2182F9689ED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9022AF-952F-43A9-BAA0-A6E1FAC6E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7CCB61F-CC2A-4815-9FD2-814BCD90FA6D}"/>
              </a:ext>
            </a:extLst>
          </p:cNvPr>
          <p:cNvSpPr>
            <a:spLocks noGrp="1"/>
          </p:cNvSpPr>
          <p:nvPr>
            <p:ph type="dt" sz="half" idx="10"/>
          </p:nvPr>
        </p:nvSpPr>
        <p:spPr/>
        <p:txBody>
          <a:bodyPr/>
          <a:lstStyle/>
          <a:p>
            <a:fld id="{27BE70B1-F4A7-4BF8-ABEA-D4B5A3AE4BC3}"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B8C7C9EF-54F4-4CCF-A824-7032134E65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EBD1A4-F9C9-4E60-8FDD-92D09B3B5DC1}"/>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39787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F05B4-DF30-4F4E-82CA-6DE51146B46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DB5217-1738-4F5A-B1E9-2A2BE14212B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D8B21D2-7A9C-4F15-B439-0B1714AF80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1374CDC-3C53-4611-960D-891BDE84E77D}"/>
              </a:ext>
            </a:extLst>
          </p:cNvPr>
          <p:cNvSpPr>
            <a:spLocks noGrp="1"/>
          </p:cNvSpPr>
          <p:nvPr>
            <p:ph type="dt" sz="half" idx="10"/>
          </p:nvPr>
        </p:nvSpPr>
        <p:spPr/>
        <p:txBody>
          <a:bodyPr/>
          <a:lstStyle/>
          <a:p>
            <a:fld id="{4D23C2CA-A98E-40DF-9C45-C009A7CD5D8E}" type="datetime1">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D99D42CB-2646-4B72-91AC-01FD1A5906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FAB839-7331-43E9-A7C3-3787994789B1}"/>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58787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A5BCF-546B-4477-8BC0-FB56860E36F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D47D1E2-3D46-467A-A711-DD4C4AE32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3B3CD0E-8929-4A54-97AB-4D3EC463086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3D11989-0C75-412D-AC04-C4D8E02D0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56C5C6-FDDB-4FF4-9F82-9A7517F6CD4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5A5BC5F-4158-4AD5-BBD2-05DC4AED4E6F}"/>
              </a:ext>
            </a:extLst>
          </p:cNvPr>
          <p:cNvSpPr>
            <a:spLocks noGrp="1"/>
          </p:cNvSpPr>
          <p:nvPr>
            <p:ph type="dt" sz="half" idx="10"/>
          </p:nvPr>
        </p:nvSpPr>
        <p:spPr/>
        <p:txBody>
          <a:bodyPr/>
          <a:lstStyle/>
          <a:p>
            <a:fld id="{51476174-1CC8-49A7-9A79-4A44E2E0619F}" type="datetime1">
              <a:rPr kumimoji="1" lang="ja-JP" altLang="en-US" smtClean="0"/>
              <a:t>2025/2/21</a:t>
            </a:fld>
            <a:endParaRPr kumimoji="1" lang="ja-JP" altLang="en-US"/>
          </a:p>
        </p:txBody>
      </p:sp>
      <p:sp>
        <p:nvSpPr>
          <p:cNvPr id="8" name="フッター プレースホルダー 7">
            <a:extLst>
              <a:ext uri="{FF2B5EF4-FFF2-40B4-BE49-F238E27FC236}">
                <a16:creationId xmlns:a16="http://schemas.microsoft.com/office/drawing/2014/main" id="{7574B79C-C9C7-498B-8090-375210F50F6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A172ED2-B14C-4B84-9917-17C61E9C9F19}"/>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342213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5AFB8-C6ED-45B8-A498-2470BC7C0D0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7496490-46D8-4A4B-AEB6-547941D39EEA}"/>
              </a:ext>
            </a:extLst>
          </p:cNvPr>
          <p:cNvSpPr>
            <a:spLocks noGrp="1"/>
          </p:cNvSpPr>
          <p:nvPr>
            <p:ph type="dt" sz="half" idx="10"/>
          </p:nvPr>
        </p:nvSpPr>
        <p:spPr/>
        <p:txBody>
          <a:bodyPr/>
          <a:lstStyle/>
          <a:p>
            <a:fld id="{AA8149E7-C639-45CE-BC3B-6FC935EF4A51}" type="datetime1">
              <a:rPr kumimoji="1" lang="ja-JP" altLang="en-US" smtClean="0"/>
              <a:t>2025/2/21</a:t>
            </a:fld>
            <a:endParaRPr kumimoji="1" lang="ja-JP" altLang="en-US"/>
          </a:p>
        </p:txBody>
      </p:sp>
      <p:sp>
        <p:nvSpPr>
          <p:cNvPr id="4" name="フッター プレースホルダー 3">
            <a:extLst>
              <a:ext uri="{FF2B5EF4-FFF2-40B4-BE49-F238E27FC236}">
                <a16:creationId xmlns:a16="http://schemas.microsoft.com/office/drawing/2014/main" id="{CF26DC06-76D4-4F18-967D-BA31B7E06C9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F2FE488-BF17-440D-AE2B-0E7D949B593F}"/>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249506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FAB161-35F0-46D6-B075-5EEA06D49179}"/>
              </a:ext>
            </a:extLst>
          </p:cNvPr>
          <p:cNvSpPr>
            <a:spLocks noGrp="1"/>
          </p:cNvSpPr>
          <p:nvPr>
            <p:ph type="dt" sz="half" idx="10"/>
          </p:nvPr>
        </p:nvSpPr>
        <p:spPr/>
        <p:txBody>
          <a:bodyPr/>
          <a:lstStyle/>
          <a:p>
            <a:fld id="{C64962FB-2A13-4B49-8B7D-07D321B87995}" type="datetime1">
              <a:rPr kumimoji="1" lang="ja-JP" altLang="en-US" smtClean="0"/>
              <a:t>2025/2/21</a:t>
            </a:fld>
            <a:endParaRPr kumimoji="1" lang="ja-JP" altLang="en-US"/>
          </a:p>
        </p:txBody>
      </p:sp>
      <p:sp>
        <p:nvSpPr>
          <p:cNvPr id="3" name="フッター プレースホルダー 2">
            <a:extLst>
              <a:ext uri="{FF2B5EF4-FFF2-40B4-BE49-F238E27FC236}">
                <a16:creationId xmlns:a16="http://schemas.microsoft.com/office/drawing/2014/main" id="{65F70627-F0DB-48AA-9D55-9CBAC7154BF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384099C-2ADA-4D0F-9D26-7DBFFB4F0A09}"/>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224135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E0964D-0DA8-4A41-9390-6A4F11D742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7A5ED5-C9BD-4F94-A7F8-E3317C19F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06FDE3A-6CBA-4876-8920-F6438F1FA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33F206-E9BD-4A4E-B4B1-74C5DE4CC1A4}"/>
              </a:ext>
            </a:extLst>
          </p:cNvPr>
          <p:cNvSpPr>
            <a:spLocks noGrp="1"/>
          </p:cNvSpPr>
          <p:nvPr>
            <p:ph type="dt" sz="half" idx="10"/>
          </p:nvPr>
        </p:nvSpPr>
        <p:spPr/>
        <p:txBody>
          <a:bodyPr/>
          <a:lstStyle/>
          <a:p>
            <a:fld id="{A2CB075F-7FDA-42E4-A32B-9573A9C1F0EE}" type="datetime1">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E4048D8C-F08A-4BE1-BA48-47D983479DA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711B9E-C4E7-4653-8A1D-628CC99C9951}"/>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101957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D6E35-71DE-482A-8553-C5093E8B09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DF9EA48-35D2-4DCC-9542-0AA594CEC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3BE6CBD-FF6E-43F2-85F3-33D0C9940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25B612-90EB-4691-B4C5-CD5D9AF1EEA9}"/>
              </a:ext>
            </a:extLst>
          </p:cNvPr>
          <p:cNvSpPr>
            <a:spLocks noGrp="1"/>
          </p:cNvSpPr>
          <p:nvPr>
            <p:ph type="dt" sz="half" idx="10"/>
          </p:nvPr>
        </p:nvSpPr>
        <p:spPr/>
        <p:txBody>
          <a:bodyPr/>
          <a:lstStyle/>
          <a:p>
            <a:fld id="{E920A954-085B-42F2-AE14-9FE132B4D71F}" type="datetime1">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58C3882A-4888-4D81-96D4-E999BF43AA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8D82F6-B547-4B2F-A99C-F40F7C394405}"/>
              </a:ext>
            </a:extLst>
          </p:cNvPr>
          <p:cNvSpPr>
            <a:spLocks noGrp="1"/>
          </p:cNvSpPr>
          <p:nvPr>
            <p:ph type="sldNum" sz="quarter" idx="12"/>
          </p:nvPr>
        </p:nvSpPr>
        <p:spPr/>
        <p:txBody>
          <a:body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401703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D22E032-C7E4-40EE-AEB7-A8FC82927C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1EF14F-5B1E-4515-9951-FAE2E0F7A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A5162A-7B13-49BC-9C59-1624339C9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312E5-6C13-4FBD-982A-8CB9FF6EEBB6}" type="datetime1">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DE48FB2E-0118-4ADE-9D15-E1C13455D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EEAB038-6978-454B-AAC7-6347598CF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82420-49BF-4B37-A550-189EB1A657EB}" type="slidenum">
              <a:rPr kumimoji="1" lang="ja-JP" altLang="en-US" smtClean="0"/>
              <a:t>‹#›</a:t>
            </a:fld>
            <a:endParaRPr kumimoji="1" lang="ja-JP" altLang="en-US"/>
          </a:p>
        </p:txBody>
      </p:sp>
    </p:spTree>
    <p:extLst>
      <p:ext uri="{BB962C8B-B14F-4D97-AF65-F5344CB8AC3E}">
        <p14:creationId xmlns:p14="http://schemas.microsoft.com/office/powerpoint/2010/main" val="374860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8.wdp"/><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3.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hyperlink" Target="https://youtu.be/lGMyRZjfiS4" TargetMode="External"/><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microsoft.com/office/2007/relationships/hdphoto" Target="../media/hdphoto6.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hyperlink" Target="https://www.kportal.caa.go.jp/shohisha-ryoku/teaching_materials/text_03.html"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www.gov-online.go.jp/useful/article/202012/2.html)&#12289;&#28040;&#36027;&#32773;&#24193;&#12300;&#37723;&#12360;&#12424;&#12358;&#12289;&#28040;&#36027;&#32773;&#21147;&#12288;CASE06"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hyperlink" Target="https://www.gov-online.go.jp/useful/article/202012/2.html" TargetMode="External"/><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9.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hyperlink" Target="https://www.kportal.caa.go.jp/shohisha-ryoku/teaching_materials/text_03.html"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www.gov-online.go.jp/useful/article/202012/2.html)&#12289;&#28040;&#36027;&#32773;&#24193;&#12300;&#37723;&#12360;&#12424;&#12358;&#12289;&#28040;&#36027;&#32773;&#21147;&#12288;CASE06"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hyperlink" Target="https://www.gov-online.go.jp/useful/article/202012/2.html" TargetMode="External"/><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9.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hyperlink" Target="https://www.kportal.caa.go.jp/shohisha-ryoku/teaching_materials/text_03.html"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www.gov-online.go.jp/useful/article/202012/2.html)&#12289;&#28040;&#36027;&#32773;&#24193;&#12300;&#37723;&#12360;&#12424;&#12358;&#12289;&#28040;&#36027;&#32773;&#21147;&#12288;CASE06"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hyperlink" Target="https://www.gov-online.go.jp/useful/article/202012/2.html" TargetMode="External"/><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9.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hyperlink" Target="https://www.kportal.caa.go.jp/shohisha-ryoku/teaching_materials/text_03.html"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www.gov-online.go.jp/useful/article/202012/2.html)&#12289;&#28040;&#36027;&#32773;&#24193;&#12300;&#37723;&#12360;&#12424;&#12358;&#12289;&#28040;&#36027;&#32773;&#21147;&#12288;CASE06"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hyperlink" Target="https://www.gov-online.go.jp/useful/article/202012/2.html" TargetMode="External"/><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9.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349411" y="797328"/>
            <a:ext cx="10584040" cy="1673501"/>
          </a:xfrm>
        </p:spPr>
        <p:txBody>
          <a:bodyPr>
            <a:normAutofit fontScale="90000"/>
          </a:bodyPr>
          <a:lstStyle/>
          <a:p>
            <a:pPr>
              <a:lnSpc>
                <a:spcPct val="150000"/>
              </a:lnSpc>
            </a:pPr>
            <a:r>
              <a:rPr lang="ja-JP" altLang="ja-JP" dirty="0">
                <a:latin typeface="UD デジタル 教科書体 NK-R" panose="02020400000000000000" pitchFamily="18" charset="-128"/>
                <a:ea typeface="UD デジタル 教科書体 NK-R" panose="02020400000000000000" pitchFamily="18" charset="-128"/>
              </a:rPr>
              <a:t>消費者トラブル</a:t>
            </a:r>
            <a:r>
              <a:rPr lang="ja-JP" altLang="en-US" dirty="0">
                <a:latin typeface="UD デジタル 教科書体 NK-R" panose="02020400000000000000" pitchFamily="18" charset="-128"/>
                <a:ea typeface="UD デジタル 教科書体 NK-R" panose="02020400000000000000" pitchFamily="18" charset="-128"/>
              </a:rPr>
              <a:t>を防ぐために、消費者として</a:t>
            </a:r>
            <a:br>
              <a:rPr lang="en-US" altLang="ja-JP" dirty="0">
                <a:latin typeface="UD デジタル 教科書体 NK-R" panose="02020400000000000000" pitchFamily="18" charset="-128"/>
                <a:ea typeface="UD デジタル 教科書体 NK-R" panose="02020400000000000000" pitchFamily="18" charset="-128"/>
              </a:rPr>
            </a:br>
            <a:r>
              <a:rPr lang="ja-JP" altLang="en-US" dirty="0">
                <a:latin typeface="UD デジタル 教科書体 NK-R" panose="02020400000000000000" pitchFamily="18" charset="-128"/>
                <a:ea typeface="UD デジタル 教科書体 NK-R" panose="02020400000000000000" pitchFamily="18" charset="-128"/>
              </a:rPr>
              <a:t>どのように行動すればいい</a:t>
            </a:r>
            <a:r>
              <a:rPr lang="ja-JP" altLang="ja-JP" dirty="0">
                <a:latin typeface="UD デジタル 教科書体 NK-R" panose="02020400000000000000" pitchFamily="18" charset="-128"/>
                <a:ea typeface="UD デジタル 教科書体 NK-R" panose="02020400000000000000" pitchFamily="18" charset="-128"/>
              </a:rPr>
              <a:t>？</a:t>
            </a:r>
            <a:endParaRPr kumimoji="1" lang="ja-JP" sz="7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サブタイトル 2"/>
          <p:cNvSpPr txBox="1">
            <a:spLocks/>
          </p:cNvSpPr>
          <p:nvPr/>
        </p:nvSpPr>
        <p:spPr>
          <a:xfrm>
            <a:off x="5170944" y="5615350"/>
            <a:ext cx="7021056" cy="1504389"/>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buClr>
                <a:srgbClr val="31B6FD"/>
              </a:buClr>
            </a:pPr>
            <a:r>
              <a:rPr lang="ja-JP" altLang="en-US" sz="4000" dirty="0">
                <a:solidFill>
                  <a:schemeClr val="tx1"/>
                </a:solidFill>
                <a:latin typeface="UD デジタル 教科書体 NK-R" panose="02020400000000000000" pitchFamily="18" charset="-128"/>
                <a:ea typeface="UD デジタル 教科書体 NK-R" panose="02020400000000000000" pitchFamily="18" charset="-128"/>
              </a:rPr>
              <a:t>京都府消費生活安全センター　</a:t>
            </a:r>
            <a:endParaRPr lang="en-US" altLang="ja-JP" sz="4000" dirty="0">
              <a:solidFill>
                <a:schemeClr val="tx1"/>
              </a:solidFill>
              <a:latin typeface="UD デジタル 教科書体 NK-R" panose="02020400000000000000" pitchFamily="18" charset="-128"/>
              <a:ea typeface="UD デジタル 教科書体 NK-R" panose="02020400000000000000" pitchFamily="18" charset="-128"/>
            </a:endParaRPr>
          </a:p>
          <a:p>
            <a:pPr>
              <a:buClr>
                <a:srgbClr val="31B6FD"/>
              </a:buClr>
            </a:pPr>
            <a:r>
              <a:rPr lang="ja-JP" altLang="en-US" sz="40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4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66E2812D-851B-4FE7-8C46-BDD00335C812}"/>
              </a:ext>
            </a:extLst>
          </p:cNvPr>
          <p:cNvSpPr txBox="1">
            <a:spLocks/>
          </p:cNvSpPr>
          <p:nvPr/>
        </p:nvSpPr>
        <p:spPr>
          <a:xfrm>
            <a:off x="1349411" y="3206339"/>
            <a:ext cx="10584040" cy="1673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ja-JP" sz="4000" dirty="0">
                <a:latin typeface="UD デジタル 教科書体 NK-R" panose="02020400000000000000" pitchFamily="18" charset="-128"/>
                <a:ea typeface="UD デジタル 教科書体 NK-R" panose="02020400000000000000" pitchFamily="18" charset="-128"/>
              </a:rPr>
              <a:t>消費者トラブル</a:t>
            </a:r>
            <a:r>
              <a:rPr lang="ja-JP" altLang="en-US" sz="4000" dirty="0">
                <a:latin typeface="UD デジタル 教科書体 NK-R" panose="02020400000000000000" pitchFamily="18" charset="-128"/>
                <a:ea typeface="UD デジタル 教科書体 NK-R" panose="02020400000000000000" pitchFamily="18" charset="-128"/>
              </a:rPr>
              <a:t>が起こってしまったら、消費者</a:t>
            </a:r>
            <a:endParaRPr lang="en-US" altLang="ja-JP" sz="40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4000" dirty="0">
                <a:latin typeface="UD デジタル 教科書体 NK-R" panose="02020400000000000000" pitchFamily="18" charset="-128"/>
                <a:ea typeface="UD デジタル 教科書体 NK-R" panose="02020400000000000000" pitchFamily="18" charset="-128"/>
              </a:rPr>
              <a:t>としてどのように行動すればいい</a:t>
            </a:r>
            <a:r>
              <a:rPr lang="ja-JP" altLang="ja-JP" sz="4000" dirty="0">
                <a:latin typeface="UD デジタル 教科書体 NK-R" panose="02020400000000000000" pitchFamily="18" charset="-128"/>
                <a:ea typeface="UD デジタル 教科書体 NK-R" panose="02020400000000000000" pitchFamily="18" charset="-128"/>
              </a:rPr>
              <a:t>？</a:t>
            </a:r>
            <a:endParaRPr lang="ja-JP" sz="40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A19CE580-19A4-47A7-8FAE-710315289587}"/>
              </a:ext>
            </a:extLst>
          </p:cNvPr>
          <p:cNvSpPr>
            <a:spLocks noGrp="1"/>
          </p:cNvSpPr>
          <p:nvPr>
            <p:ph type="sldNum" sz="quarter" idx="12"/>
          </p:nvPr>
        </p:nvSpPr>
        <p:spPr/>
        <p:txBody>
          <a:bodyPr/>
          <a:lstStyle/>
          <a:p>
            <a:fld id="{CBC82420-49BF-4B37-A550-189EB1A657EB}" type="slidenum">
              <a:rPr kumimoji="1" lang="ja-JP" altLang="en-US" smtClean="0"/>
              <a:t>1</a:t>
            </a:fld>
            <a:endParaRPr kumimoji="1" lang="ja-JP" altLang="en-US"/>
          </a:p>
        </p:txBody>
      </p:sp>
    </p:spTree>
    <p:extLst>
      <p:ext uri="{BB962C8B-B14F-4D97-AF65-F5344CB8AC3E}">
        <p14:creationId xmlns:p14="http://schemas.microsoft.com/office/powerpoint/2010/main" val="118894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110729-B140-4D12-BF5D-AD34C802F4B4}"/>
              </a:ext>
            </a:extLst>
          </p:cNvPr>
          <p:cNvSpPr>
            <a:spLocks noGrp="1"/>
          </p:cNvSpPr>
          <p:nvPr>
            <p:ph type="title"/>
          </p:nvPr>
        </p:nvSpPr>
        <p:spPr>
          <a:xfrm>
            <a:off x="259855" y="134697"/>
            <a:ext cx="11766682" cy="996291"/>
          </a:xfrm>
        </p:spPr>
        <p:txBody>
          <a:bodyPr>
            <a:normAutofit/>
          </a:bodyPr>
          <a:lstStyle/>
          <a:p>
            <a:r>
              <a:rPr lang="ja-JP" altLang="en-US" sz="3200" dirty="0">
                <a:latin typeface="UD デジタル 教科書体 NK-R" panose="02020400000000000000" pitchFamily="18" charset="-128"/>
                <a:ea typeface="UD デジタル 教科書体 NK-R" panose="02020400000000000000" pitchFamily="18" charset="-128"/>
              </a:rPr>
              <a:t>３</a:t>
            </a:r>
            <a:r>
              <a:rPr kumimoji="1" lang="ja-JP" altLang="en-US" sz="3200" dirty="0">
                <a:latin typeface="UD デジタル 教科書体 NK-R" panose="02020400000000000000" pitchFamily="18" charset="-128"/>
                <a:ea typeface="UD デジタル 教科書体 NK-R" panose="02020400000000000000" pitchFamily="18" charset="-128"/>
              </a:rPr>
              <a:t>　</a:t>
            </a:r>
            <a:r>
              <a:rPr kumimoji="1" lang="ja-JP" altLang="en-US" sz="3200" spc="-300" dirty="0">
                <a:latin typeface="UD デジタル 教科書体 NK-R" panose="02020400000000000000" pitchFamily="18" charset="-128"/>
                <a:ea typeface="UD デジタル 教科書体 NK-R" panose="02020400000000000000" pitchFamily="18" charset="-128"/>
              </a:rPr>
              <a:t>消費者トラブルを防ぐために、気を付けなければならないことは？</a:t>
            </a:r>
          </a:p>
        </p:txBody>
      </p:sp>
      <p:sp>
        <p:nvSpPr>
          <p:cNvPr id="4" name="正方形/長方形 3">
            <a:extLst>
              <a:ext uri="{FF2B5EF4-FFF2-40B4-BE49-F238E27FC236}">
                <a16:creationId xmlns:a16="http://schemas.microsoft.com/office/drawing/2014/main" id="{E243A451-A8EC-4A18-8C90-707873E7126F}"/>
              </a:ext>
            </a:extLst>
          </p:cNvPr>
          <p:cNvSpPr/>
          <p:nvPr/>
        </p:nvSpPr>
        <p:spPr>
          <a:xfrm>
            <a:off x="544011" y="1037209"/>
            <a:ext cx="10958442" cy="4955203"/>
          </a:xfrm>
          <a:prstGeom prst="rect">
            <a:avLst/>
          </a:prstGeom>
        </p:spPr>
        <p:txBody>
          <a:bodyPr wrap="square">
            <a:spAutoFit/>
          </a:bodyPr>
          <a:lstStyle/>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・購入前に、しっかり情報を調べる</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（広告内容、サイトが本物か、誰から購入するのか？）</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endPar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・契約内容や購入条件をよく確認する。</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（総額はいくら</a:t>
            </a:r>
            <a:r>
              <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解約の条件は？） 　</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前払いではより慎重に行動する。</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endPar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・分からないことがある点は、事業者に「お問い合わせ」などで　　質問する。　分からない時は購入しない。</a:t>
            </a:r>
          </a:p>
          <a:p>
            <a:endPar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2F9E39B7-D13D-4846-B76B-AE09780D847F}"/>
              </a:ext>
            </a:extLst>
          </p:cNvPr>
          <p:cNvSpPr/>
          <p:nvPr/>
        </p:nvSpPr>
        <p:spPr>
          <a:xfrm>
            <a:off x="425318" y="5528403"/>
            <a:ext cx="11766682" cy="584775"/>
          </a:xfrm>
          <a:prstGeom prst="rect">
            <a:avLst/>
          </a:prstGeom>
        </p:spPr>
        <p:txBody>
          <a:bodyPr wrap="square">
            <a:spAutoFit/>
          </a:bodyPr>
          <a:lstStyle/>
          <a:p>
            <a:r>
              <a:rPr lang="ja-JP" altLang="en-US" sz="3200" kern="100" dirty="0">
                <a:solidFill>
                  <a:srgbClr val="FF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↑契約は、勧誘されても自分が納得できなければ「断ってよい」もの</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28CCEF4A-9D99-40C4-975D-2A4501D74430}"/>
              </a:ext>
            </a:extLst>
          </p:cNvPr>
          <p:cNvSpPr>
            <a:spLocks noGrp="1"/>
          </p:cNvSpPr>
          <p:nvPr>
            <p:ph type="sldNum" sz="quarter" idx="12"/>
          </p:nvPr>
        </p:nvSpPr>
        <p:spPr/>
        <p:txBody>
          <a:bodyPr/>
          <a:lstStyle/>
          <a:p>
            <a:fld id="{CBC82420-49BF-4B37-A550-189EB1A657EB}" type="slidenum">
              <a:rPr kumimoji="1" lang="ja-JP" altLang="en-US" smtClean="0"/>
              <a:t>10</a:t>
            </a:fld>
            <a:endParaRPr kumimoji="1" lang="ja-JP" altLang="en-US"/>
          </a:p>
        </p:txBody>
      </p:sp>
      <p:sp>
        <p:nvSpPr>
          <p:cNvPr id="7" name="テキスト ボックス 6">
            <a:extLst>
              <a:ext uri="{FF2B5EF4-FFF2-40B4-BE49-F238E27FC236}">
                <a16:creationId xmlns:a16="http://schemas.microsoft.com/office/drawing/2014/main" id="{D83D7C09-5387-4D9C-9930-9C0FDFB7C477}"/>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3</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98964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D68274A-CB6B-4A51-B6ED-3C88B1411015}"/>
              </a:ext>
            </a:extLst>
          </p:cNvPr>
          <p:cNvSpPr>
            <a:spLocks noGrp="1"/>
          </p:cNvSpPr>
          <p:nvPr>
            <p:ph type="sldNum" sz="quarter" idx="12"/>
          </p:nvPr>
        </p:nvSpPr>
        <p:spPr/>
        <p:txBody>
          <a:bodyPr/>
          <a:lstStyle/>
          <a:p>
            <a:fld id="{CBC82420-49BF-4B37-A550-189EB1A657EB}" type="slidenum">
              <a:rPr kumimoji="1" lang="ja-JP" altLang="en-US" smtClean="0"/>
              <a:t>11</a:t>
            </a:fld>
            <a:endParaRPr kumimoji="1" lang="ja-JP" altLang="en-US"/>
          </a:p>
        </p:txBody>
      </p:sp>
      <p:sp>
        <p:nvSpPr>
          <p:cNvPr id="6" name="タイトル 1">
            <a:extLst>
              <a:ext uri="{FF2B5EF4-FFF2-40B4-BE49-F238E27FC236}">
                <a16:creationId xmlns:a16="http://schemas.microsoft.com/office/drawing/2014/main" id="{5F564701-B463-42E6-83EE-E3AB6B5788A2}"/>
              </a:ext>
            </a:extLst>
          </p:cNvPr>
          <p:cNvSpPr txBox="1">
            <a:spLocks/>
          </p:cNvSpPr>
          <p:nvPr/>
        </p:nvSpPr>
        <p:spPr>
          <a:xfrm>
            <a:off x="435241" y="328823"/>
            <a:ext cx="11222414" cy="996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R" panose="02020400000000000000" pitchFamily="18" charset="-128"/>
                <a:ea typeface="UD デジタル 教科書体 NK-R" panose="02020400000000000000" pitchFamily="18" charset="-128"/>
              </a:rPr>
              <a:t>４　もし消費者トラブルが起こってしまったら、解決するために</a:t>
            </a:r>
            <a:br>
              <a:rPr lang="en-US" altLang="ja-JP" sz="3200" dirty="0">
                <a:latin typeface="UD デジタル 教科書体 NK-R" panose="02020400000000000000" pitchFamily="18" charset="-128"/>
                <a:ea typeface="UD デジタル 教科書体 NK-R" panose="02020400000000000000" pitchFamily="18" charset="-128"/>
              </a:rPr>
            </a:br>
            <a:r>
              <a:rPr lang="ja-JP" altLang="en-US" sz="3200" dirty="0">
                <a:latin typeface="UD デジタル 教科書体 NK-R" panose="02020400000000000000" pitchFamily="18" charset="-128"/>
                <a:ea typeface="UD デジタル 教科書体 NK-R" panose="02020400000000000000" pitchFamily="18" charset="-128"/>
              </a:rPr>
              <a:t>　　　どうしたらよいでしょう？</a:t>
            </a:r>
          </a:p>
        </p:txBody>
      </p:sp>
    </p:spTree>
    <p:extLst>
      <p:ext uri="{BB962C8B-B14F-4D97-AF65-F5344CB8AC3E}">
        <p14:creationId xmlns:p14="http://schemas.microsoft.com/office/powerpoint/2010/main" val="140097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F27EE72-577D-441B-A256-E84929540CF7}"/>
              </a:ext>
            </a:extLst>
          </p:cNvPr>
          <p:cNvSpPr/>
          <p:nvPr/>
        </p:nvSpPr>
        <p:spPr>
          <a:xfrm>
            <a:off x="1009823" y="1426412"/>
            <a:ext cx="10647832" cy="5112169"/>
          </a:xfrm>
          <a:prstGeom prst="rect">
            <a:avLst/>
          </a:prstGeom>
        </p:spPr>
        <p:txBody>
          <a:bodyPr wrap="square">
            <a:spAutoFit/>
          </a:bodyPr>
          <a:lstStyle/>
          <a:p>
            <a:pPr>
              <a:lnSpc>
                <a:spcPct val="150000"/>
              </a:lnSpc>
            </a:pPr>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・購入した事業者に相談する（電話やメール）</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通信販売はクーリング・オフ対象外（解決策は話し合い）</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・消費生活センターに相談する</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・警察に相談する</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警察は、詐欺などの刑事事件を扱う機関なので、扱わな　</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3200" dirty="0" err="1">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い</a:t>
            </a:r>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可能性もあり</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endPar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7" name="タイトル 1">
            <a:extLst>
              <a:ext uri="{FF2B5EF4-FFF2-40B4-BE49-F238E27FC236}">
                <a16:creationId xmlns:a16="http://schemas.microsoft.com/office/drawing/2014/main" id="{A0A735F3-682D-445E-AFAE-55868FB531E1}"/>
              </a:ext>
            </a:extLst>
          </p:cNvPr>
          <p:cNvSpPr txBox="1">
            <a:spLocks/>
          </p:cNvSpPr>
          <p:nvPr/>
        </p:nvSpPr>
        <p:spPr>
          <a:xfrm>
            <a:off x="435241" y="328823"/>
            <a:ext cx="11222414" cy="996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R" panose="02020400000000000000" pitchFamily="18" charset="-128"/>
                <a:ea typeface="UD デジタル 教科書体 NK-R" panose="02020400000000000000" pitchFamily="18" charset="-128"/>
              </a:rPr>
              <a:t>４　もし消費者トラブルが起こってしまったら、解決するためにどうしたらよいでしょう？</a:t>
            </a:r>
          </a:p>
        </p:txBody>
      </p:sp>
      <p:sp>
        <p:nvSpPr>
          <p:cNvPr id="2" name="スライド番号プレースホルダー 1">
            <a:extLst>
              <a:ext uri="{FF2B5EF4-FFF2-40B4-BE49-F238E27FC236}">
                <a16:creationId xmlns:a16="http://schemas.microsoft.com/office/drawing/2014/main" id="{A51B44F7-D367-41BE-A296-C17E963BFFD4}"/>
              </a:ext>
            </a:extLst>
          </p:cNvPr>
          <p:cNvSpPr>
            <a:spLocks noGrp="1"/>
          </p:cNvSpPr>
          <p:nvPr>
            <p:ph type="sldNum" sz="quarter" idx="12"/>
          </p:nvPr>
        </p:nvSpPr>
        <p:spPr/>
        <p:txBody>
          <a:bodyPr/>
          <a:lstStyle/>
          <a:p>
            <a:fld id="{CBC82420-49BF-4B37-A550-189EB1A657EB}" type="slidenum">
              <a:rPr kumimoji="1" lang="ja-JP" altLang="en-US" smtClean="0"/>
              <a:t>12</a:t>
            </a:fld>
            <a:endParaRPr kumimoji="1" lang="ja-JP" altLang="en-US"/>
          </a:p>
        </p:txBody>
      </p:sp>
    </p:spTree>
    <p:extLst>
      <p:ext uri="{BB962C8B-B14F-4D97-AF65-F5344CB8AC3E}">
        <p14:creationId xmlns:p14="http://schemas.microsoft.com/office/powerpoint/2010/main" val="127967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110729-B140-4D12-BF5D-AD34C802F4B4}"/>
              </a:ext>
            </a:extLst>
          </p:cNvPr>
          <p:cNvSpPr>
            <a:spLocks noGrp="1"/>
          </p:cNvSpPr>
          <p:nvPr>
            <p:ph type="title"/>
          </p:nvPr>
        </p:nvSpPr>
        <p:spPr>
          <a:xfrm>
            <a:off x="259855" y="169422"/>
            <a:ext cx="11766682" cy="996291"/>
          </a:xfrm>
        </p:spPr>
        <p:txBody>
          <a:bodyPr>
            <a:normAutofit/>
          </a:bodyPr>
          <a:lstStyle/>
          <a:p>
            <a:r>
              <a:rPr lang="ja-JP" altLang="en-US" sz="3200" dirty="0">
                <a:latin typeface="UD デジタル 教科書体 NK-R" panose="02020400000000000000" pitchFamily="18" charset="-128"/>
                <a:ea typeface="UD デジタル 教科書体 NK-R" panose="02020400000000000000" pitchFamily="18" charset="-128"/>
              </a:rPr>
              <a:t>４　もし消費者トラブルが起こってしまったら、解決するためにどうしたらよいでしょう？</a:t>
            </a:r>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DFABBF2D-A9D8-4FC8-A11A-7632229AE432}"/>
              </a:ext>
            </a:extLst>
          </p:cNvPr>
          <p:cNvSpPr/>
          <p:nvPr/>
        </p:nvSpPr>
        <p:spPr>
          <a:xfrm>
            <a:off x="1157210" y="4395831"/>
            <a:ext cx="9971971" cy="996291"/>
          </a:xfrm>
          <a:prstGeom prst="rect">
            <a:avLst/>
          </a:prstGeom>
          <a:noFill/>
          <a:ln w="12700" cap="flat" cmpd="sng" algn="ctr">
            <a:solidFill>
              <a:schemeClr val="tx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2800" kern="100" dirty="0">
                <a:latin typeface="游明朝" panose="02020400000000000000" pitchFamily="18" charset="-128"/>
                <a:ea typeface="UD デジタル 教科書体 NK-R" panose="02020400000000000000" pitchFamily="18" charset="-128"/>
                <a:cs typeface="Times New Roman" panose="02020603050405020304" pitchFamily="18" charset="0"/>
              </a:rPr>
              <a:t>しかし、事業者が規制を巧妙に逸脱して、消費者が認識しづらい表示をしていることもあるため、引き続き注意が必要です。</a:t>
            </a:r>
            <a:endParaRPr lang="en-US" altLang="ja-JP" sz="28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altLang="en-US" sz="36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28CCEF4A-9D99-40C4-975D-2A4501D74430}"/>
              </a:ext>
            </a:extLst>
          </p:cNvPr>
          <p:cNvSpPr>
            <a:spLocks noGrp="1"/>
          </p:cNvSpPr>
          <p:nvPr>
            <p:ph type="sldNum" sz="quarter" idx="12"/>
          </p:nvPr>
        </p:nvSpPr>
        <p:spPr/>
        <p:txBody>
          <a:bodyPr/>
          <a:lstStyle/>
          <a:p>
            <a:fld id="{CBC82420-49BF-4B37-A550-189EB1A657EB}" type="slidenum">
              <a:rPr kumimoji="1" lang="ja-JP" altLang="en-US" smtClean="0"/>
              <a:t>13</a:t>
            </a:fld>
            <a:endParaRPr kumimoji="1" lang="ja-JP" altLang="en-US"/>
          </a:p>
        </p:txBody>
      </p:sp>
      <p:sp>
        <p:nvSpPr>
          <p:cNvPr id="8" name="正方形/長方形 7">
            <a:extLst>
              <a:ext uri="{FF2B5EF4-FFF2-40B4-BE49-F238E27FC236}">
                <a16:creationId xmlns:a16="http://schemas.microsoft.com/office/drawing/2014/main" id="{3D0772F6-F0DB-4B5E-9C60-04B2E520D246}"/>
              </a:ext>
            </a:extLst>
          </p:cNvPr>
          <p:cNvSpPr/>
          <p:nvPr/>
        </p:nvSpPr>
        <p:spPr>
          <a:xfrm>
            <a:off x="1143774" y="1570139"/>
            <a:ext cx="9971971" cy="2659311"/>
          </a:xfrm>
          <a:prstGeom prst="rect">
            <a:avLst/>
          </a:prstGeom>
          <a:noFill/>
          <a:ln w="12700" cap="flat" cmpd="sng" algn="ctr">
            <a:solidFill>
              <a:schemeClr val="tx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2800" kern="100" dirty="0">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en-US" sz="2800" kern="100" dirty="0">
                <a:latin typeface="游明朝" panose="02020400000000000000" pitchFamily="18" charset="-128"/>
                <a:ea typeface="UD デジタル 教科書体 NK-R" panose="02020400000000000000" pitchFamily="18" charset="-128"/>
                <a:cs typeface="Times New Roman" panose="02020603050405020304" pitchFamily="18" charset="0"/>
              </a:rPr>
              <a:t>コラム</a:t>
            </a:r>
            <a:r>
              <a:rPr lang="en-US" altLang="ja-JP" sz="2800" kern="100" dirty="0">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en-US" sz="2800" kern="100" dirty="0">
                <a:latin typeface="游明朝" panose="02020400000000000000" pitchFamily="18" charset="-128"/>
                <a:ea typeface="UD デジタル 教科書体 NK-R" panose="02020400000000000000" pitchFamily="18" charset="-128"/>
                <a:cs typeface="Times New Roman" panose="02020603050405020304" pitchFamily="18" charset="0"/>
              </a:rPr>
              <a:t>　～改正特定商取引法（令和４年６月１日施行）～</a:t>
            </a:r>
            <a:endParaRPr lang="en-US" altLang="ja-JP" sz="28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kern="100" dirty="0">
                <a:latin typeface="游明朝" panose="02020400000000000000" pitchFamily="18" charset="-128"/>
                <a:ea typeface="UD デジタル 教科書体 NK-R" panose="02020400000000000000" pitchFamily="18" charset="-128"/>
                <a:cs typeface="Times New Roman" panose="02020603050405020304" pitchFamily="18" charset="0"/>
              </a:rPr>
              <a:t>ネット通販サイトの最終確認画面において、取引における基本的な事項について分かりやすく表示することが義務付けられ、消費者を誤認させるような表示も禁止されました。</a:t>
            </a:r>
            <a:endParaRPr lang="en-US" altLang="ja-JP" sz="28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kern="100" dirty="0">
                <a:latin typeface="游明朝" panose="02020400000000000000" pitchFamily="18" charset="-128"/>
                <a:ea typeface="UD デジタル 教科書体 NK-R" panose="02020400000000000000" pitchFamily="18" charset="-128"/>
                <a:cs typeface="Times New Roman" panose="02020603050405020304" pitchFamily="18" charset="0"/>
              </a:rPr>
              <a:t>このようなルールに違反する表示によって、消費者が誤認して申し込んだ場合、消費者は取消しができる場合があります。</a:t>
            </a:r>
            <a:endParaRPr lang="en-US" altLang="ja-JP" sz="28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altLang="en-US" sz="36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6047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A0A735F3-682D-445E-AFAE-55868FB531E1}"/>
              </a:ext>
            </a:extLst>
          </p:cNvPr>
          <p:cNvSpPr txBox="1">
            <a:spLocks/>
          </p:cNvSpPr>
          <p:nvPr/>
        </p:nvSpPr>
        <p:spPr>
          <a:xfrm>
            <a:off x="435241" y="205535"/>
            <a:ext cx="11222414" cy="996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R" panose="02020400000000000000" pitchFamily="18" charset="-128"/>
                <a:ea typeface="UD デジタル 教科書体 NK-R" panose="02020400000000000000" pitchFamily="18" charset="-128"/>
              </a:rPr>
              <a:t>５　関係する「消費者の権利と責任」は？</a:t>
            </a:r>
          </a:p>
        </p:txBody>
      </p:sp>
      <p:sp>
        <p:nvSpPr>
          <p:cNvPr id="2" name="スライド番号プレースホルダー 1">
            <a:extLst>
              <a:ext uri="{FF2B5EF4-FFF2-40B4-BE49-F238E27FC236}">
                <a16:creationId xmlns:a16="http://schemas.microsoft.com/office/drawing/2014/main" id="{A51B44F7-D367-41BE-A296-C17E963BFFD4}"/>
              </a:ext>
            </a:extLst>
          </p:cNvPr>
          <p:cNvSpPr>
            <a:spLocks noGrp="1"/>
          </p:cNvSpPr>
          <p:nvPr>
            <p:ph type="sldNum" sz="quarter" idx="12"/>
          </p:nvPr>
        </p:nvSpPr>
        <p:spPr/>
        <p:txBody>
          <a:bodyPr/>
          <a:lstStyle/>
          <a:p>
            <a:fld id="{CBC82420-49BF-4B37-A550-189EB1A657EB}" type="slidenum">
              <a:rPr kumimoji="1" lang="ja-JP" altLang="en-US" smtClean="0"/>
              <a:t>14</a:t>
            </a:fld>
            <a:endParaRPr kumimoji="1" lang="ja-JP" altLang="en-US"/>
          </a:p>
        </p:txBody>
      </p:sp>
      <p:sp>
        <p:nvSpPr>
          <p:cNvPr id="5" name="正方形/長方形 4">
            <a:extLst>
              <a:ext uri="{FF2B5EF4-FFF2-40B4-BE49-F238E27FC236}">
                <a16:creationId xmlns:a16="http://schemas.microsoft.com/office/drawing/2014/main" id="{6BC86989-9243-4E9C-9322-9532124C394D}"/>
              </a:ext>
            </a:extLst>
          </p:cNvPr>
          <p:cNvSpPr/>
          <p:nvPr/>
        </p:nvSpPr>
        <p:spPr>
          <a:xfrm>
            <a:off x="616779" y="1201826"/>
            <a:ext cx="10958442" cy="1502847"/>
          </a:xfrm>
          <a:prstGeom prst="rect">
            <a:avLst/>
          </a:prstGeom>
        </p:spPr>
        <p:txBody>
          <a:bodyPr wrap="square">
            <a:spAutoFit/>
          </a:bodyPr>
          <a:lstStyle/>
          <a:p>
            <a:pPr>
              <a:lnSpc>
                <a:spcPct val="150000"/>
              </a:lnSpc>
            </a:pPr>
            <a:r>
              <a:rPr lang="en-US" altLang="ja-JP" sz="32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en-US" sz="32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3200" spc="-300" dirty="0">
                <a:latin typeface="UD デジタル 教科書体 NK-R" panose="02020400000000000000" pitchFamily="18" charset="-128"/>
                <a:ea typeface="UD デジタル 教科書体 NK-R" panose="02020400000000000000" pitchFamily="18" charset="-128"/>
              </a:rPr>
              <a:t>消費者トラブルを防ぐために、気を付けなければならないことは？</a:t>
            </a:r>
            <a:endParaRPr lang="en-US" altLang="ja-JP" sz="3200" spc="-3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32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の発表から考えましょう。</a:t>
            </a:r>
            <a:endPar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0103561-629D-4CE1-BCF0-3BDCA6E337EE}"/>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5</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1570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A0A735F3-682D-445E-AFAE-55868FB531E1}"/>
              </a:ext>
            </a:extLst>
          </p:cNvPr>
          <p:cNvSpPr txBox="1">
            <a:spLocks/>
          </p:cNvSpPr>
          <p:nvPr/>
        </p:nvSpPr>
        <p:spPr>
          <a:xfrm>
            <a:off x="484793" y="114767"/>
            <a:ext cx="11222414" cy="4677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R" panose="02020400000000000000" pitchFamily="18" charset="-128"/>
                <a:ea typeface="UD デジタル 教科書体 NK-R" panose="02020400000000000000" pitchFamily="18" charset="-128"/>
              </a:rPr>
              <a:t>５　関係する「消費者の権利と責任」は？</a:t>
            </a:r>
          </a:p>
        </p:txBody>
      </p:sp>
      <p:sp>
        <p:nvSpPr>
          <p:cNvPr id="2" name="スライド番号プレースホルダー 1">
            <a:extLst>
              <a:ext uri="{FF2B5EF4-FFF2-40B4-BE49-F238E27FC236}">
                <a16:creationId xmlns:a16="http://schemas.microsoft.com/office/drawing/2014/main" id="{A51B44F7-D367-41BE-A296-C17E963BFFD4}"/>
              </a:ext>
            </a:extLst>
          </p:cNvPr>
          <p:cNvSpPr>
            <a:spLocks noGrp="1"/>
          </p:cNvSpPr>
          <p:nvPr>
            <p:ph type="sldNum" sz="quarter" idx="12"/>
          </p:nvPr>
        </p:nvSpPr>
        <p:spPr/>
        <p:txBody>
          <a:bodyPr/>
          <a:lstStyle/>
          <a:p>
            <a:fld id="{CBC82420-49BF-4B37-A550-189EB1A657EB}" type="slidenum">
              <a:rPr kumimoji="1" lang="ja-JP" altLang="en-US" smtClean="0"/>
              <a:t>15</a:t>
            </a:fld>
            <a:endParaRPr kumimoji="1" lang="ja-JP" altLang="en-US"/>
          </a:p>
        </p:txBody>
      </p:sp>
      <p:sp>
        <p:nvSpPr>
          <p:cNvPr id="4" name="タイトル 1">
            <a:extLst>
              <a:ext uri="{FF2B5EF4-FFF2-40B4-BE49-F238E27FC236}">
                <a16:creationId xmlns:a16="http://schemas.microsoft.com/office/drawing/2014/main" id="{476A5E1E-B3CD-46D5-8F5A-9FE27D0A5B80}"/>
              </a:ext>
            </a:extLst>
          </p:cNvPr>
          <p:cNvSpPr>
            <a:spLocks noGrp="1"/>
          </p:cNvSpPr>
          <p:nvPr>
            <p:ph type="title"/>
          </p:nvPr>
        </p:nvSpPr>
        <p:spPr>
          <a:xfrm>
            <a:off x="484793" y="835342"/>
            <a:ext cx="11766682" cy="416288"/>
          </a:xfrm>
        </p:spPr>
        <p:txBody>
          <a:bodyPr>
            <a:noAutofit/>
          </a:bodyPr>
          <a:lstStyle/>
          <a:p>
            <a:r>
              <a:rPr lang="ja-JP" altLang="en-US" sz="3200" dirty="0">
                <a:latin typeface="UD デジタル 教科書体 NK-R" panose="02020400000000000000" pitchFamily="18" charset="-128"/>
                <a:ea typeface="UD デジタル 教科書体 NK-R" panose="02020400000000000000" pitchFamily="18" charset="-128"/>
              </a:rPr>
              <a:t>３</a:t>
            </a:r>
            <a:r>
              <a:rPr kumimoji="1" lang="ja-JP" altLang="en-US" sz="3200" dirty="0">
                <a:latin typeface="UD デジタル 教科書体 NK-R" panose="02020400000000000000" pitchFamily="18" charset="-128"/>
                <a:ea typeface="UD デジタル 教科書体 NK-R" panose="02020400000000000000" pitchFamily="18" charset="-128"/>
              </a:rPr>
              <a:t>　</a:t>
            </a:r>
            <a:r>
              <a:rPr kumimoji="1" lang="ja-JP" altLang="en-US" sz="3200" spc="-300" dirty="0">
                <a:latin typeface="UD デジタル 教科書体 NK-R" panose="02020400000000000000" pitchFamily="18" charset="-128"/>
                <a:ea typeface="UD デジタル 教科書体 NK-R" panose="02020400000000000000" pitchFamily="18" charset="-128"/>
              </a:rPr>
              <a:t>消費者トラブルを防ぐために、気を付けなければならないことは？</a:t>
            </a:r>
          </a:p>
        </p:txBody>
      </p:sp>
      <p:sp>
        <p:nvSpPr>
          <p:cNvPr id="5" name="正方形/長方形 4">
            <a:extLst>
              <a:ext uri="{FF2B5EF4-FFF2-40B4-BE49-F238E27FC236}">
                <a16:creationId xmlns:a16="http://schemas.microsoft.com/office/drawing/2014/main" id="{6BC86989-9243-4E9C-9322-9532124C394D}"/>
              </a:ext>
            </a:extLst>
          </p:cNvPr>
          <p:cNvSpPr/>
          <p:nvPr/>
        </p:nvSpPr>
        <p:spPr>
          <a:xfrm>
            <a:off x="544011" y="1260358"/>
            <a:ext cx="10958442" cy="4955203"/>
          </a:xfrm>
          <a:prstGeom prst="rect">
            <a:avLst/>
          </a:prstGeom>
        </p:spPr>
        <p:txBody>
          <a:bodyPr wrap="square">
            <a:noAutofit/>
          </a:bodyPr>
          <a:lstStyle/>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・購入前に、しっかり情報を調べる</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（広告内容、サイトが本物か、誰から購入するのか？）</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endPar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・契約内容や購入条件をよく確認する。</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（総額はいくら</a:t>
            </a:r>
            <a:r>
              <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解約の条件は？） 　</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前払いではより慎重に行動する。</a:t>
            </a:r>
            <a:endParaRPr lang="en-US" altLang="ja-JP"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endPar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・分からないことがある点は、事業者に「お問い合わせ」などで　　質問する。　分からない時は購入しない。</a:t>
            </a:r>
          </a:p>
          <a:p>
            <a:endParaRPr lang="ja-JP" altLang="en-US" sz="2800" dirty="0">
              <a:solidFill>
                <a:srgbClr val="FF0000"/>
              </a:solidFill>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BBD939C9-0C0C-475C-9453-A318B57A4A80}"/>
              </a:ext>
            </a:extLst>
          </p:cNvPr>
          <p:cNvSpPr/>
          <p:nvPr/>
        </p:nvSpPr>
        <p:spPr>
          <a:xfrm>
            <a:off x="8008194" y="5177892"/>
            <a:ext cx="3494259"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UD デジタル 教科書体 NK-R" panose="02020400000000000000" pitchFamily="18" charset="-128"/>
                <a:ea typeface="UD デジタル 教科書体 NK-R" panose="02020400000000000000" pitchFamily="18" charset="-128"/>
              </a:rPr>
              <a:t>主張し行動する責任</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77367F12-6749-4DBE-B25C-5694AC5640D9}"/>
              </a:ext>
            </a:extLst>
          </p:cNvPr>
          <p:cNvSpPr/>
          <p:nvPr/>
        </p:nvSpPr>
        <p:spPr>
          <a:xfrm>
            <a:off x="7098323" y="2267327"/>
            <a:ext cx="3991708"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UD デジタル 教科書体 NK-R" panose="02020400000000000000" pitchFamily="18" charset="-128"/>
                <a:ea typeface="UD デジタル 教科書体 NK-R" panose="02020400000000000000" pitchFamily="18" charset="-128"/>
              </a:rPr>
              <a:t>批判的意識を持つ責任</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E3F31FCA-DD40-4DBF-8491-25AEB429919F}"/>
              </a:ext>
            </a:extLst>
          </p:cNvPr>
          <p:cNvSpPr/>
          <p:nvPr/>
        </p:nvSpPr>
        <p:spPr>
          <a:xfrm>
            <a:off x="7098323" y="3350472"/>
            <a:ext cx="2883877"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UD デジタル 教科書体 NK-R" panose="02020400000000000000" pitchFamily="18" charset="-128"/>
                <a:ea typeface="UD デジタル 教科書体 NK-R" panose="02020400000000000000" pitchFamily="18" charset="-128"/>
              </a:rPr>
              <a:t>知らされる権利</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578AD525-DAF8-4C47-B8F2-21D5209C2914}"/>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5</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341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D5A959E-FA83-4407-98FA-94FE7137C19F}"/>
              </a:ext>
            </a:extLst>
          </p:cNvPr>
          <p:cNvSpPr/>
          <p:nvPr/>
        </p:nvSpPr>
        <p:spPr>
          <a:xfrm>
            <a:off x="865254" y="1417834"/>
            <a:ext cx="9971971" cy="2650732"/>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pPr>
            <a:r>
              <a:rPr lang="ja-JP" altLang="en-US" sz="3600" kern="100" dirty="0">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altLang="en-US" sz="3600"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「知らされる権利」</a:t>
            </a:r>
            <a:endParaRPr lang="en-US" altLang="ja-JP" sz="3600"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600"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　「批判的意識を持つ責任」</a:t>
            </a:r>
            <a:endParaRPr lang="en-US" altLang="ja-JP" sz="3600"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600"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rPr>
              <a:t>　「主張し行動する責任」</a:t>
            </a:r>
            <a:endParaRPr lang="en-US" altLang="ja-JP" sz="3600" kern="100" dirty="0">
              <a:solidFill>
                <a:srgbClr val="FF0000"/>
              </a:solidFill>
              <a:latin typeface="游明朝"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pPr>
            <a:r>
              <a:rPr lang="ja-JP" altLang="en-US" sz="36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タイトル 1">
            <a:extLst>
              <a:ext uri="{FF2B5EF4-FFF2-40B4-BE49-F238E27FC236}">
                <a16:creationId xmlns:a16="http://schemas.microsoft.com/office/drawing/2014/main" id="{A0A735F3-682D-445E-AFAE-55868FB531E1}"/>
              </a:ext>
            </a:extLst>
          </p:cNvPr>
          <p:cNvSpPr txBox="1">
            <a:spLocks/>
          </p:cNvSpPr>
          <p:nvPr/>
        </p:nvSpPr>
        <p:spPr>
          <a:xfrm>
            <a:off x="435241" y="205535"/>
            <a:ext cx="11222414" cy="996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R" panose="02020400000000000000" pitchFamily="18" charset="-128"/>
                <a:ea typeface="UD デジタル 教科書体 NK-R" panose="02020400000000000000" pitchFamily="18" charset="-128"/>
              </a:rPr>
              <a:t>５　関係する「消費者の権利と責任」は？</a:t>
            </a:r>
          </a:p>
        </p:txBody>
      </p:sp>
      <p:sp>
        <p:nvSpPr>
          <p:cNvPr id="2" name="スライド番号プレースホルダー 1">
            <a:extLst>
              <a:ext uri="{FF2B5EF4-FFF2-40B4-BE49-F238E27FC236}">
                <a16:creationId xmlns:a16="http://schemas.microsoft.com/office/drawing/2014/main" id="{A51B44F7-D367-41BE-A296-C17E963BFFD4}"/>
              </a:ext>
            </a:extLst>
          </p:cNvPr>
          <p:cNvSpPr>
            <a:spLocks noGrp="1"/>
          </p:cNvSpPr>
          <p:nvPr>
            <p:ph type="sldNum" sz="quarter" idx="12"/>
          </p:nvPr>
        </p:nvSpPr>
        <p:spPr/>
        <p:txBody>
          <a:bodyPr/>
          <a:lstStyle/>
          <a:p>
            <a:fld id="{CBC82420-49BF-4B37-A550-189EB1A657EB}" type="slidenum">
              <a:rPr kumimoji="1" lang="ja-JP" altLang="en-US" smtClean="0"/>
              <a:t>16</a:t>
            </a:fld>
            <a:endParaRPr kumimoji="1" lang="ja-JP" altLang="en-US"/>
          </a:p>
        </p:txBody>
      </p:sp>
      <p:sp>
        <p:nvSpPr>
          <p:cNvPr id="8" name="正方形/長方形 7">
            <a:extLst>
              <a:ext uri="{FF2B5EF4-FFF2-40B4-BE49-F238E27FC236}">
                <a16:creationId xmlns:a16="http://schemas.microsoft.com/office/drawing/2014/main" id="{D345C126-F9C2-4E2E-B65B-7B1D6FB16B9A}"/>
              </a:ext>
            </a:extLst>
          </p:cNvPr>
          <p:cNvSpPr/>
          <p:nvPr/>
        </p:nvSpPr>
        <p:spPr>
          <a:xfrm>
            <a:off x="529714" y="4465904"/>
            <a:ext cx="11312963" cy="188017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ja-JP" altLang="en-US" sz="3600" kern="100" spc="-3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購入前に契約書やサイトに書かれている情報をしっかり読まない</a:t>
            </a:r>
            <a:endParaRPr lang="en-US" altLang="ja-JP" sz="3600" kern="100" spc="-3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a:lnSpc>
                <a:spcPct val="150000"/>
              </a:lnSpc>
              <a:spcAft>
                <a:spcPts val="0"/>
              </a:spcAft>
            </a:pPr>
            <a:r>
              <a:rPr lang="ja-JP" altLang="en-US" sz="3600" kern="100" spc="-3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en-US" sz="3600" kern="100" dirty="0">
                <a:solidFill>
                  <a:srgbClr val="FF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知らされる権利の放棄</a:t>
            </a:r>
            <a:endParaRPr 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58594C08-9F96-4F9E-9171-31E70E6F1422}"/>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5</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2395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FBBDE95-B6E7-48A2-83E8-1FFF63FC67AC}"/>
              </a:ext>
            </a:extLst>
          </p:cNvPr>
          <p:cNvSpPr>
            <a:spLocks noGrp="1"/>
          </p:cNvSpPr>
          <p:nvPr>
            <p:ph type="title"/>
          </p:nvPr>
        </p:nvSpPr>
        <p:spPr>
          <a:xfrm>
            <a:off x="987067" y="89033"/>
            <a:ext cx="8325262" cy="831622"/>
          </a:xfrm>
        </p:spPr>
        <p:txBody>
          <a:bodyPr>
            <a:normAutofit/>
          </a:bodyPr>
          <a:lstStyle/>
          <a:p>
            <a:pPr algn="l"/>
            <a:r>
              <a:rPr lang="ja-JP" altLang="en-US" dirty="0">
                <a:latin typeface="UD デジタル 教科書体 NK-R" panose="02020400000000000000" pitchFamily="18" charset="-128"/>
                <a:ea typeface="UD デジタル 教科書体 NK-R" panose="02020400000000000000" pitchFamily="18" charset="-128"/>
              </a:rPr>
              <a:t>消費生活センターとは</a:t>
            </a:r>
          </a:p>
        </p:txBody>
      </p:sp>
      <p:cxnSp>
        <p:nvCxnSpPr>
          <p:cNvPr id="5" name="直線コネクタ 4">
            <a:extLst>
              <a:ext uri="{FF2B5EF4-FFF2-40B4-BE49-F238E27FC236}">
                <a16:creationId xmlns:a16="http://schemas.microsoft.com/office/drawing/2014/main" id="{C3D52013-A449-40AC-870A-B090ABD3A8BD}"/>
              </a:ext>
            </a:extLst>
          </p:cNvPr>
          <p:cNvCxnSpPr>
            <a:cxnSpLocks/>
          </p:cNvCxnSpPr>
          <p:nvPr/>
        </p:nvCxnSpPr>
        <p:spPr>
          <a:xfrm flipV="1">
            <a:off x="122548" y="716437"/>
            <a:ext cx="12069452" cy="8484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2FCAEE2D-CDB0-4B9E-AE87-BBC1CDF568FC}"/>
              </a:ext>
            </a:extLst>
          </p:cNvPr>
          <p:cNvSpPr/>
          <p:nvPr/>
        </p:nvSpPr>
        <p:spPr>
          <a:xfrm>
            <a:off x="854697" y="1077535"/>
            <a:ext cx="10482606" cy="2351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物やサービスの購入や契約トラブルの</a:t>
            </a:r>
            <a:endParaRPr kumimoji="1" lang="en-US" altLang="ja-JP"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相談ができる行政機関</a:t>
            </a:r>
          </a:p>
        </p:txBody>
      </p:sp>
      <p:pic>
        <p:nvPicPr>
          <p:cNvPr id="9" name="図 8">
            <a:extLst>
              <a:ext uri="{FF2B5EF4-FFF2-40B4-BE49-F238E27FC236}">
                <a16:creationId xmlns:a16="http://schemas.microsoft.com/office/drawing/2014/main" id="{9972616B-E613-4009-817E-2867CD6381E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475" b="97297" l="9350" r="89431">
                        <a14:foregroundMark x1="60569" y1="3861" x2="80894" y2="13514"/>
                        <a14:foregroundMark x1="48780" y1="59459" x2="51626" y2="97297"/>
                        <a14:foregroundMark x1="16260" y1="57143" x2="21951" y2="57143"/>
                        <a14:foregroundMark x1="54878" y1="52896" x2="64634" y2="71042"/>
                        <a14:foregroundMark x1="69919" y1="51737" x2="65854" y2="62548"/>
                      </a14:backgroundRemoval>
                    </a14:imgEffect>
                  </a14:imgLayer>
                </a14:imgProps>
              </a:ext>
              <a:ext uri="{28A0092B-C50C-407E-A947-70E740481C1C}">
                <a14:useLocalDpi xmlns:a14="http://schemas.microsoft.com/office/drawing/2010/main" val="0"/>
              </a:ext>
            </a:extLst>
          </a:blip>
          <a:stretch>
            <a:fillRect/>
          </a:stretch>
        </p:blipFill>
        <p:spPr>
          <a:xfrm>
            <a:off x="10794652" y="920655"/>
            <a:ext cx="1256126" cy="1316303"/>
          </a:xfrm>
          <a:prstGeom prst="rect">
            <a:avLst/>
          </a:prstGeom>
        </p:spPr>
      </p:pic>
      <p:pic>
        <p:nvPicPr>
          <p:cNvPr id="3074" name="Picture 2" descr="電話を受けている男性会社員のイラスト">
            <a:extLst>
              <a:ext uri="{FF2B5EF4-FFF2-40B4-BE49-F238E27FC236}">
                <a16:creationId xmlns:a16="http://schemas.microsoft.com/office/drawing/2014/main" id="{00F51F96-57F6-43C6-9B12-CE43625EA9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8640" y="3546485"/>
            <a:ext cx="1493689" cy="17168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電話を受けている女性会社員のイラスト">
            <a:extLst>
              <a:ext uri="{FF2B5EF4-FFF2-40B4-BE49-F238E27FC236}">
                <a16:creationId xmlns:a16="http://schemas.microsoft.com/office/drawing/2014/main" id="{FEE4407B-F06B-4E29-9FAC-20C48C0DA4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4914" y="3546485"/>
            <a:ext cx="1503726" cy="172842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BEBFAD16-CA73-4D5D-910E-0C5BA464012E}"/>
              </a:ext>
            </a:extLst>
          </p:cNvPr>
          <p:cNvPicPr>
            <a:picLocks noChangeAspect="1"/>
          </p:cNvPicPr>
          <p:nvPr/>
        </p:nvPicPr>
        <p:blipFill>
          <a:blip r:embed="rId7"/>
          <a:stretch>
            <a:fillRect/>
          </a:stretch>
        </p:blipFill>
        <p:spPr>
          <a:xfrm>
            <a:off x="3062993" y="3585880"/>
            <a:ext cx="2211726" cy="1702067"/>
          </a:xfrm>
          <a:prstGeom prst="rect">
            <a:avLst/>
          </a:prstGeom>
        </p:spPr>
      </p:pic>
      <p:pic>
        <p:nvPicPr>
          <p:cNvPr id="7" name="図 6">
            <a:extLst>
              <a:ext uri="{FF2B5EF4-FFF2-40B4-BE49-F238E27FC236}">
                <a16:creationId xmlns:a16="http://schemas.microsoft.com/office/drawing/2014/main" id="{AB73B58E-84C1-42B0-8C06-DF127D994258}"/>
              </a:ext>
            </a:extLst>
          </p:cNvPr>
          <p:cNvPicPr>
            <a:picLocks noChangeAspect="1"/>
          </p:cNvPicPr>
          <p:nvPr/>
        </p:nvPicPr>
        <p:blipFill>
          <a:blip r:embed="rId8"/>
          <a:stretch>
            <a:fillRect/>
          </a:stretch>
        </p:blipFill>
        <p:spPr>
          <a:xfrm>
            <a:off x="1132688" y="3585880"/>
            <a:ext cx="1930305" cy="1717617"/>
          </a:xfrm>
          <a:prstGeom prst="rect">
            <a:avLst/>
          </a:prstGeom>
        </p:spPr>
      </p:pic>
      <p:sp>
        <p:nvSpPr>
          <p:cNvPr id="2" name="スライド番号プレースホルダー 1">
            <a:extLst>
              <a:ext uri="{FF2B5EF4-FFF2-40B4-BE49-F238E27FC236}">
                <a16:creationId xmlns:a16="http://schemas.microsoft.com/office/drawing/2014/main" id="{0F02912F-7090-4DC9-9185-40E8FFB61000}"/>
              </a:ext>
            </a:extLst>
          </p:cNvPr>
          <p:cNvSpPr>
            <a:spLocks noGrp="1"/>
          </p:cNvSpPr>
          <p:nvPr>
            <p:ph type="sldNum" sz="quarter" idx="12"/>
          </p:nvPr>
        </p:nvSpPr>
        <p:spPr/>
        <p:txBody>
          <a:bodyPr/>
          <a:lstStyle/>
          <a:p>
            <a:fld id="{CBC82420-49BF-4B37-A550-189EB1A657EB}" type="slidenum">
              <a:rPr kumimoji="1" lang="ja-JP" altLang="en-US" smtClean="0"/>
              <a:t>17</a:t>
            </a:fld>
            <a:endParaRPr kumimoji="1" lang="ja-JP" altLang="en-US"/>
          </a:p>
        </p:txBody>
      </p:sp>
      <p:sp>
        <p:nvSpPr>
          <p:cNvPr id="12" name="吹き出し: 角を丸めた四角形 11">
            <a:extLst>
              <a:ext uri="{FF2B5EF4-FFF2-40B4-BE49-F238E27FC236}">
                <a16:creationId xmlns:a16="http://schemas.microsoft.com/office/drawing/2014/main" id="{C6950522-12B6-4D58-908E-CD36F19EBD93}"/>
              </a:ext>
            </a:extLst>
          </p:cNvPr>
          <p:cNvSpPr/>
          <p:nvPr/>
        </p:nvSpPr>
        <p:spPr>
          <a:xfrm>
            <a:off x="288758" y="4672175"/>
            <a:ext cx="10720137" cy="1945194"/>
          </a:xfrm>
          <a:custGeom>
            <a:avLst/>
            <a:gdLst>
              <a:gd name="connsiteX0" fmla="*/ 0 w 10720137"/>
              <a:gd name="connsiteY0" fmla="*/ 211771 h 1270603"/>
              <a:gd name="connsiteX1" fmla="*/ 211771 w 10720137"/>
              <a:gd name="connsiteY1" fmla="*/ 0 h 1270603"/>
              <a:gd name="connsiteX2" fmla="*/ 6253413 w 10720137"/>
              <a:gd name="connsiteY2" fmla="*/ 0 h 1270603"/>
              <a:gd name="connsiteX3" fmla="*/ 6117553 w 10720137"/>
              <a:gd name="connsiteY3" fmla="*/ -150528 h 1270603"/>
              <a:gd name="connsiteX4" fmla="*/ 8933448 w 10720137"/>
              <a:gd name="connsiteY4" fmla="*/ 0 h 1270603"/>
              <a:gd name="connsiteX5" fmla="*/ 10508366 w 10720137"/>
              <a:gd name="connsiteY5" fmla="*/ 0 h 1270603"/>
              <a:gd name="connsiteX6" fmla="*/ 10720137 w 10720137"/>
              <a:gd name="connsiteY6" fmla="*/ 211771 h 1270603"/>
              <a:gd name="connsiteX7" fmla="*/ 10720137 w 10720137"/>
              <a:gd name="connsiteY7" fmla="*/ 211767 h 1270603"/>
              <a:gd name="connsiteX8" fmla="*/ 10720137 w 10720137"/>
              <a:gd name="connsiteY8" fmla="*/ 211767 h 1270603"/>
              <a:gd name="connsiteX9" fmla="*/ 10720137 w 10720137"/>
              <a:gd name="connsiteY9" fmla="*/ 529418 h 1270603"/>
              <a:gd name="connsiteX10" fmla="*/ 10720137 w 10720137"/>
              <a:gd name="connsiteY10" fmla="*/ 1058832 h 1270603"/>
              <a:gd name="connsiteX11" fmla="*/ 10508366 w 10720137"/>
              <a:gd name="connsiteY11" fmla="*/ 1270603 h 1270603"/>
              <a:gd name="connsiteX12" fmla="*/ 8933448 w 10720137"/>
              <a:gd name="connsiteY12" fmla="*/ 1270603 h 1270603"/>
              <a:gd name="connsiteX13" fmla="*/ 6253413 w 10720137"/>
              <a:gd name="connsiteY13" fmla="*/ 1270603 h 1270603"/>
              <a:gd name="connsiteX14" fmla="*/ 6253413 w 10720137"/>
              <a:gd name="connsiteY14" fmla="*/ 1270603 h 1270603"/>
              <a:gd name="connsiteX15" fmla="*/ 211771 w 10720137"/>
              <a:gd name="connsiteY15" fmla="*/ 1270603 h 1270603"/>
              <a:gd name="connsiteX16" fmla="*/ 0 w 10720137"/>
              <a:gd name="connsiteY16" fmla="*/ 1058832 h 1270603"/>
              <a:gd name="connsiteX17" fmla="*/ 0 w 10720137"/>
              <a:gd name="connsiteY17" fmla="*/ 529418 h 1270603"/>
              <a:gd name="connsiteX18" fmla="*/ 0 w 10720137"/>
              <a:gd name="connsiteY18" fmla="*/ 211767 h 1270603"/>
              <a:gd name="connsiteX19" fmla="*/ 0 w 10720137"/>
              <a:gd name="connsiteY19" fmla="*/ 211767 h 1270603"/>
              <a:gd name="connsiteX20" fmla="*/ 0 w 10720137"/>
              <a:gd name="connsiteY20" fmla="*/ 211771 h 1270603"/>
              <a:gd name="connsiteX0" fmla="*/ 0 w 10720137"/>
              <a:gd name="connsiteY0" fmla="*/ 362299 h 1421131"/>
              <a:gd name="connsiteX1" fmla="*/ 211771 w 10720137"/>
              <a:gd name="connsiteY1" fmla="*/ 150528 h 1421131"/>
              <a:gd name="connsiteX2" fmla="*/ 6253413 w 10720137"/>
              <a:gd name="connsiteY2" fmla="*/ 150528 h 1421131"/>
              <a:gd name="connsiteX3" fmla="*/ 6117553 w 10720137"/>
              <a:gd name="connsiteY3" fmla="*/ 0 h 1421131"/>
              <a:gd name="connsiteX4" fmla="*/ 9835816 w 10720137"/>
              <a:gd name="connsiteY4" fmla="*/ 174591 h 1421131"/>
              <a:gd name="connsiteX5" fmla="*/ 10508366 w 10720137"/>
              <a:gd name="connsiteY5" fmla="*/ 150528 h 1421131"/>
              <a:gd name="connsiteX6" fmla="*/ 10720137 w 10720137"/>
              <a:gd name="connsiteY6" fmla="*/ 362299 h 1421131"/>
              <a:gd name="connsiteX7" fmla="*/ 10720137 w 10720137"/>
              <a:gd name="connsiteY7" fmla="*/ 362295 h 1421131"/>
              <a:gd name="connsiteX8" fmla="*/ 10720137 w 10720137"/>
              <a:gd name="connsiteY8" fmla="*/ 362295 h 1421131"/>
              <a:gd name="connsiteX9" fmla="*/ 10720137 w 10720137"/>
              <a:gd name="connsiteY9" fmla="*/ 679946 h 1421131"/>
              <a:gd name="connsiteX10" fmla="*/ 10720137 w 10720137"/>
              <a:gd name="connsiteY10" fmla="*/ 1209360 h 1421131"/>
              <a:gd name="connsiteX11" fmla="*/ 10508366 w 10720137"/>
              <a:gd name="connsiteY11" fmla="*/ 1421131 h 1421131"/>
              <a:gd name="connsiteX12" fmla="*/ 8933448 w 10720137"/>
              <a:gd name="connsiteY12" fmla="*/ 1421131 h 1421131"/>
              <a:gd name="connsiteX13" fmla="*/ 6253413 w 10720137"/>
              <a:gd name="connsiteY13" fmla="*/ 1421131 h 1421131"/>
              <a:gd name="connsiteX14" fmla="*/ 6253413 w 10720137"/>
              <a:gd name="connsiteY14" fmla="*/ 1421131 h 1421131"/>
              <a:gd name="connsiteX15" fmla="*/ 211771 w 10720137"/>
              <a:gd name="connsiteY15" fmla="*/ 1421131 h 1421131"/>
              <a:gd name="connsiteX16" fmla="*/ 0 w 10720137"/>
              <a:gd name="connsiteY16" fmla="*/ 1209360 h 1421131"/>
              <a:gd name="connsiteX17" fmla="*/ 0 w 10720137"/>
              <a:gd name="connsiteY17" fmla="*/ 679946 h 1421131"/>
              <a:gd name="connsiteX18" fmla="*/ 0 w 10720137"/>
              <a:gd name="connsiteY18" fmla="*/ 362295 h 1421131"/>
              <a:gd name="connsiteX19" fmla="*/ 0 w 10720137"/>
              <a:gd name="connsiteY19" fmla="*/ 362295 h 1421131"/>
              <a:gd name="connsiteX20" fmla="*/ 0 w 10720137"/>
              <a:gd name="connsiteY20" fmla="*/ 362299 h 1421131"/>
              <a:gd name="connsiteX0" fmla="*/ 0 w 10720137"/>
              <a:gd name="connsiteY0" fmla="*/ 362299 h 1421131"/>
              <a:gd name="connsiteX1" fmla="*/ 211771 w 10720137"/>
              <a:gd name="connsiteY1" fmla="*/ 150528 h 1421131"/>
              <a:gd name="connsiteX2" fmla="*/ 9477877 w 10720137"/>
              <a:gd name="connsiteY2" fmla="*/ 138497 h 1421131"/>
              <a:gd name="connsiteX3" fmla="*/ 6117553 w 10720137"/>
              <a:gd name="connsiteY3" fmla="*/ 0 h 1421131"/>
              <a:gd name="connsiteX4" fmla="*/ 9835816 w 10720137"/>
              <a:gd name="connsiteY4" fmla="*/ 174591 h 1421131"/>
              <a:gd name="connsiteX5" fmla="*/ 10508366 w 10720137"/>
              <a:gd name="connsiteY5" fmla="*/ 150528 h 1421131"/>
              <a:gd name="connsiteX6" fmla="*/ 10720137 w 10720137"/>
              <a:gd name="connsiteY6" fmla="*/ 362299 h 1421131"/>
              <a:gd name="connsiteX7" fmla="*/ 10720137 w 10720137"/>
              <a:gd name="connsiteY7" fmla="*/ 362295 h 1421131"/>
              <a:gd name="connsiteX8" fmla="*/ 10720137 w 10720137"/>
              <a:gd name="connsiteY8" fmla="*/ 362295 h 1421131"/>
              <a:gd name="connsiteX9" fmla="*/ 10720137 w 10720137"/>
              <a:gd name="connsiteY9" fmla="*/ 679946 h 1421131"/>
              <a:gd name="connsiteX10" fmla="*/ 10720137 w 10720137"/>
              <a:gd name="connsiteY10" fmla="*/ 1209360 h 1421131"/>
              <a:gd name="connsiteX11" fmla="*/ 10508366 w 10720137"/>
              <a:gd name="connsiteY11" fmla="*/ 1421131 h 1421131"/>
              <a:gd name="connsiteX12" fmla="*/ 8933448 w 10720137"/>
              <a:gd name="connsiteY12" fmla="*/ 1421131 h 1421131"/>
              <a:gd name="connsiteX13" fmla="*/ 6253413 w 10720137"/>
              <a:gd name="connsiteY13" fmla="*/ 1421131 h 1421131"/>
              <a:gd name="connsiteX14" fmla="*/ 6253413 w 10720137"/>
              <a:gd name="connsiteY14" fmla="*/ 1421131 h 1421131"/>
              <a:gd name="connsiteX15" fmla="*/ 211771 w 10720137"/>
              <a:gd name="connsiteY15" fmla="*/ 1421131 h 1421131"/>
              <a:gd name="connsiteX16" fmla="*/ 0 w 10720137"/>
              <a:gd name="connsiteY16" fmla="*/ 1209360 h 1421131"/>
              <a:gd name="connsiteX17" fmla="*/ 0 w 10720137"/>
              <a:gd name="connsiteY17" fmla="*/ 679946 h 1421131"/>
              <a:gd name="connsiteX18" fmla="*/ 0 w 10720137"/>
              <a:gd name="connsiteY18" fmla="*/ 362295 h 1421131"/>
              <a:gd name="connsiteX19" fmla="*/ 0 w 10720137"/>
              <a:gd name="connsiteY19" fmla="*/ 362295 h 1421131"/>
              <a:gd name="connsiteX20" fmla="*/ 0 w 10720137"/>
              <a:gd name="connsiteY20" fmla="*/ 362299 h 1421131"/>
              <a:gd name="connsiteX0" fmla="*/ 0 w 10720137"/>
              <a:gd name="connsiteY0" fmla="*/ 999973 h 2058805"/>
              <a:gd name="connsiteX1" fmla="*/ 211771 w 10720137"/>
              <a:gd name="connsiteY1" fmla="*/ 788202 h 2058805"/>
              <a:gd name="connsiteX2" fmla="*/ 9477877 w 10720137"/>
              <a:gd name="connsiteY2" fmla="*/ 776171 h 2058805"/>
              <a:gd name="connsiteX3" fmla="*/ 8981069 w 10720137"/>
              <a:gd name="connsiteY3" fmla="*/ 0 h 2058805"/>
              <a:gd name="connsiteX4" fmla="*/ 9835816 w 10720137"/>
              <a:gd name="connsiteY4" fmla="*/ 812265 h 2058805"/>
              <a:gd name="connsiteX5" fmla="*/ 10508366 w 10720137"/>
              <a:gd name="connsiteY5" fmla="*/ 788202 h 2058805"/>
              <a:gd name="connsiteX6" fmla="*/ 10720137 w 10720137"/>
              <a:gd name="connsiteY6" fmla="*/ 999973 h 2058805"/>
              <a:gd name="connsiteX7" fmla="*/ 10720137 w 10720137"/>
              <a:gd name="connsiteY7" fmla="*/ 999969 h 2058805"/>
              <a:gd name="connsiteX8" fmla="*/ 10720137 w 10720137"/>
              <a:gd name="connsiteY8" fmla="*/ 999969 h 2058805"/>
              <a:gd name="connsiteX9" fmla="*/ 10720137 w 10720137"/>
              <a:gd name="connsiteY9" fmla="*/ 1317620 h 2058805"/>
              <a:gd name="connsiteX10" fmla="*/ 10720137 w 10720137"/>
              <a:gd name="connsiteY10" fmla="*/ 1847034 h 2058805"/>
              <a:gd name="connsiteX11" fmla="*/ 10508366 w 10720137"/>
              <a:gd name="connsiteY11" fmla="*/ 2058805 h 2058805"/>
              <a:gd name="connsiteX12" fmla="*/ 8933448 w 10720137"/>
              <a:gd name="connsiteY12" fmla="*/ 2058805 h 2058805"/>
              <a:gd name="connsiteX13" fmla="*/ 6253413 w 10720137"/>
              <a:gd name="connsiteY13" fmla="*/ 2058805 h 2058805"/>
              <a:gd name="connsiteX14" fmla="*/ 6253413 w 10720137"/>
              <a:gd name="connsiteY14" fmla="*/ 2058805 h 2058805"/>
              <a:gd name="connsiteX15" fmla="*/ 211771 w 10720137"/>
              <a:gd name="connsiteY15" fmla="*/ 2058805 h 2058805"/>
              <a:gd name="connsiteX16" fmla="*/ 0 w 10720137"/>
              <a:gd name="connsiteY16" fmla="*/ 1847034 h 2058805"/>
              <a:gd name="connsiteX17" fmla="*/ 0 w 10720137"/>
              <a:gd name="connsiteY17" fmla="*/ 1317620 h 2058805"/>
              <a:gd name="connsiteX18" fmla="*/ 0 w 10720137"/>
              <a:gd name="connsiteY18" fmla="*/ 999969 h 2058805"/>
              <a:gd name="connsiteX19" fmla="*/ 0 w 10720137"/>
              <a:gd name="connsiteY19" fmla="*/ 999969 h 2058805"/>
              <a:gd name="connsiteX20" fmla="*/ 0 w 10720137"/>
              <a:gd name="connsiteY20" fmla="*/ 999973 h 205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20137" h="2058805">
                <a:moveTo>
                  <a:pt x="0" y="999973"/>
                </a:moveTo>
                <a:cubicBezTo>
                  <a:pt x="0" y="883015"/>
                  <a:pt x="94813" y="788202"/>
                  <a:pt x="211771" y="788202"/>
                </a:cubicBezTo>
                <a:lnTo>
                  <a:pt x="9477877" y="776171"/>
                </a:lnTo>
                <a:lnTo>
                  <a:pt x="8981069" y="0"/>
                </a:lnTo>
                <a:lnTo>
                  <a:pt x="9835816" y="812265"/>
                </a:lnTo>
                <a:cubicBezTo>
                  <a:pt x="10360789" y="812265"/>
                  <a:pt x="9983393" y="788202"/>
                  <a:pt x="10508366" y="788202"/>
                </a:cubicBezTo>
                <a:cubicBezTo>
                  <a:pt x="10625324" y="788202"/>
                  <a:pt x="10720137" y="883015"/>
                  <a:pt x="10720137" y="999973"/>
                </a:cubicBezTo>
                <a:lnTo>
                  <a:pt x="10720137" y="999969"/>
                </a:lnTo>
                <a:lnTo>
                  <a:pt x="10720137" y="999969"/>
                </a:lnTo>
                <a:lnTo>
                  <a:pt x="10720137" y="1317620"/>
                </a:lnTo>
                <a:lnTo>
                  <a:pt x="10720137" y="1847034"/>
                </a:lnTo>
                <a:cubicBezTo>
                  <a:pt x="10720137" y="1963992"/>
                  <a:pt x="10625324" y="2058805"/>
                  <a:pt x="10508366" y="2058805"/>
                </a:cubicBezTo>
                <a:lnTo>
                  <a:pt x="8933448" y="2058805"/>
                </a:lnTo>
                <a:lnTo>
                  <a:pt x="6253413" y="2058805"/>
                </a:lnTo>
                <a:lnTo>
                  <a:pt x="6253413" y="2058805"/>
                </a:lnTo>
                <a:lnTo>
                  <a:pt x="211771" y="2058805"/>
                </a:lnTo>
                <a:cubicBezTo>
                  <a:pt x="94813" y="2058805"/>
                  <a:pt x="0" y="1963992"/>
                  <a:pt x="0" y="1847034"/>
                </a:cubicBezTo>
                <a:lnTo>
                  <a:pt x="0" y="1317620"/>
                </a:lnTo>
                <a:lnTo>
                  <a:pt x="0" y="999969"/>
                </a:lnTo>
                <a:lnTo>
                  <a:pt x="0" y="999969"/>
                </a:lnTo>
                <a:lnTo>
                  <a:pt x="0" y="999973"/>
                </a:lnTo>
                <a:close/>
              </a:path>
            </a:pathLst>
          </a:cu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b"/>
          <a:lstStyle/>
          <a:p>
            <a:pPr lvl="0">
              <a:defRPr/>
            </a:pPr>
            <a:endParaRPr kumimoji="1" lang="en-US" altLang="ja-JP" sz="3200" b="0" i="0" u="none" strike="noStrike" kern="1200" cap="none" spc="0" normalizeH="0" baseline="0" noProof="0" dirty="0">
              <a:ln>
                <a:noFill/>
              </a:ln>
              <a:solidFill>
                <a:prstClr val="black"/>
              </a:solidFill>
              <a:effectLst/>
              <a:uLnTx/>
              <a:uFillTx/>
              <a:latin typeface="UD デジタル 教科書体 NK-R"/>
              <a:ea typeface="UD デジタル 教科書体 NK-R"/>
            </a:endParaRPr>
          </a:p>
          <a:p>
            <a:pPr lvl="0">
              <a:defRPr/>
            </a:pPr>
            <a:r>
              <a:rPr kumimoji="1" lang="ja-JP" altLang="en-US" sz="3200" b="0" i="0" u="none" strike="noStrike" kern="1200" cap="none" spc="0" normalizeH="0" baseline="0" noProof="0" dirty="0">
                <a:ln>
                  <a:noFill/>
                </a:ln>
                <a:solidFill>
                  <a:prstClr val="black"/>
                </a:solidFill>
                <a:effectLst/>
                <a:uLnTx/>
                <a:uFillTx/>
                <a:latin typeface="UD デジタル 教科書体 NK-R"/>
                <a:ea typeface="UD デジタル 教科書体 NK-R"/>
              </a:rPr>
              <a:t>専門の相談員が、相談内容を聴き取って、</a:t>
            </a:r>
            <a:endParaRPr lang="en-US" altLang="ja-JP" sz="3200" dirty="0">
              <a:solidFill>
                <a:prstClr val="black"/>
              </a:solidFill>
              <a:latin typeface="UD デジタル 教科書体 NK-R"/>
              <a:ea typeface="UD デジタル 教科書体 NK-R"/>
            </a:endParaRPr>
          </a:p>
          <a:p>
            <a:pPr lvl="0">
              <a:defRPr/>
            </a:pPr>
            <a:r>
              <a:rPr lang="ja-JP" altLang="en-US" sz="3200" dirty="0">
                <a:solidFill>
                  <a:prstClr val="black"/>
                </a:solidFill>
                <a:latin typeface="UD デジタル 教科書体 NK-R"/>
                <a:ea typeface="UD デジタル 教科書体 NK-R"/>
              </a:rPr>
              <a:t>解決のためのアドバイスや、事業者との交渉の手伝い等をする</a:t>
            </a:r>
            <a:endParaRPr kumimoji="1" lang="ja-JP" altLang="en-US" sz="3200" b="0" i="0" u="none" strike="noStrike" kern="1200" cap="none" spc="0" normalizeH="0" baseline="0" noProof="0" dirty="0">
              <a:ln>
                <a:noFill/>
              </a:ln>
              <a:solidFill>
                <a:prstClr val="black"/>
              </a:solidFill>
              <a:effectLst/>
              <a:uLnTx/>
              <a:uFillTx/>
              <a:latin typeface="UD デジタル 教科書体 NK-R"/>
              <a:ea typeface="UD デジタル 教科書体 NK-R"/>
            </a:endParaRPr>
          </a:p>
        </p:txBody>
      </p:sp>
      <p:sp>
        <p:nvSpPr>
          <p:cNvPr id="15" name="吹き出し: 角を丸めた四角形 14">
            <a:extLst>
              <a:ext uri="{FF2B5EF4-FFF2-40B4-BE49-F238E27FC236}">
                <a16:creationId xmlns:a16="http://schemas.microsoft.com/office/drawing/2014/main" id="{836542CC-3CCD-4E2E-86A7-B018AB96A24E}"/>
              </a:ext>
            </a:extLst>
          </p:cNvPr>
          <p:cNvSpPr/>
          <p:nvPr/>
        </p:nvSpPr>
        <p:spPr>
          <a:xfrm>
            <a:off x="141222" y="2673591"/>
            <a:ext cx="2208296" cy="738284"/>
          </a:xfrm>
          <a:prstGeom prst="wedgeRoundRectCallout">
            <a:avLst>
              <a:gd name="adj1" fmla="val 35385"/>
              <a:gd name="adj2" fmla="val 77794"/>
              <a:gd name="adj3" fmla="val 16667"/>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相談したい</a:t>
            </a:r>
            <a:endParaRPr kumimoji="1" lang="ja-JP" altLang="en-US" sz="320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pic>
        <p:nvPicPr>
          <p:cNvPr id="16" name="Picture 3">
            <a:extLst>
              <a:ext uri="{FF2B5EF4-FFF2-40B4-BE49-F238E27FC236}">
                <a16:creationId xmlns:a16="http://schemas.microsoft.com/office/drawing/2014/main" id="{37C72964-DD94-449B-B53C-FEEFCC374A1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3383"/>
          <a:stretch/>
        </p:blipFill>
        <p:spPr bwMode="auto">
          <a:xfrm>
            <a:off x="9322366" y="3313286"/>
            <a:ext cx="2789087" cy="120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a:extLst>
              <a:ext uri="{FF2B5EF4-FFF2-40B4-BE49-F238E27FC236}">
                <a16:creationId xmlns:a16="http://schemas.microsoft.com/office/drawing/2014/main" id="{27057607-E157-46D6-8075-23A3CA898A97}"/>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6</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12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 presetClass="entr" presetSubtype="4" fill="hold" nodeType="withEffect">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987067" y="89033"/>
            <a:ext cx="8325262" cy="831622"/>
          </a:xfrm>
        </p:spPr>
        <p:txBody>
          <a:bodyPr>
            <a:normAutofit/>
          </a:bodyPr>
          <a:lstStyle/>
          <a:p>
            <a:pPr algn="l"/>
            <a:r>
              <a:rPr lang="ja-JP" altLang="en-US" sz="3600" dirty="0">
                <a:latin typeface="UD デジタル 教科書体 NK-R" panose="02020400000000000000" pitchFamily="18" charset="-128"/>
                <a:ea typeface="UD デジタル 教科書体 NK-R" panose="02020400000000000000" pitchFamily="18" charset="-128"/>
              </a:rPr>
              <a:t>消費生活センターとは</a:t>
            </a: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13" name="上下矢印 12"/>
          <p:cNvSpPr/>
          <p:nvPr/>
        </p:nvSpPr>
        <p:spPr>
          <a:xfrm>
            <a:off x="2928498" y="866349"/>
            <a:ext cx="417104" cy="2565378"/>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15" name="直線コネクタ 14"/>
          <p:cNvCxnSpPr>
            <a:cxnSpLocks/>
          </p:cNvCxnSpPr>
          <p:nvPr/>
        </p:nvCxnSpPr>
        <p:spPr>
          <a:xfrm>
            <a:off x="2928498" y="3461127"/>
            <a:ext cx="1907569"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a:cxnSpLocks/>
          </p:cNvCxnSpPr>
          <p:nvPr/>
        </p:nvCxnSpPr>
        <p:spPr>
          <a:xfrm>
            <a:off x="1395095" y="4583991"/>
            <a:ext cx="8445321" cy="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509990" y="4723166"/>
            <a:ext cx="1325265" cy="431189"/>
          </a:xfrm>
          <a:prstGeom prst="rect">
            <a:avLst/>
          </a:prstGeom>
          <a:solidFill>
            <a:schemeClr val="accent6">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事業者</a:t>
            </a:r>
          </a:p>
        </p:txBody>
      </p:sp>
      <p:sp>
        <p:nvSpPr>
          <p:cNvPr id="38" name="正方形/長方形 37"/>
          <p:cNvSpPr/>
          <p:nvPr/>
        </p:nvSpPr>
        <p:spPr>
          <a:xfrm>
            <a:off x="3435291" y="4723166"/>
            <a:ext cx="1342405" cy="4110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a:t>
            </a:r>
          </a:p>
        </p:txBody>
      </p:sp>
      <p:grpSp>
        <p:nvGrpSpPr>
          <p:cNvPr id="44" name="グループ化 43"/>
          <p:cNvGrpSpPr/>
          <p:nvPr/>
        </p:nvGrpSpPr>
        <p:grpSpPr>
          <a:xfrm>
            <a:off x="1395095" y="743974"/>
            <a:ext cx="1440160" cy="3841896"/>
            <a:chOff x="899592" y="1988840"/>
            <a:chExt cx="1440160" cy="3240360"/>
          </a:xfrm>
        </p:grpSpPr>
        <p:sp>
          <p:nvSpPr>
            <p:cNvPr id="36" name="正方形/長方形 35"/>
            <p:cNvSpPr/>
            <p:nvPr/>
          </p:nvSpPr>
          <p:spPr>
            <a:xfrm>
              <a:off x="899592" y="1988840"/>
              <a:ext cx="1440160" cy="3240360"/>
            </a:xfrm>
            <a:prstGeom prst="rect">
              <a:avLst/>
            </a:prstGeom>
            <a:solidFill>
              <a:schemeClr val="accent5">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情報量</a:t>
              </a:r>
              <a:endParaRPr kumimoji="1" lang="en-US" altLang="ja-JP"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資金力</a:t>
              </a:r>
              <a:endParaRPr kumimoji="1" lang="en-US" altLang="ja-JP"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組織力</a:t>
              </a:r>
              <a:endParaRPr kumimoji="1" lang="en-US" altLang="ja-JP" sz="2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0" name="円/楕円 39"/>
            <p:cNvSpPr/>
            <p:nvPr/>
          </p:nvSpPr>
          <p:spPr>
            <a:xfrm>
              <a:off x="1043608" y="2132856"/>
              <a:ext cx="1152128" cy="1440160"/>
            </a:xfrm>
            <a:prstGeom prst="ellipse">
              <a:avLst/>
            </a:prstGeom>
            <a:solidFill>
              <a:schemeClr val="accent4">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交渉力</a:t>
              </a:r>
            </a:p>
          </p:txBody>
        </p:sp>
      </p:grpSp>
      <p:sp>
        <p:nvSpPr>
          <p:cNvPr id="2" name="正方形/長方形 1"/>
          <p:cNvSpPr/>
          <p:nvPr/>
        </p:nvSpPr>
        <p:spPr>
          <a:xfrm>
            <a:off x="3444175" y="1309102"/>
            <a:ext cx="671830" cy="14778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格差</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32" name="グループ化 31">
            <a:extLst>
              <a:ext uri="{FF2B5EF4-FFF2-40B4-BE49-F238E27FC236}">
                <a16:creationId xmlns:a16="http://schemas.microsoft.com/office/drawing/2014/main" id="{7D8A1045-CECA-4FA3-9F97-D240ED0C6409}"/>
              </a:ext>
            </a:extLst>
          </p:cNvPr>
          <p:cNvGrpSpPr/>
          <p:nvPr/>
        </p:nvGrpSpPr>
        <p:grpSpPr>
          <a:xfrm>
            <a:off x="3438267" y="3490527"/>
            <a:ext cx="1310432" cy="1102986"/>
            <a:chOff x="899592" y="2982555"/>
            <a:chExt cx="1440160" cy="2266204"/>
          </a:xfrm>
          <a:solidFill>
            <a:schemeClr val="accent5">
              <a:lumMod val="20000"/>
              <a:lumOff val="80000"/>
            </a:schemeClr>
          </a:solidFill>
        </p:grpSpPr>
        <p:sp>
          <p:nvSpPr>
            <p:cNvPr id="33" name="正方形/長方形 32">
              <a:extLst>
                <a:ext uri="{FF2B5EF4-FFF2-40B4-BE49-F238E27FC236}">
                  <a16:creationId xmlns:a16="http://schemas.microsoft.com/office/drawing/2014/main" id="{BE705B45-AA34-4EDA-AF5B-4264024A51DD}"/>
                </a:ext>
              </a:extLst>
            </p:cNvPr>
            <p:cNvSpPr/>
            <p:nvPr/>
          </p:nvSpPr>
          <p:spPr>
            <a:xfrm>
              <a:off x="899592" y="2982555"/>
              <a:ext cx="1440160" cy="2266204"/>
            </a:xfrm>
            <a:prstGeom prst="rect">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情報量</a:t>
              </a:r>
              <a:endParaRPr kumimoji="1" lang="en-US" altLang="ja-JP" sz="2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資金力</a:t>
              </a:r>
              <a:endParaRPr kumimoji="1" lang="en-US" altLang="ja-JP" sz="2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4" name="円/楕円 39">
              <a:extLst>
                <a:ext uri="{FF2B5EF4-FFF2-40B4-BE49-F238E27FC236}">
                  <a16:creationId xmlns:a16="http://schemas.microsoft.com/office/drawing/2014/main" id="{71E349FB-6D04-4BC6-A4B6-603F5FAE16F9}"/>
                </a:ext>
              </a:extLst>
            </p:cNvPr>
            <p:cNvSpPr/>
            <p:nvPr/>
          </p:nvSpPr>
          <p:spPr>
            <a:xfrm>
              <a:off x="916534" y="3107212"/>
              <a:ext cx="1395076" cy="556256"/>
            </a:xfrm>
            <a:prstGeom prst="ellipse">
              <a:avLst/>
            </a:prstGeom>
            <a:grp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交渉力</a:t>
              </a:r>
            </a:p>
          </p:txBody>
        </p:sp>
      </p:grpSp>
      <p:sp>
        <p:nvSpPr>
          <p:cNvPr id="20" name="正方形/長方形 19">
            <a:extLst>
              <a:ext uri="{FF2B5EF4-FFF2-40B4-BE49-F238E27FC236}">
                <a16:creationId xmlns:a16="http://schemas.microsoft.com/office/drawing/2014/main" id="{23DC3F44-A561-4D24-847B-D60DA061F06E}"/>
              </a:ext>
            </a:extLst>
          </p:cNvPr>
          <p:cNvSpPr/>
          <p:nvPr/>
        </p:nvSpPr>
        <p:spPr>
          <a:xfrm>
            <a:off x="6582446" y="671340"/>
            <a:ext cx="763803" cy="2756592"/>
          </a:xfrm>
          <a:prstGeom prst="rect">
            <a:avLst/>
          </a:prstGeom>
          <a:solidFill>
            <a:srgbClr val="FF3300"/>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法</a:t>
            </a:r>
            <a:endParaRPr kumimoji="1" lang="en-US" altLang="ja-JP"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制度</a:t>
            </a:r>
          </a:p>
        </p:txBody>
      </p:sp>
      <p:sp>
        <p:nvSpPr>
          <p:cNvPr id="21" name="正方形/長方形 20">
            <a:extLst>
              <a:ext uri="{FF2B5EF4-FFF2-40B4-BE49-F238E27FC236}">
                <a16:creationId xmlns:a16="http://schemas.microsoft.com/office/drawing/2014/main" id="{BAABA565-B584-4457-9CD3-E19A52693672}"/>
              </a:ext>
            </a:extLst>
          </p:cNvPr>
          <p:cNvSpPr/>
          <p:nvPr/>
        </p:nvSpPr>
        <p:spPr>
          <a:xfrm>
            <a:off x="7439025" y="671339"/>
            <a:ext cx="763803" cy="2780268"/>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行政</a:t>
            </a:r>
            <a:endParaRPr kumimoji="1" lang="en-US" altLang="ja-JP"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機関等</a:t>
            </a:r>
            <a:endParaRPr kumimoji="1" lang="en-US" altLang="ja-JP"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 name="右矢印 5">
            <a:extLst>
              <a:ext uri="{FF2B5EF4-FFF2-40B4-BE49-F238E27FC236}">
                <a16:creationId xmlns:a16="http://schemas.microsoft.com/office/drawing/2014/main" id="{F3C300E5-4630-4DA9-9319-AEEB243B5844}"/>
              </a:ext>
            </a:extLst>
          </p:cNvPr>
          <p:cNvSpPr/>
          <p:nvPr/>
        </p:nvSpPr>
        <p:spPr>
          <a:xfrm>
            <a:off x="4836067" y="2535639"/>
            <a:ext cx="1592677" cy="663384"/>
          </a:xfrm>
          <a:prstGeom prst="rightArrow">
            <a:avLst/>
          </a:prstGeom>
          <a:solidFill>
            <a:srgbClr val="00B9E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吹き出し: 角を丸めた四角形 6">
            <a:extLst>
              <a:ext uri="{FF2B5EF4-FFF2-40B4-BE49-F238E27FC236}">
                <a16:creationId xmlns:a16="http://schemas.microsoft.com/office/drawing/2014/main" id="{38E8CE1D-3A99-4297-8DC4-5BFB3F8C7AB0}"/>
              </a:ext>
            </a:extLst>
          </p:cNvPr>
          <p:cNvSpPr/>
          <p:nvPr/>
        </p:nvSpPr>
        <p:spPr>
          <a:xfrm>
            <a:off x="8942339" y="1129443"/>
            <a:ext cx="3098829" cy="1727349"/>
          </a:xfrm>
          <a:prstGeom prst="wedgeRoundRectCallout">
            <a:avLst>
              <a:gd name="adj1" fmla="val -79541"/>
              <a:gd name="adj2" fmla="val -914"/>
              <a:gd name="adj3" fmla="val 16667"/>
            </a:avLst>
          </a:prstGeom>
          <a:ln w="28575">
            <a:solidFill>
              <a:srgbClr val="FF66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消費者庁</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国民生活センター</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消費生活センター</a:t>
            </a:r>
            <a:r>
              <a:rPr kumimoji="1" lang="ja-JP" altLang="en-US" sz="24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　等</a:t>
            </a:r>
            <a:endParaRPr kumimoji="1" lang="ja-JP" altLang="en-US" sz="24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sp>
        <p:nvSpPr>
          <p:cNvPr id="31" name="吹き出し: 角を丸めた四角形 30">
            <a:extLst>
              <a:ext uri="{FF2B5EF4-FFF2-40B4-BE49-F238E27FC236}">
                <a16:creationId xmlns:a16="http://schemas.microsoft.com/office/drawing/2014/main" id="{A42C6E9D-E741-4BC2-BB84-1174E5E92AE8}"/>
              </a:ext>
            </a:extLst>
          </p:cNvPr>
          <p:cNvSpPr/>
          <p:nvPr/>
        </p:nvSpPr>
        <p:spPr>
          <a:xfrm>
            <a:off x="8256576" y="4255859"/>
            <a:ext cx="3800882" cy="1996060"/>
          </a:xfrm>
          <a:prstGeom prst="wedgeRoundRectCallout">
            <a:avLst>
              <a:gd name="adj1" fmla="val -81478"/>
              <a:gd name="adj2" fmla="val -95449"/>
              <a:gd name="adj3" fmla="val 16667"/>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消費者基本法</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消費者安全法</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消費者契約法</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特定商取引法</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京都府消費生活安全条例</a:t>
            </a:r>
            <a:endParaRPr kumimoji="1" lang="ja-JP" altLang="en-US" sz="24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cxnSp>
        <p:nvCxnSpPr>
          <p:cNvPr id="35" name="直線コネクタ 34">
            <a:extLst>
              <a:ext uri="{FF2B5EF4-FFF2-40B4-BE49-F238E27FC236}">
                <a16:creationId xmlns:a16="http://schemas.microsoft.com/office/drawing/2014/main" id="{289CADC7-5D5D-40C3-B046-C6177306C742}"/>
              </a:ext>
            </a:extLst>
          </p:cNvPr>
          <p:cNvCxnSpPr>
            <a:cxnSpLocks/>
          </p:cNvCxnSpPr>
          <p:nvPr/>
        </p:nvCxnSpPr>
        <p:spPr>
          <a:xfrm>
            <a:off x="4836067" y="3465526"/>
            <a:ext cx="3458157"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16F4D2A-1635-4F00-925E-395A0B483A97}"/>
              </a:ext>
            </a:extLst>
          </p:cNvPr>
          <p:cNvCxnSpPr>
            <a:cxnSpLocks/>
          </p:cNvCxnSpPr>
          <p:nvPr/>
        </p:nvCxnSpPr>
        <p:spPr>
          <a:xfrm flipV="1">
            <a:off x="122548" y="623842"/>
            <a:ext cx="12069452" cy="8484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28" name="図 27">
            <a:extLst>
              <a:ext uri="{FF2B5EF4-FFF2-40B4-BE49-F238E27FC236}">
                <a16:creationId xmlns:a16="http://schemas.microsoft.com/office/drawing/2014/main" id="{4830D7AF-50FE-48D5-BA66-B2A3B2D2F49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475" b="97297" l="9350" r="89431">
                        <a14:foregroundMark x1="60569" y1="3861" x2="80894" y2="13514"/>
                        <a14:foregroundMark x1="48780" y1="59459" x2="51626" y2="97297"/>
                        <a14:foregroundMark x1="16260" y1="57143" x2="21951" y2="57143"/>
                        <a14:foregroundMark x1="54878" y1="52896" x2="64634" y2="71042"/>
                        <a14:foregroundMark x1="69919" y1="51737" x2="65854" y2="62548"/>
                      </a14:backgroundRemoval>
                    </a14:imgEffect>
                  </a14:imgLayer>
                </a14:imgProps>
              </a:ext>
              <a:ext uri="{28A0092B-C50C-407E-A947-70E740481C1C}">
                <a14:useLocalDpi xmlns:a14="http://schemas.microsoft.com/office/drawing/2010/main" val="0"/>
              </a:ext>
            </a:extLst>
          </a:blip>
          <a:stretch>
            <a:fillRect/>
          </a:stretch>
        </p:blipFill>
        <p:spPr>
          <a:xfrm>
            <a:off x="4815973" y="1104416"/>
            <a:ext cx="1256126" cy="1316303"/>
          </a:xfrm>
          <a:prstGeom prst="rect">
            <a:avLst/>
          </a:prstGeom>
        </p:spPr>
      </p:pic>
      <p:pic>
        <p:nvPicPr>
          <p:cNvPr id="11" name="図 10">
            <a:extLst>
              <a:ext uri="{FF2B5EF4-FFF2-40B4-BE49-F238E27FC236}">
                <a16:creationId xmlns:a16="http://schemas.microsoft.com/office/drawing/2014/main" id="{C575052D-2216-4681-8F5F-AD7227EF2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4450" y="5241442"/>
            <a:ext cx="1609950" cy="1552792"/>
          </a:xfrm>
          <a:prstGeom prst="rect">
            <a:avLst/>
          </a:prstGeom>
        </p:spPr>
      </p:pic>
      <p:pic>
        <p:nvPicPr>
          <p:cNvPr id="43" name="図 42">
            <a:extLst>
              <a:ext uri="{FF2B5EF4-FFF2-40B4-BE49-F238E27FC236}">
                <a16:creationId xmlns:a16="http://schemas.microsoft.com/office/drawing/2014/main" id="{F06DBD9F-95DB-43F1-BE4F-CB2CA759058B}"/>
              </a:ext>
            </a:extLst>
          </p:cNvPr>
          <p:cNvPicPr>
            <a:picLocks noChangeAspect="1"/>
          </p:cNvPicPr>
          <p:nvPr/>
        </p:nvPicPr>
        <p:blipFill>
          <a:blip r:embed="rId6"/>
          <a:stretch>
            <a:fillRect/>
          </a:stretch>
        </p:blipFill>
        <p:spPr>
          <a:xfrm>
            <a:off x="4444084" y="5417726"/>
            <a:ext cx="1534654" cy="1181016"/>
          </a:xfrm>
          <a:prstGeom prst="rect">
            <a:avLst/>
          </a:prstGeom>
        </p:spPr>
      </p:pic>
      <p:pic>
        <p:nvPicPr>
          <p:cNvPr id="45" name="図 44">
            <a:extLst>
              <a:ext uri="{FF2B5EF4-FFF2-40B4-BE49-F238E27FC236}">
                <a16:creationId xmlns:a16="http://schemas.microsoft.com/office/drawing/2014/main" id="{AED805AD-AF19-4233-9016-9FDA9C05FE9F}"/>
              </a:ext>
            </a:extLst>
          </p:cNvPr>
          <p:cNvPicPr>
            <a:picLocks noChangeAspect="1"/>
          </p:cNvPicPr>
          <p:nvPr/>
        </p:nvPicPr>
        <p:blipFill>
          <a:blip r:embed="rId7"/>
          <a:stretch>
            <a:fillRect/>
          </a:stretch>
        </p:blipFill>
        <p:spPr>
          <a:xfrm>
            <a:off x="3104700" y="5421935"/>
            <a:ext cx="1339384" cy="1191806"/>
          </a:xfrm>
          <a:prstGeom prst="rect">
            <a:avLst/>
          </a:prstGeom>
        </p:spPr>
      </p:pic>
      <p:sp>
        <p:nvSpPr>
          <p:cNvPr id="4" name="スライド番号プレースホルダー 3">
            <a:extLst>
              <a:ext uri="{FF2B5EF4-FFF2-40B4-BE49-F238E27FC236}">
                <a16:creationId xmlns:a16="http://schemas.microsoft.com/office/drawing/2014/main" id="{7DBBCE0C-B31D-49F2-999F-D8A2C39F0B04}"/>
              </a:ext>
            </a:extLst>
          </p:cNvPr>
          <p:cNvSpPr>
            <a:spLocks noGrp="1"/>
          </p:cNvSpPr>
          <p:nvPr>
            <p:ph type="sldNum" sz="quarter" idx="12"/>
          </p:nvPr>
        </p:nvSpPr>
        <p:spPr>
          <a:xfrm>
            <a:off x="8610600" y="6483675"/>
            <a:ext cx="2743200" cy="365125"/>
          </a:xfrm>
        </p:spPr>
        <p:txBody>
          <a:bodyPr/>
          <a:lstStyle/>
          <a:p>
            <a:fld id="{CBC82420-49BF-4B37-A550-189EB1A657EB}" type="slidenum">
              <a:rPr kumimoji="1" lang="ja-JP" altLang="en-US" smtClean="0"/>
              <a:t>18</a:t>
            </a:fld>
            <a:endParaRPr kumimoji="1" lang="ja-JP" altLang="en-US"/>
          </a:p>
        </p:txBody>
      </p:sp>
      <p:sp>
        <p:nvSpPr>
          <p:cNvPr id="27" name="テキスト ボックス 26">
            <a:extLst>
              <a:ext uri="{FF2B5EF4-FFF2-40B4-BE49-F238E27FC236}">
                <a16:creationId xmlns:a16="http://schemas.microsoft.com/office/drawing/2014/main" id="{5142643B-3787-45D3-90FF-EA195C4E5650}"/>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6</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255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par>
                                <p:cTn id="19" presetID="63" presetClass="path" presetSubtype="0" accel="50000" decel="50000" fill="hold" grpId="0" nodeType="withEffect">
                                  <p:stCondLst>
                                    <p:cond delay="0"/>
                                  </p:stCondLst>
                                  <p:childTnLst>
                                    <p:animMotion origin="layout" path="M 1.04167E-6 1.48148E-6 L 0.27331 1.48148E-6 " pathEditMode="relative" rAng="0" ptsTypes="AA">
                                      <p:cBhvr>
                                        <p:cTn id="20" dur="2000" fill="hold"/>
                                        <p:tgtEl>
                                          <p:spTgt spid="38"/>
                                        </p:tgtEl>
                                        <p:attrNameLst>
                                          <p:attrName>ppt_x</p:attrName>
                                          <p:attrName>ppt_y</p:attrName>
                                        </p:attrNameLst>
                                      </p:cBhvr>
                                      <p:rCtr x="13659" y="0"/>
                                    </p:animMotion>
                                  </p:childTnLst>
                                </p:cTn>
                              </p:par>
                              <p:par>
                                <p:cTn id="21" presetID="63" presetClass="path" presetSubtype="0" accel="50000" decel="50000" fill="hold" nodeType="withEffect">
                                  <p:stCondLst>
                                    <p:cond delay="0"/>
                                  </p:stCondLst>
                                  <p:childTnLst>
                                    <p:animMotion origin="layout" path="M -0.00039 -1.85185E-6 L 0.26692 -1.85185E-6 " pathEditMode="relative" rAng="0" ptsTypes="AA">
                                      <p:cBhvr>
                                        <p:cTn id="22" dur="2000" fill="hold"/>
                                        <p:tgtEl>
                                          <p:spTgt spid="32"/>
                                        </p:tgtEl>
                                        <p:attrNameLst>
                                          <p:attrName>ppt_x</p:attrName>
                                          <p:attrName>ppt_y</p:attrName>
                                        </p:attrNameLst>
                                      </p:cBhvr>
                                      <p:rCtr x="13359" y="0"/>
                                    </p:animMotion>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4"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8" grpId="0" animBg="1"/>
      <p:bldP spid="2" grpId="0" animBg="1"/>
      <p:bldP spid="20" grpId="0" animBg="1"/>
      <p:bldP spid="21" grpId="0" animBg="1"/>
      <p:bldP spid="24" grpId="0" animBg="1"/>
      <p:bldP spid="7"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B52F45A7-0813-4A2B-93C6-068E41FB404A}"/>
              </a:ext>
            </a:extLst>
          </p:cNvPr>
          <p:cNvSpPr txBox="1">
            <a:spLocks/>
          </p:cNvSpPr>
          <p:nvPr/>
        </p:nvSpPr>
        <p:spPr>
          <a:xfrm>
            <a:off x="0" y="1"/>
            <a:ext cx="12192000" cy="711200"/>
          </a:xfrm>
          <a:prstGeom prst="rect">
            <a:avLst/>
          </a:prstGeom>
          <a:solidFill>
            <a:srgbClr val="F35F97"/>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5050"/>
                </a:solidFill>
                <a:latin typeface="UD デジタル 教科書体 NK-R" panose="02020400000000000000" pitchFamily="18" charset="-128"/>
                <a:ea typeface="UD デジタル 教科書体 NK-R" panose="02020400000000000000" pitchFamily="18" charset="-128"/>
              </a:rPr>
              <a:t>　</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あなたの行動が社会を変える！</a:t>
            </a:r>
          </a:p>
        </p:txBody>
      </p:sp>
      <p:sp>
        <p:nvSpPr>
          <p:cNvPr id="2" name="正方形/長方形 1">
            <a:extLst>
              <a:ext uri="{FF2B5EF4-FFF2-40B4-BE49-F238E27FC236}">
                <a16:creationId xmlns:a16="http://schemas.microsoft.com/office/drawing/2014/main" id="{81EC3D38-929C-A435-BD8E-678286497097}"/>
              </a:ext>
            </a:extLst>
          </p:cNvPr>
          <p:cNvSpPr/>
          <p:nvPr/>
        </p:nvSpPr>
        <p:spPr>
          <a:xfrm>
            <a:off x="130845" y="834888"/>
            <a:ext cx="781878" cy="573318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dirty="0">
                <a:latin typeface="BIZ UDPゴシック" panose="020B0400000000000000" pitchFamily="50" charset="-128"/>
                <a:ea typeface="BIZ UDPゴシック" panose="020B0400000000000000" pitchFamily="50" charset="-128"/>
              </a:rPr>
              <a:t>商品・サービスを購入したい</a:t>
            </a:r>
          </a:p>
        </p:txBody>
      </p:sp>
      <p:sp>
        <p:nvSpPr>
          <p:cNvPr id="8" name="正方形/長方形 7">
            <a:extLst>
              <a:ext uri="{FF2B5EF4-FFF2-40B4-BE49-F238E27FC236}">
                <a16:creationId xmlns:a16="http://schemas.microsoft.com/office/drawing/2014/main" id="{427EF557-954A-E801-0634-5BF99C466102}"/>
              </a:ext>
            </a:extLst>
          </p:cNvPr>
          <p:cNvSpPr/>
          <p:nvPr/>
        </p:nvSpPr>
        <p:spPr>
          <a:xfrm>
            <a:off x="1202083" y="860288"/>
            <a:ext cx="1137954" cy="2152764"/>
          </a:xfrm>
          <a:prstGeom prst="rect">
            <a:avLst/>
          </a:prstGeom>
          <a:solidFill>
            <a:srgbClr val="FFFF00"/>
          </a:solidFill>
          <a:ln w="571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批判的意識を</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持つ</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98709FA0-6A64-ED29-E0A2-9041F07D9428}"/>
              </a:ext>
            </a:extLst>
          </p:cNvPr>
          <p:cNvSpPr/>
          <p:nvPr/>
        </p:nvSpPr>
        <p:spPr>
          <a:xfrm>
            <a:off x="3351884" y="1258298"/>
            <a:ext cx="2486439" cy="1364974"/>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消費者の権利を守る事業者</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err="1">
                <a:solidFill>
                  <a:schemeClr val="tx1"/>
                </a:solidFill>
                <a:latin typeface="BIZ UDPゴシック" panose="020B0400000000000000" pitchFamily="50" charset="-128"/>
                <a:ea typeface="BIZ UDPゴシック" panose="020B0400000000000000" pitchFamily="50" charset="-128"/>
              </a:rPr>
              <a:t>と契</a:t>
            </a:r>
            <a:r>
              <a:rPr kumimoji="1" lang="ja-JP" altLang="en-US" sz="2400" dirty="0">
                <a:solidFill>
                  <a:schemeClr val="tx1"/>
                </a:solidFill>
                <a:latin typeface="BIZ UDPゴシック" panose="020B0400000000000000" pitchFamily="50" charset="-128"/>
                <a:ea typeface="BIZ UDPゴシック" panose="020B0400000000000000" pitchFamily="50" charset="-128"/>
              </a:rPr>
              <a:t>約</a:t>
            </a:r>
          </a:p>
        </p:txBody>
      </p:sp>
      <p:sp>
        <p:nvSpPr>
          <p:cNvPr id="12" name="正方形/長方形 11">
            <a:extLst>
              <a:ext uri="{FF2B5EF4-FFF2-40B4-BE49-F238E27FC236}">
                <a16:creationId xmlns:a16="http://schemas.microsoft.com/office/drawing/2014/main" id="{43D6E4DB-DFDF-ECC6-2B0B-83861495FA1F}"/>
              </a:ext>
            </a:extLst>
          </p:cNvPr>
          <p:cNvSpPr/>
          <p:nvPr/>
        </p:nvSpPr>
        <p:spPr>
          <a:xfrm>
            <a:off x="1202083" y="3658471"/>
            <a:ext cx="1146238" cy="2152764"/>
          </a:xfrm>
          <a:prstGeom prst="rect">
            <a:avLst/>
          </a:prstGeom>
          <a:noFill/>
          <a:ln w="571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批判的意識を</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持たない</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35827E9B-807B-0118-6C89-5190364CF54F}"/>
              </a:ext>
            </a:extLst>
          </p:cNvPr>
          <p:cNvSpPr/>
          <p:nvPr/>
        </p:nvSpPr>
        <p:spPr>
          <a:xfrm>
            <a:off x="3350592" y="3615295"/>
            <a:ext cx="2087219" cy="20573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悪質な事業者と契約</a:t>
            </a:r>
          </a:p>
        </p:txBody>
      </p:sp>
      <p:sp>
        <p:nvSpPr>
          <p:cNvPr id="26" name="正方形/長方形 25">
            <a:extLst>
              <a:ext uri="{FF2B5EF4-FFF2-40B4-BE49-F238E27FC236}">
                <a16:creationId xmlns:a16="http://schemas.microsoft.com/office/drawing/2014/main" id="{14D9AD3E-289C-45CE-A9B4-38FF0C8C66C0}"/>
              </a:ext>
            </a:extLst>
          </p:cNvPr>
          <p:cNvSpPr/>
          <p:nvPr/>
        </p:nvSpPr>
        <p:spPr>
          <a:xfrm>
            <a:off x="11103552" y="769109"/>
            <a:ext cx="1010555" cy="4262677"/>
          </a:xfrm>
          <a:prstGeom prst="rect">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dirty="0">
                <a:latin typeface="BIZ UDPゴシック" panose="020B0400000000000000" pitchFamily="50" charset="-128"/>
                <a:ea typeface="BIZ UDPゴシック" panose="020B0400000000000000" pitchFamily="50" charset="-128"/>
              </a:rPr>
              <a:t>消費者市民社会の実現</a:t>
            </a:r>
          </a:p>
        </p:txBody>
      </p:sp>
      <p:sp>
        <p:nvSpPr>
          <p:cNvPr id="30" name="正方形/長方形 29">
            <a:extLst>
              <a:ext uri="{FF2B5EF4-FFF2-40B4-BE49-F238E27FC236}">
                <a16:creationId xmlns:a16="http://schemas.microsoft.com/office/drawing/2014/main" id="{FE556540-05DD-310C-0D25-30D7FF50C584}"/>
              </a:ext>
            </a:extLst>
          </p:cNvPr>
          <p:cNvSpPr/>
          <p:nvPr/>
        </p:nvSpPr>
        <p:spPr>
          <a:xfrm>
            <a:off x="7938876" y="1285508"/>
            <a:ext cx="2449444" cy="1246923"/>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トラブル対策や</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製品・サービスの</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改善</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44" name="直線矢印コネクタ 43">
            <a:extLst>
              <a:ext uri="{FF2B5EF4-FFF2-40B4-BE49-F238E27FC236}">
                <a16:creationId xmlns:a16="http://schemas.microsoft.com/office/drawing/2014/main" id="{347B1DFA-60A8-6EF0-6B81-F53BEF8560DD}"/>
              </a:ext>
            </a:extLst>
          </p:cNvPr>
          <p:cNvCxnSpPr>
            <a:cxnSpLocks/>
            <a:stCxn id="8" idx="3"/>
            <a:endCxn id="7" idx="1"/>
          </p:cNvCxnSpPr>
          <p:nvPr/>
        </p:nvCxnSpPr>
        <p:spPr>
          <a:xfrm>
            <a:off x="2340037" y="1936670"/>
            <a:ext cx="1011847" cy="411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723E3D93-5C1A-CCF5-C68B-E151CCF1CDD4}"/>
              </a:ext>
            </a:extLst>
          </p:cNvPr>
          <p:cNvCxnSpPr>
            <a:cxnSpLocks/>
          </p:cNvCxnSpPr>
          <p:nvPr/>
        </p:nvCxnSpPr>
        <p:spPr>
          <a:xfrm>
            <a:off x="2348321" y="4515924"/>
            <a:ext cx="1002271"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39" name="直線矢印コネクタ 1038">
            <a:extLst>
              <a:ext uri="{FF2B5EF4-FFF2-40B4-BE49-F238E27FC236}">
                <a16:creationId xmlns:a16="http://schemas.microsoft.com/office/drawing/2014/main" id="{BBE7B0D9-FC44-73C1-D4CE-17F0F2870EA2}"/>
              </a:ext>
            </a:extLst>
          </p:cNvPr>
          <p:cNvCxnSpPr>
            <a:cxnSpLocks/>
            <a:stCxn id="7" idx="3"/>
            <a:endCxn id="30" idx="1"/>
          </p:cNvCxnSpPr>
          <p:nvPr/>
        </p:nvCxnSpPr>
        <p:spPr>
          <a:xfrm flipV="1">
            <a:off x="5838323" y="1908970"/>
            <a:ext cx="2100553" cy="3181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53" name="直線矢印コネクタ 1052">
            <a:extLst>
              <a:ext uri="{FF2B5EF4-FFF2-40B4-BE49-F238E27FC236}">
                <a16:creationId xmlns:a16="http://schemas.microsoft.com/office/drawing/2014/main" id="{E6ACACE2-431C-C571-E7D4-6857AEC1CCB0}"/>
              </a:ext>
            </a:extLst>
          </p:cNvPr>
          <p:cNvCxnSpPr>
            <a:cxnSpLocks/>
            <a:stCxn id="30" idx="3"/>
          </p:cNvCxnSpPr>
          <p:nvPr/>
        </p:nvCxnSpPr>
        <p:spPr>
          <a:xfrm>
            <a:off x="10388320" y="1908970"/>
            <a:ext cx="715232"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56A032BD-4E72-477B-B897-C7E95BE49DEF}"/>
              </a:ext>
            </a:extLst>
          </p:cNvPr>
          <p:cNvCxnSpPr>
            <a:cxnSpLocks/>
          </p:cNvCxnSpPr>
          <p:nvPr/>
        </p:nvCxnSpPr>
        <p:spPr>
          <a:xfrm flipV="1">
            <a:off x="5437811" y="4491655"/>
            <a:ext cx="1275051" cy="16200"/>
          </a:xfrm>
          <a:prstGeom prst="straightConnector1">
            <a:avLst/>
          </a:prstGeom>
          <a:ln w="762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E7BDF373-232E-4047-B270-AE917AE67C5F}"/>
              </a:ext>
            </a:extLst>
          </p:cNvPr>
          <p:cNvSpPr/>
          <p:nvPr/>
        </p:nvSpPr>
        <p:spPr>
          <a:xfrm>
            <a:off x="6712862" y="2782598"/>
            <a:ext cx="781878" cy="248400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dirty="0">
                <a:latin typeface="BIZ UDPゴシック" panose="020B0400000000000000" pitchFamily="50" charset="-128"/>
                <a:ea typeface="BIZ UDPゴシック" panose="020B0400000000000000" pitchFamily="50" charset="-128"/>
              </a:rPr>
              <a:t>トラブル発生</a:t>
            </a:r>
          </a:p>
        </p:txBody>
      </p:sp>
      <p:sp>
        <p:nvSpPr>
          <p:cNvPr id="19" name="正方形/長方形 18">
            <a:extLst>
              <a:ext uri="{FF2B5EF4-FFF2-40B4-BE49-F238E27FC236}">
                <a16:creationId xmlns:a16="http://schemas.microsoft.com/office/drawing/2014/main" id="{9B24B4DB-DDE5-4BD1-923E-76CA1CDF3061}"/>
              </a:ext>
            </a:extLst>
          </p:cNvPr>
          <p:cNvSpPr/>
          <p:nvPr/>
        </p:nvSpPr>
        <p:spPr>
          <a:xfrm>
            <a:off x="7957810" y="5031795"/>
            <a:ext cx="2770772" cy="797392"/>
          </a:xfrm>
          <a:prstGeom prst="rect">
            <a:avLst/>
          </a:prstGeom>
          <a:noFill/>
          <a:ln w="12700" cap="flat" cmpd="sng" algn="ctr">
            <a:solidFill>
              <a:srgbClr val="4472C4">
                <a:shade val="15000"/>
              </a:srgbClr>
            </a:solidFill>
            <a:prstDash val="solid"/>
            <a:miter lim="800000"/>
          </a:ln>
          <a:effectLst/>
        </p:spPr>
        <p:txBody>
          <a:bodyPr lIns="0" tIns="0" rIns="0" bIns="0" rtlCol="0" anchor="ctr">
            <a:noAutofit/>
          </a:bodyPr>
          <a:lstStyle/>
          <a:p>
            <a:pPr algn="ctr">
              <a:spcAft>
                <a:spcPts val="0"/>
              </a:spcAft>
            </a:pPr>
            <a:r>
              <a:rPr lang="ja-JP" sz="2400"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不正な取引、製品等</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2400"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の事故が続く</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2" name="直線矢印コネクタ 21">
            <a:extLst>
              <a:ext uri="{FF2B5EF4-FFF2-40B4-BE49-F238E27FC236}">
                <a16:creationId xmlns:a16="http://schemas.microsoft.com/office/drawing/2014/main" id="{71790E27-2C9D-4CF5-A24B-D9DE81E582A5}"/>
              </a:ext>
            </a:extLst>
          </p:cNvPr>
          <p:cNvCxnSpPr>
            <a:cxnSpLocks/>
          </p:cNvCxnSpPr>
          <p:nvPr/>
        </p:nvCxnSpPr>
        <p:spPr>
          <a:xfrm>
            <a:off x="5437810" y="5425970"/>
            <a:ext cx="252000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5CC5841B-7397-48C2-9AB5-742EF6B0E185}"/>
              </a:ext>
            </a:extLst>
          </p:cNvPr>
          <p:cNvSpPr>
            <a:spLocks noGrp="1"/>
          </p:cNvSpPr>
          <p:nvPr>
            <p:ph type="sldNum" sz="quarter" idx="12"/>
          </p:nvPr>
        </p:nvSpPr>
        <p:spPr/>
        <p:txBody>
          <a:bodyPr/>
          <a:lstStyle/>
          <a:p>
            <a:fld id="{CBC82420-49BF-4B37-A550-189EB1A657EB}" type="slidenum">
              <a:rPr kumimoji="1" lang="ja-JP" altLang="en-US" smtClean="0"/>
              <a:t>19</a:t>
            </a:fld>
            <a:endParaRPr kumimoji="1" lang="ja-JP" altLang="en-US"/>
          </a:p>
        </p:txBody>
      </p:sp>
      <p:sp>
        <p:nvSpPr>
          <p:cNvPr id="20" name="テキスト ボックス 19">
            <a:extLst>
              <a:ext uri="{FF2B5EF4-FFF2-40B4-BE49-F238E27FC236}">
                <a16:creationId xmlns:a16="http://schemas.microsoft.com/office/drawing/2014/main" id="{1C14E19F-7315-4DE3-9D66-C80F0DDC3119}"/>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6</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585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2AF8749-9EF7-422E-925A-C32E60629990}"/>
              </a:ext>
            </a:extLst>
          </p:cNvPr>
          <p:cNvGrpSpPr/>
          <p:nvPr/>
        </p:nvGrpSpPr>
        <p:grpSpPr>
          <a:xfrm>
            <a:off x="345791" y="26253"/>
            <a:ext cx="11500418" cy="6420472"/>
            <a:chOff x="345791" y="218764"/>
            <a:chExt cx="11500418" cy="6420472"/>
          </a:xfrm>
        </p:grpSpPr>
        <p:grpSp>
          <p:nvGrpSpPr>
            <p:cNvPr id="26" name="グループ化 25">
              <a:extLst>
                <a:ext uri="{FF2B5EF4-FFF2-40B4-BE49-F238E27FC236}">
                  <a16:creationId xmlns:a16="http://schemas.microsoft.com/office/drawing/2014/main" id="{457E62BF-D97F-4846-8228-9714F5213D59}"/>
                </a:ext>
              </a:extLst>
            </p:cNvPr>
            <p:cNvGrpSpPr/>
            <p:nvPr/>
          </p:nvGrpSpPr>
          <p:grpSpPr>
            <a:xfrm>
              <a:off x="345791" y="218764"/>
              <a:ext cx="11500418" cy="6420472"/>
              <a:chOff x="1323498" y="518096"/>
              <a:chExt cx="9829675" cy="5779633"/>
            </a:xfrm>
            <a:effectLst>
              <a:outerShdw blurRad="50800" dist="38100" dir="2700000" algn="tl" rotWithShape="0">
                <a:prstClr val="black">
                  <a:alpha val="40000"/>
                </a:prstClr>
              </a:outerShdw>
            </a:effectLst>
          </p:grpSpPr>
          <p:sp>
            <p:nvSpPr>
              <p:cNvPr id="10" name="正方形/長方形 9">
                <a:extLst>
                  <a:ext uri="{FF2B5EF4-FFF2-40B4-BE49-F238E27FC236}">
                    <a16:creationId xmlns:a16="http://schemas.microsoft.com/office/drawing/2014/main" id="{2D514001-41EF-4E41-A7B2-4D51E1527500}"/>
                  </a:ext>
                </a:extLst>
              </p:cNvPr>
              <p:cNvSpPr/>
              <p:nvPr/>
            </p:nvSpPr>
            <p:spPr>
              <a:xfrm>
                <a:off x="1323498" y="6000784"/>
                <a:ext cx="9829674" cy="296945"/>
              </a:xfrm>
              <a:custGeom>
                <a:avLst/>
                <a:gdLst>
                  <a:gd name="connsiteX0" fmla="*/ 0 w 11453587"/>
                  <a:gd name="connsiteY0" fmla="*/ 0 h 329870"/>
                  <a:gd name="connsiteX1" fmla="*/ 11453587 w 11453587"/>
                  <a:gd name="connsiteY1" fmla="*/ 0 h 329870"/>
                  <a:gd name="connsiteX2" fmla="*/ 11453587 w 11453587"/>
                  <a:gd name="connsiteY2" fmla="*/ 329870 h 329870"/>
                  <a:gd name="connsiteX3" fmla="*/ 0 w 11453587"/>
                  <a:gd name="connsiteY3" fmla="*/ 329870 h 329870"/>
                  <a:gd name="connsiteX4" fmla="*/ 0 w 11453587"/>
                  <a:gd name="connsiteY4" fmla="*/ 0 h 329870"/>
                  <a:gd name="connsiteX0" fmla="*/ 31750 w 11453587"/>
                  <a:gd name="connsiteY0" fmla="*/ 0 h 329870"/>
                  <a:gd name="connsiteX1" fmla="*/ 11453587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 name="connsiteX0" fmla="*/ 31750 w 11453587"/>
                  <a:gd name="connsiteY0" fmla="*/ 0 h 329870"/>
                  <a:gd name="connsiteX1" fmla="*/ 11427456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 name="connsiteX0" fmla="*/ 31750 w 11453587"/>
                  <a:gd name="connsiteY0" fmla="*/ 0 h 329870"/>
                  <a:gd name="connsiteX1" fmla="*/ 11411645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3587" h="329870">
                    <a:moveTo>
                      <a:pt x="31750" y="0"/>
                    </a:moveTo>
                    <a:lnTo>
                      <a:pt x="11411645" y="0"/>
                    </a:lnTo>
                    <a:lnTo>
                      <a:pt x="11453587" y="329870"/>
                    </a:lnTo>
                    <a:lnTo>
                      <a:pt x="0" y="329870"/>
                    </a:lnTo>
                    <a:lnTo>
                      <a:pt x="3175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D9F108A-A4C7-47C3-A1E2-B4F0651E2C42}"/>
                  </a:ext>
                </a:extLst>
              </p:cNvPr>
              <p:cNvSpPr/>
              <p:nvPr/>
            </p:nvSpPr>
            <p:spPr>
              <a:xfrm>
                <a:off x="1351722" y="518096"/>
                <a:ext cx="9766852" cy="5559081"/>
              </a:xfrm>
              <a:prstGeom prst="rect">
                <a:avLst/>
              </a:prstGeom>
              <a:solidFill>
                <a:schemeClr val="accent6">
                  <a:lumMod val="7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dirty="0">
                    <a:latin typeface="BIZ UDPゴシック" panose="020B0400000000000000" pitchFamily="50" charset="-128"/>
                    <a:ea typeface="BIZ UDPゴシック" panose="020B0400000000000000" pitchFamily="50" charset="-128"/>
                  </a:rPr>
                  <a:t>消費者の権利と責任②</a:t>
                </a:r>
                <a:endParaRPr kumimoji="1" lang="en-US" altLang="ja-JP" sz="7200" dirty="0">
                  <a:latin typeface="BIZ UDPゴシック" panose="020B0400000000000000" pitchFamily="50" charset="-128"/>
                  <a:ea typeface="BIZ UDPゴシック" panose="020B0400000000000000" pitchFamily="50" charset="-128"/>
                </a:endParaRPr>
              </a:p>
              <a:p>
                <a:pPr algn="ctr"/>
                <a:endParaRPr kumimoji="1" lang="en-US" altLang="ja-JP" sz="7200" dirty="0">
                  <a:latin typeface="BIZ UDPゴシック" panose="020B0400000000000000" pitchFamily="50" charset="-128"/>
                  <a:ea typeface="BIZ UDPゴシック" panose="020B0400000000000000" pitchFamily="50" charset="-128"/>
                </a:endParaRPr>
              </a:p>
              <a:p>
                <a:pPr algn="ctr"/>
                <a:endParaRPr kumimoji="1" lang="ja-JP" altLang="en-US" sz="72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585BB325-E224-4E65-8592-A3E1A01C5338}"/>
                  </a:ext>
                </a:extLst>
              </p:cNvPr>
              <p:cNvSpPr/>
              <p:nvPr/>
            </p:nvSpPr>
            <p:spPr>
              <a:xfrm>
                <a:off x="1328929" y="5973320"/>
                <a:ext cx="9824244" cy="265055"/>
              </a:xfrm>
              <a:custGeom>
                <a:avLst/>
                <a:gdLst>
                  <a:gd name="connsiteX0" fmla="*/ 0 w 11425010"/>
                  <a:gd name="connsiteY0" fmla="*/ 0 h 291269"/>
                  <a:gd name="connsiteX1" fmla="*/ 11425010 w 11425010"/>
                  <a:gd name="connsiteY1" fmla="*/ 0 h 291269"/>
                  <a:gd name="connsiteX2" fmla="*/ 11425010 w 11425010"/>
                  <a:gd name="connsiteY2" fmla="*/ 291269 h 291269"/>
                  <a:gd name="connsiteX3" fmla="*/ 0 w 11425010"/>
                  <a:gd name="connsiteY3" fmla="*/ 291269 h 291269"/>
                  <a:gd name="connsiteX4" fmla="*/ 0 w 11425010"/>
                  <a:gd name="connsiteY4" fmla="*/ 0 h 291269"/>
                  <a:gd name="connsiteX0" fmla="*/ 28575 w 11453585"/>
                  <a:gd name="connsiteY0" fmla="*/ 0 h 294444"/>
                  <a:gd name="connsiteX1" fmla="*/ 11453585 w 11453585"/>
                  <a:gd name="connsiteY1" fmla="*/ 0 h 294444"/>
                  <a:gd name="connsiteX2" fmla="*/ 11453585 w 11453585"/>
                  <a:gd name="connsiteY2" fmla="*/ 291269 h 294444"/>
                  <a:gd name="connsiteX3" fmla="*/ 0 w 11453585"/>
                  <a:gd name="connsiteY3" fmla="*/ 294444 h 294444"/>
                  <a:gd name="connsiteX4" fmla="*/ 28575 w 11453585"/>
                  <a:gd name="connsiteY4" fmla="*/ 0 h 294444"/>
                  <a:gd name="connsiteX0" fmla="*/ 28575 w 11475016"/>
                  <a:gd name="connsiteY0" fmla="*/ 0 h 294444"/>
                  <a:gd name="connsiteX1" fmla="*/ 11453585 w 11475016"/>
                  <a:gd name="connsiteY1" fmla="*/ 0 h 294444"/>
                  <a:gd name="connsiteX2" fmla="*/ 11475016 w 11475016"/>
                  <a:gd name="connsiteY2" fmla="*/ 288888 h 294444"/>
                  <a:gd name="connsiteX3" fmla="*/ 0 w 11475016"/>
                  <a:gd name="connsiteY3" fmla="*/ 294444 h 294444"/>
                  <a:gd name="connsiteX4" fmla="*/ 28575 w 11475016"/>
                  <a:gd name="connsiteY4" fmla="*/ 0 h 294444"/>
                  <a:gd name="connsiteX0" fmla="*/ 28575 w 11494066"/>
                  <a:gd name="connsiteY0" fmla="*/ 0 h 294444"/>
                  <a:gd name="connsiteX1" fmla="*/ 11453585 w 11494066"/>
                  <a:gd name="connsiteY1" fmla="*/ 0 h 294444"/>
                  <a:gd name="connsiteX2" fmla="*/ 11494066 w 11494066"/>
                  <a:gd name="connsiteY2" fmla="*/ 282538 h 294444"/>
                  <a:gd name="connsiteX3" fmla="*/ 0 w 11494066"/>
                  <a:gd name="connsiteY3" fmla="*/ 294444 h 294444"/>
                  <a:gd name="connsiteX4" fmla="*/ 28575 w 11494066"/>
                  <a:gd name="connsiteY4" fmla="*/ 0 h 29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4066" h="294444">
                    <a:moveTo>
                      <a:pt x="28575" y="0"/>
                    </a:moveTo>
                    <a:lnTo>
                      <a:pt x="11453585" y="0"/>
                    </a:lnTo>
                    <a:lnTo>
                      <a:pt x="11494066" y="282538"/>
                    </a:lnTo>
                    <a:lnTo>
                      <a:pt x="0" y="294444"/>
                    </a:lnTo>
                    <a:lnTo>
                      <a:pt x="28575" y="0"/>
                    </a:lnTo>
                    <a:close/>
                  </a:path>
                </a:pathLst>
              </a:custGeom>
              <a:solidFill>
                <a:schemeClr val="accent2">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3F86A53-FCB6-460D-80E0-FFD6522FE5DE}"/>
                  </a:ext>
                </a:extLst>
              </p:cNvPr>
              <p:cNvSpPr/>
              <p:nvPr/>
            </p:nvSpPr>
            <p:spPr>
              <a:xfrm>
                <a:off x="1351722" y="5932838"/>
                <a:ext cx="9766852" cy="56514"/>
              </a:xfrm>
              <a:prstGeom prst="rect">
                <a:avLst/>
              </a:prstGeom>
              <a:solidFill>
                <a:schemeClr val="accent4">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23DCC554-EA87-4DDE-9647-3BEA48E99F66}"/>
                </a:ext>
              </a:extLst>
            </p:cNvPr>
            <p:cNvGrpSpPr/>
            <p:nvPr/>
          </p:nvGrpSpPr>
          <p:grpSpPr>
            <a:xfrm>
              <a:off x="10036203" y="5897058"/>
              <a:ext cx="1413923" cy="611041"/>
              <a:chOff x="-1422487" y="4983647"/>
              <a:chExt cx="1413923" cy="373259"/>
            </a:xfrm>
            <a:effectLst>
              <a:outerShdw blurRad="50800" dist="38100" dir="5400000" algn="t" rotWithShape="0">
                <a:prstClr val="black">
                  <a:alpha val="40000"/>
                </a:prstClr>
              </a:outerShdw>
            </a:effectLst>
          </p:grpSpPr>
          <p:sp>
            <p:nvSpPr>
              <p:cNvPr id="17" name="四角形: 角を丸くする 16">
                <a:extLst>
                  <a:ext uri="{FF2B5EF4-FFF2-40B4-BE49-F238E27FC236}">
                    <a16:creationId xmlns:a16="http://schemas.microsoft.com/office/drawing/2014/main" id="{1EA8AF7E-6108-454E-B7DF-8F2E0A71F573}"/>
                  </a:ext>
                </a:extLst>
              </p:cNvPr>
              <p:cNvSpPr/>
              <p:nvPr/>
            </p:nvSpPr>
            <p:spPr>
              <a:xfrm>
                <a:off x="-1374306" y="5051152"/>
                <a:ext cx="1335612" cy="305754"/>
              </a:xfrm>
              <a:prstGeom prst="roundRect">
                <a:avLst/>
              </a:prstGeom>
              <a:solidFill>
                <a:schemeClr val="tx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9B774A0B-3B68-40EC-B16D-1CF56A115BCF}"/>
                  </a:ext>
                </a:extLst>
              </p:cNvPr>
              <p:cNvGrpSpPr/>
              <p:nvPr/>
            </p:nvGrpSpPr>
            <p:grpSpPr>
              <a:xfrm>
                <a:off x="-1422487" y="4983647"/>
                <a:ext cx="1413923" cy="207478"/>
                <a:chOff x="-1422487" y="4983647"/>
                <a:chExt cx="1413923" cy="324058"/>
              </a:xfrm>
            </p:grpSpPr>
            <p:sp>
              <p:nvSpPr>
                <p:cNvPr id="18" name="四角形: 角を丸くする 17">
                  <a:extLst>
                    <a:ext uri="{FF2B5EF4-FFF2-40B4-BE49-F238E27FC236}">
                      <a16:creationId xmlns:a16="http://schemas.microsoft.com/office/drawing/2014/main" id="{9D289B69-36D5-4970-BB1C-A49683FAD7B5}"/>
                    </a:ext>
                  </a:extLst>
                </p:cNvPr>
                <p:cNvSpPr/>
                <p:nvPr/>
              </p:nvSpPr>
              <p:spPr>
                <a:xfrm>
                  <a:off x="-1422487" y="4995236"/>
                  <a:ext cx="1413923" cy="304591"/>
                </a:xfrm>
                <a:prstGeom prst="roundRect">
                  <a:avLst/>
                </a:prstGeom>
                <a:solidFill>
                  <a:schemeClr val="accent4">
                    <a:lumMod val="60000"/>
                    <a:lumOff val="40000"/>
                  </a:schemeClr>
                </a:solidFill>
                <a:ln w="38100">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258B949-DA31-472D-A214-D39C4EB4A394}"/>
                    </a:ext>
                  </a:extLst>
                </p:cNvPr>
                <p:cNvSpPr/>
                <p:nvPr/>
              </p:nvSpPr>
              <p:spPr>
                <a:xfrm>
                  <a:off x="-812583" y="4983647"/>
                  <a:ext cx="245501" cy="32282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907B923-0AA2-4831-8871-66BF2F82015F}"/>
                    </a:ext>
                  </a:extLst>
                </p:cNvPr>
                <p:cNvSpPr/>
                <p:nvPr/>
              </p:nvSpPr>
              <p:spPr>
                <a:xfrm>
                  <a:off x="-846839" y="4984884"/>
                  <a:ext cx="245501" cy="322821"/>
                </a:xfrm>
                <a:prstGeom prst="rect">
                  <a:avLst/>
                </a:prstGeom>
                <a:solidFill>
                  <a:schemeClr val="bg1">
                    <a:lumMod val="6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四角形: 角を丸くする 1">
              <a:extLst>
                <a:ext uri="{FF2B5EF4-FFF2-40B4-BE49-F238E27FC236}">
                  <a16:creationId xmlns:a16="http://schemas.microsoft.com/office/drawing/2014/main" id="{536C6C78-62CD-4C17-AE08-2C9140F4DEF6}"/>
                </a:ext>
              </a:extLst>
            </p:cNvPr>
            <p:cNvSpPr/>
            <p:nvPr/>
          </p:nvSpPr>
          <p:spPr>
            <a:xfrm>
              <a:off x="1031397" y="6367114"/>
              <a:ext cx="825954" cy="130573"/>
            </a:xfrm>
            <a:prstGeom prst="roundRect">
              <a:avLst/>
            </a:prstGeom>
            <a:solidFill>
              <a:srgbClr val="00B0F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D65E92C3-AD03-4C5A-BEF8-BE8CC0FE6F91}"/>
                </a:ext>
              </a:extLst>
            </p:cNvPr>
            <p:cNvSpPr/>
            <p:nvPr/>
          </p:nvSpPr>
          <p:spPr>
            <a:xfrm rot="371990">
              <a:off x="1945654" y="6342071"/>
              <a:ext cx="428574" cy="117693"/>
            </a:xfrm>
            <a:prstGeom prst="roundRect">
              <a:avLst/>
            </a:prstGeom>
            <a:solidFill>
              <a:srgbClr val="FFFF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A8E72379-2709-45CF-BBE6-26E658281DA2}"/>
              </a:ext>
            </a:extLst>
          </p:cNvPr>
          <p:cNvGrpSpPr/>
          <p:nvPr/>
        </p:nvGrpSpPr>
        <p:grpSpPr>
          <a:xfrm>
            <a:off x="2159941" y="4447419"/>
            <a:ext cx="8014423" cy="2090483"/>
            <a:chOff x="2071282" y="4051977"/>
            <a:chExt cx="8863725" cy="2312015"/>
          </a:xfrm>
        </p:grpSpPr>
        <p:grpSp>
          <p:nvGrpSpPr>
            <p:cNvPr id="29" name="グループ化 28">
              <a:extLst>
                <a:ext uri="{FF2B5EF4-FFF2-40B4-BE49-F238E27FC236}">
                  <a16:creationId xmlns:a16="http://schemas.microsoft.com/office/drawing/2014/main" id="{EEBBA8E5-75E2-41C2-9F72-E063CB329A21}"/>
                </a:ext>
              </a:extLst>
            </p:cNvPr>
            <p:cNvGrpSpPr/>
            <p:nvPr/>
          </p:nvGrpSpPr>
          <p:grpSpPr>
            <a:xfrm rot="198934">
              <a:off x="6504282" y="4051977"/>
              <a:ext cx="4430725" cy="2307929"/>
              <a:chOff x="665098" y="767253"/>
              <a:chExt cx="10668907" cy="5557347"/>
            </a:xfrm>
          </p:grpSpPr>
          <p:pic>
            <p:nvPicPr>
              <p:cNvPr id="31" name="図 30">
                <a:extLst>
                  <a:ext uri="{FF2B5EF4-FFF2-40B4-BE49-F238E27FC236}">
                    <a16:creationId xmlns:a16="http://schemas.microsoft.com/office/drawing/2014/main" id="{EF5E0F6F-9D05-40DA-AE67-7DC73691283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664" b="99439" l="9867" r="92267">
                            <a14:foregroundMark x1="36533" y1="9907" x2="50667" y2="6729"/>
                            <a14:foregroundMark x1="50667" y1="6729" x2="65867" y2="7850"/>
                            <a14:foregroundMark x1="65867" y1="7850" x2="72800" y2="10467"/>
                            <a14:foregroundMark x1="90133" y1="74019" x2="92533" y2="83551"/>
                            <a14:foregroundMark x1="92533" y1="83551" x2="81333" y2="88972"/>
                            <a14:foregroundMark x1="81333" y1="88972" x2="77600" y2="88972"/>
                            <a14:foregroundMark x1="55200" y1="81495" x2="55467" y2="85421"/>
                            <a14:foregroundMark x1="9867" y1="78131" x2="12533" y2="87477"/>
                            <a14:foregroundMark x1="12533" y1="87477" x2="13067" y2="87664"/>
                            <a14:foregroundMark x1="24533" y1="98131" x2="29600" y2="88785"/>
                            <a14:foregroundMark x1="29600" y1="88785" x2="48000" y2="86542"/>
                            <a14:foregroundMark x1="48000" y1="86542" x2="63200" y2="87290"/>
                            <a14:foregroundMark x1="63200" y1="87290" x2="75200" y2="91776"/>
                            <a14:foregroundMark x1="75200" y1="91776" x2="64267" y2="99439"/>
                            <a14:foregroundMark x1="64267" y1="99439" x2="24800" y2="97944"/>
                          </a14:backgroundRemoval>
                        </a14:imgEffect>
                      </a14:imgLayer>
                    </a14:imgProps>
                  </a:ext>
                  <a:ext uri="{28A0092B-C50C-407E-A947-70E740481C1C}">
                    <a14:useLocalDpi xmlns:a14="http://schemas.microsoft.com/office/drawing/2010/main" val="0"/>
                  </a:ext>
                </a:extLst>
              </a:blip>
              <a:srcRect b="4112"/>
              <a:stretch/>
            </p:blipFill>
            <p:spPr>
              <a:xfrm>
                <a:off x="4004776" y="767253"/>
                <a:ext cx="4062389" cy="5557347"/>
              </a:xfrm>
              <a:prstGeom prst="rect">
                <a:avLst/>
              </a:prstGeom>
            </p:spPr>
          </p:pic>
          <p:pic>
            <p:nvPicPr>
              <p:cNvPr id="32" name="図 31">
                <a:extLst>
                  <a:ext uri="{FF2B5EF4-FFF2-40B4-BE49-F238E27FC236}">
                    <a16:creationId xmlns:a16="http://schemas.microsoft.com/office/drawing/2014/main" id="{884C1B47-0E7F-4FB9-8809-CCCF2591D17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490" b="99796" l="8408" r="93694">
                            <a14:foregroundMark x1="34835" y1="9184" x2="51351" y2="4898"/>
                            <a14:foregroundMark x1="51351" y1="4898" x2="66667" y2="4490"/>
                            <a14:foregroundMark x1="66667" y1="4490" x2="82583" y2="15306"/>
                            <a14:foregroundMark x1="88889" y1="20816" x2="93694" y2="31837"/>
                            <a14:foregroundMark x1="93694" y1="31837" x2="91289" y2="40988"/>
                            <a14:foregroundMark x1="90090" y1="90612" x2="79279" y2="97755"/>
                            <a14:foregroundMark x1="79279" y1="97755" x2="54354" y2="83673"/>
                            <a14:foregroundMark x1="54354" y1="83673" x2="47147" y2="73878"/>
                            <a14:foregroundMark x1="47147" y1="73878" x2="46547" y2="73878"/>
                            <a14:foregroundMark x1="86186" y1="96939" x2="86186" y2="99592"/>
                            <a14:foregroundMark x1="9610" y1="81633" x2="8408" y2="99796"/>
                            <a14:foregroundMark x1="85886" y1="99592" x2="70270" y2="99592"/>
                            <a14:foregroundMark x1="70270" y1="99592" x2="85586" y2="99388"/>
                            <a14:foregroundMark x1="85586" y1="99388" x2="78378" y2="98980"/>
                            <a14:backgroundMark x1="90390" y1="43878" x2="91892" y2="41224"/>
                            <a14:backgroundMark x1="91592" y1="44082" x2="91592" y2="41633"/>
                            <a14:backgroundMark x1="91592" y1="41837" x2="92492" y2="47143"/>
                          </a14:backgroundRemoval>
                        </a14:imgEffect>
                      </a14:imgLayer>
                    </a14:imgProps>
                  </a:ext>
                  <a:ext uri="{28A0092B-C50C-407E-A947-70E740481C1C}">
                    <a14:useLocalDpi xmlns:a14="http://schemas.microsoft.com/office/drawing/2010/main" val="0"/>
                  </a:ext>
                </a:extLst>
              </a:blip>
              <a:srcRect b="496"/>
              <a:stretch/>
            </p:blipFill>
            <p:spPr>
              <a:xfrm>
                <a:off x="7683364" y="979402"/>
                <a:ext cx="3650641" cy="5345197"/>
              </a:xfrm>
              <a:prstGeom prst="rect">
                <a:avLst/>
              </a:prstGeom>
            </p:spPr>
          </p:pic>
          <p:pic>
            <p:nvPicPr>
              <p:cNvPr id="33" name="図 32">
                <a:extLst>
                  <a:ext uri="{FF2B5EF4-FFF2-40B4-BE49-F238E27FC236}">
                    <a16:creationId xmlns:a16="http://schemas.microsoft.com/office/drawing/2014/main" id="{36AE3372-6A4F-484E-901C-1188FE14C46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536" b="97645" l="9845" r="89119">
                            <a14:foregroundMark x1="26425" y1="16667" x2="38860" y2="8514"/>
                            <a14:foregroundMark x1="38860" y1="8514" x2="55959" y2="7609"/>
                            <a14:foregroundMark x1="55959" y1="7609" x2="69171" y2="13406"/>
                            <a14:foregroundMark x1="69171" y1="13406" x2="73834" y2="22283"/>
                            <a14:foregroundMark x1="73834" y1="22283" x2="61658" y2="25362"/>
                            <a14:foregroundMark x1="61658" y1="25362" x2="61140" y2="25362"/>
                            <a14:foregroundMark x1="27720" y1="90580" x2="31238" y2="97670"/>
                            <a14:foregroundMark x1="83622" y1="94484" x2="84456" y2="94022"/>
                            <a14:foregroundMark x1="46114" y1="4710" x2="59845" y2="2717"/>
                            <a14:foregroundMark x1="59845" y1="2717" x2="70466" y2="6703"/>
                            <a14:foregroundMark x1="62435" y1="3804" x2="73316" y2="8877"/>
                            <a14:foregroundMark x1="73316" y1="8877" x2="76684" y2="11957"/>
                            <a14:foregroundMark x1="65285" y1="3261" x2="71244" y2="7065"/>
                            <a14:foregroundMark x1="47150" y1="97645" x2="83938" y2="94746"/>
                            <a14:foregroundMark x1="88342" y1="94203" x2="84974" y2="95290"/>
                            <a14:backgroundMark x1="81952" y1="97084" x2="85751" y2="96920"/>
                            <a14:backgroundMark x1="31088" y1="99275" x2="46323" y2="98619"/>
                            <a14:backgroundMark x1="85751" y1="96920" x2="83679" y2="99819"/>
                            <a14:backgroundMark x1="29793" y1="99275" x2="44301" y2="99094"/>
                            <a14:backgroundMark x1="44301" y1="99094" x2="45829" y2="99201"/>
                          </a14:backgroundRemoval>
                        </a14:imgEffect>
                      </a14:imgLayer>
                    </a14:imgProps>
                  </a:ext>
                  <a:ext uri="{28A0092B-C50C-407E-A947-70E740481C1C}">
                    <a14:useLocalDpi xmlns:a14="http://schemas.microsoft.com/office/drawing/2010/main" val="0"/>
                  </a:ext>
                </a:extLst>
              </a:blip>
              <a:srcRect b="9471"/>
              <a:stretch/>
            </p:blipFill>
            <p:spPr>
              <a:xfrm>
                <a:off x="665098" y="979403"/>
                <a:ext cx="4128780" cy="5345197"/>
              </a:xfrm>
              <a:prstGeom prst="rect">
                <a:avLst/>
              </a:prstGeom>
            </p:spPr>
          </p:pic>
        </p:grpSp>
        <p:grpSp>
          <p:nvGrpSpPr>
            <p:cNvPr id="34" name="グループ化 33">
              <a:extLst>
                <a:ext uri="{FF2B5EF4-FFF2-40B4-BE49-F238E27FC236}">
                  <a16:creationId xmlns:a16="http://schemas.microsoft.com/office/drawing/2014/main" id="{D7B86D78-35FA-4814-B559-DE30EC58AD05}"/>
                </a:ext>
              </a:extLst>
            </p:cNvPr>
            <p:cNvGrpSpPr/>
            <p:nvPr/>
          </p:nvGrpSpPr>
          <p:grpSpPr>
            <a:xfrm rot="21401545">
              <a:off x="2071282" y="4090762"/>
              <a:ext cx="4790288" cy="2273230"/>
              <a:chOff x="1025627" y="1112753"/>
              <a:chExt cx="10478871" cy="4972745"/>
            </a:xfrm>
          </p:grpSpPr>
          <p:pic>
            <p:nvPicPr>
              <p:cNvPr id="35" name="図 34">
                <a:extLst>
                  <a:ext uri="{FF2B5EF4-FFF2-40B4-BE49-F238E27FC236}">
                    <a16:creationId xmlns:a16="http://schemas.microsoft.com/office/drawing/2014/main" id="{B7B8998F-BB69-4953-9A2D-BD7530F9DBB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215" b="98467" l="9483" r="89943">
                            <a14:foregroundMark x1="31897" y1="7280" x2="62931" y2="4215"/>
                            <a14:foregroundMark x1="62931" y1="4215" x2="74713" y2="11303"/>
                            <a14:foregroundMark x1="74713" y1="11303" x2="76437" y2="13410"/>
                            <a14:foregroundMark x1="89943" y1="28352" x2="89368" y2="33142"/>
                            <a14:foregroundMark x1="85920" y1="59770" x2="93103" y2="68966"/>
                            <a14:foregroundMark x1="93103" y1="68966" x2="93966" y2="89272"/>
                            <a14:foregroundMark x1="93966" y1="89272" x2="88218" y2="98084"/>
                            <a14:foregroundMark x1="88218" y1="98084" x2="56609" y2="99808"/>
                            <a14:foregroundMark x1="56609" y1="99808" x2="40805" y2="98467"/>
                            <a14:foregroundMark x1="40805" y1="98467" x2="39943" y2="98084"/>
                          </a14:backgroundRemoval>
                        </a14:imgEffect>
                      </a14:imgLayer>
                    </a14:imgProps>
                  </a:ext>
                  <a:ext uri="{28A0092B-C50C-407E-A947-70E740481C1C}">
                    <a14:useLocalDpi xmlns:a14="http://schemas.microsoft.com/office/drawing/2010/main" val="0"/>
                  </a:ext>
                </a:extLst>
              </a:blip>
              <a:stretch>
                <a:fillRect/>
              </a:stretch>
            </p:blipFill>
            <p:spPr>
              <a:xfrm>
                <a:off x="1025627" y="1112753"/>
                <a:ext cx="3315163" cy="4972744"/>
              </a:xfrm>
              <a:prstGeom prst="rect">
                <a:avLst/>
              </a:prstGeom>
            </p:spPr>
          </p:pic>
          <p:pic>
            <p:nvPicPr>
              <p:cNvPr id="36" name="図 35">
                <a:extLst>
                  <a:ext uri="{FF2B5EF4-FFF2-40B4-BE49-F238E27FC236}">
                    <a16:creationId xmlns:a16="http://schemas.microsoft.com/office/drawing/2014/main" id="{D08093E6-BFC7-47C4-9AE8-D79A5782E7E4}"/>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612" b="99813" l="9606" r="89409">
                            <a14:foregroundMark x1="28571" y1="9328" x2="40887" y2="4664"/>
                            <a14:foregroundMark x1="40887" y1="4664" x2="53941" y2="4104"/>
                            <a14:foregroundMark x1="53941" y1="4104" x2="65517" y2="7463"/>
                            <a14:foregroundMark x1="65517" y1="7463" x2="74631" y2="14366"/>
                            <a14:foregroundMark x1="74631" y1="14366" x2="74631" y2="14366"/>
                            <a14:foregroundMark x1="41626" y1="4104" x2="54680" y2="2612"/>
                            <a14:foregroundMark x1="54680" y1="2612" x2="64532" y2="7090"/>
                            <a14:foregroundMark x1="19951" y1="90672" x2="32266" y2="91791"/>
                            <a14:foregroundMark x1="32266" y1="91791" x2="35714" y2="89925"/>
                            <a14:foregroundMark x1="22660" y1="92724" x2="44581" y2="99813"/>
                            <a14:foregroundMark x1="44581" y1="99813" x2="74384" y2="98694"/>
                            <a14:foregroundMark x1="74384" y1="98694" x2="73645" y2="88060"/>
                            <a14:foregroundMark x1="75862" y1="98134" x2="75862" y2="99813"/>
                          </a14:backgroundRemoval>
                        </a14:imgEffect>
                      </a14:imgLayer>
                    </a14:imgProps>
                  </a:ext>
                  <a:ext uri="{28A0092B-C50C-407E-A947-70E740481C1C}">
                    <a14:useLocalDpi xmlns:a14="http://schemas.microsoft.com/office/drawing/2010/main" val="0"/>
                  </a:ext>
                </a:extLst>
              </a:blip>
              <a:srcRect b="2612"/>
              <a:stretch/>
            </p:blipFill>
            <p:spPr>
              <a:xfrm>
                <a:off x="4162155" y="1112754"/>
                <a:ext cx="3867690" cy="4972744"/>
              </a:xfrm>
              <a:prstGeom prst="rect">
                <a:avLst/>
              </a:prstGeom>
            </p:spPr>
          </p:pic>
          <p:pic>
            <p:nvPicPr>
              <p:cNvPr id="37" name="図 36">
                <a:extLst>
                  <a:ext uri="{FF2B5EF4-FFF2-40B4-BE49-F238E27FC236}">
                    <a16:creationId xmlns:a16="http://schemas.microsoft.com/office/drawing/2014/main" id="{6E38990D-481D-48BC-A691-6AFB5DDC43D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211" b="99481" l="8911" r="91089">
                            <a14:foregroundMark x1="32426" y1="5882" x2="46782" y2="2422"/>
                            <a14:foregroundMark x1="46782" y1="2422" x2="75990" y2="11073"/>
                            <a14:foregroundMark x1="89109" y1="40657" x2="87871" y2="44291"/>
                            <a14:foregroundMark x1="89851" y1="47232" x2="89689" y2="47876"/>
                            <a14:foregroundMark x1="89604" y1="52768" x2="86634" y2="55882"/>
                            <a14:foregroundMark x1="73020" y1="47751" x2="86634" y2="63841"/>
                            <a14:foregroundMark x1="86634" y1="63841" x2="86139" y2="65398"/>
                            <a14:foregroundMark x1="88614" y1="64014" x2="77723" y2="67993"/>
                            <a14:foregroundMark x1="77723" y1="67993" x2="69059" y2="60208"/>
                            <a14:foregroundMark x1="69059" y1="60208" x2="66089" y2="50000"/>
                            <a14:foregroundMark x1="42327" y1="49481" x2="55198" y2="48962"/>
                            <a14:foregroundMark x1="55198" y1="48962" x2="62871" y2="56401"/>
                            <a14:foregroundMark x1="62871" y1="56401" x2="61386" y2="65398"/>
                            <a14:foregroundMark x1="61386" y1="65398" x2="47525" y2="66263"/>
                            <a14:foregroundMark x1="47525" y1="66263" x2="39851" y2="57439"/>
                            <a14:foregroundMark x1="39851" y1="57439" x2="41089" y2="51038"/>
                            <a14:foregroundMark x1="66832" y1="56747" x2="68069" y2="65571"/>
                            <a14:foregroundMark x1="68069" y1="65571" x2="66584" y2="57266"/>
                            <a14:foregroundMark x1="66089" y1="52422" x2="68317" y2="56920"/>
                            <a14:foregroundMark x1="25248" y1="49481" x2="15347" y2="66955"/>
                            <a14:foregroundMark x1="15347" y1="66955" x2="27228" y2="62976"/>
                            <a14:foregroundMark x1="27228" y1="62976" x2="28960" y2="56747"/>
                            <a14:foregroundMark x1="33168" y1="60554" x2="33911" y2="61073"/>
                            <a14:foregroundMark x1="33416" y1="61419" x2="33663" y2="60208"/>
                            <a14:foregroundMark x1="17327" y1="88927" x2="14604" y2="97924"/>
                            <a14:foregroundMark x1="14604" y1="97924" x2="48267" y2="98962"/>
                            <a14:foregroundMark x1="48267" y1="98962" x2="77475" y2="98443"/>
                            <a14:foregroundMark x1="77475" y1="98443" x2="69554" y2="91349"/>
                            <a14:foregroundMark x1="69554" y1="91349" x2="56436" y2="88235"/>
                            <a14:foregroundMark x1="56436" y1="88235" x2="17822" y2="88927"/>
                            <a14:foregroundMark x1="83168" y1="94291" x2="85396" y2="99481"/>
                            <a14:foregroundMark x1="71040" y1="64187" x2="80693" y2="70242"/>
                            <a14:foregroundMark x1="80693" y1="70242" x2="83911" y2="70934"/>
                            <a14:foregroundMark x1="73020" y1="66263" x2="83416" y2="70934"/>
                            <a14:foregroundMark x1="83416" y1="70934" x2="83663" y2="70934"/>
                            <a14:foregroundMark x1="85396" y1="58824" x2="90594" y2="66609"/>
                            <a14:foregroundMark x1="90594" y1="66609" x2="90594" y2="66955"/>
                            <a14:foregroundMark x1="90347" y1="52595" x2="87871" y2="56055"/>
                            <a14:foregroundMark x1="74752" y1="67820" x2="86634" y2="70761"/>
                            <a14:foregroundMark x1="86634" y1="70761" x2="91089" y2="66090"/>
                            <a14:foregroundMark x1="88119" y1="61419" x2="89356" y2="70242"/>
                            <a14:foregroundMark x1="89356" y1="70242" x2="84158" y2="71453"/>
                            <a14:foregroundMark x1="15594" y1="61419" x2="14356" y2="70242"/>
                            <a14:foregroundMark x1="14356" y1="70242" x2="24505" y2="70069"/>
                            <a14:foregroundMark x1="24505" y1="70415" x2="12624" y2="66782"/>
                            <a14:foregroundMark x1="12624" y1="66782" x2="13119" y2="64879"/>
                            <a14:foregroundMark x1="15099" y1="71280" x2="27723" y2="68685"/>
                            <a14:foregroundMark x1="27723" y1="68685" x2="27970" y2="68339"/>
                            <a14:foregroundMark x1="23515" y1="71453" x2="15842" y2="71799"/>
                            <a14:foregroundMark x1="12871" y1="57958" x2="13119" y2="60554"/>
                            <a14:foregroundMark x1="10149" y1="56055" x2="10891" y2="51730"/>
                            <a14:foregroundMark x1="8911" y1="55536" x2="9406" y2="52595"/>
                            <a14:foregroundMark x1="10644" y1="50000" x2="16337" y2="43772"/>
                            <a14:foregroundMark x1="91089" y1="46886" x2="90347" y2="50692"/>
                          </a14:backgroundRemoval>
                        </a14:imgEffect>
                      </a14:imgLayer>
                    </a14:imgProps>
                  </a:ext>
                  <a:ext uri="{28A0092B-C50C-407E-A947-70E740481C1C}">
                    <a14:useLocalDpi xmlns:a14="http://schemas.microsoft.com/office/drawing/2010/main" val="0"/>
                  </a:ext>
                </a:extLst>
              </a:blip>
              <a:srcRect b="18508"/>
              <a:stretch/>
            </p:blipFill>
            <p:spPr>
              <a:xfrm>
                <a:off x="7375718" y="1271781"/>
                <a:ext cx="4128780" cy="4813716"/>
              </a:xfrm>
              <a:prstGeom prst="rect">
                <a:avLst/>
              </a:prstGeom>
            </p:spPr>
          </p:pic>
        </p:grpSp>
      </p:grpSp>
      <p:sp>
        <p:nvSpPr>
          <p:cNvPr id="7" name="正方形/長方形 6">
            <a:extLst>
              <a:ext uri="{FF2B5EF4-FFF2-40B4-BE49-F238E27FC236}">
                <a16:creationId xmlns:a16="http://schemas.microsoft.com/office/drawing/2014/main" id="{DEF74632-1366-4D28-BC2D-5F1A8E587BC4}"/>
              </a:ext>
            </a:extLst>
          </p:cNvPr>
          <p:cNvSpPr/>
          <p:nvPr/>
        </p:nvSpPr>
        <p:spPr>
          <a:xfrm>
            <a:off x="7783747" y="6552116"/>
            <a:ext cx="4078361" cy="369332"/>
          </a:xfrm>
          <a:prstGeom prst="rect">
            <a:avLst/>
          </a:prstGeom>
        </p:spPr>
        <p:txBody>
          <a:bodyPr wrap="none">
            <a:spAutoFit/>
          </a:bodyPr>
          <a:lstStyle/>
          <a:p>
            <a:r>
              <a:rPr lang="ja-JP" altLang="en-US" dirty="0"/>
              <a:t>動画：</a:t>
            </a:r>
            <a:r>
              <a:rPr lang="en-US" altLang="ja-JP" dirty="0">
                <a:hlinkClick r:id="rId15"/>
              </a:rPr>
              <a:t>https://youtu.be/lGMyRZjfiS4</a:t>
            </a:r>
            <a:endParaRPr lang="ja-JP" altLang="en-US" dirty="0"/>
          </a:p>
        </p:txBody>
      </p:sp>
    </p:spTree>
    <p:extLst>
      <p:ext uri="{BB962C8B-B14F-4D97-AF65-F5344CB8AC3E}">
        <p14:creationId xmlns:p14="http://schemas.microsoft.com/office/powerpoint/2010/main" val="318300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A288FE89-622A-69E8-A0CE-72CD5676BE05}"/>
              </a:ext>
            </a:extLst>
          </p:cNvPr>
          <p:cNvSpPr/>
          <p:nvPr/>
        </p:nvSpPr>
        <p:spPr>
          <a:xfrm>
            <a:off x="2246653" y="2914164"/>
            <a:ext cx="3820490" cy="1801009"/>
          </a:xfrm>
          <a:prstGeom prst="rect">
            <a:avLst/>
          </a:prstGeom>
          <a:solidFill>
            <a:schemeClr val="bg1">
              <a:lumMod val="85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6C7878FC-940A-4FE7-4E11-741F74EC52EE}"/>
              </a:ext>
            </a:extLst>
          </p:cNvPr>
          <p:cNvSpPr/>
          <p:nvPr/>
        </p:nvSpPr>
        <p:spPr>
          <a:xfrm>
            <a:off x="2229127" y="962202"/>
            <a:ext cx="5813474" cy="1661727"/>
          </a:xfrm>
          <a:prstGeom prst="rect">
            <a:avLst/>
          </a:prstGeom>
          <a:solidFill>
            <a:srgbClr val="FFCC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B52F45A7-0813-4A2B-93C6-068E41FB404A}"/>
              </a:ext>
            </a:extLst>
          </p:cNvPr>
          <p:cNvSpPr txBox="1">
            <a:spLocks/>
          </p:cNvSpPr>
          <p:nvPr/>
        </p:nvSpPr>
        <p:spPr>
          <a:xfrm>
            <a:off x="0" y="1"/>
            <a:ext cx="12192000" cy="711200"/>
          </a:xfrm>
          <a:prstGeom prst="rect">
            <a:avLst/>
          </a:prstGeom>
          <a:solidFill>
            <a:srgbClr val="F35F97"/>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5050"/>
                </a:solidFill>
                <a:latin typeface="UD デジタル 教科書体 NK-R" panose="02020400000000000000" pitchFamily="18" charset="-128"/>
                <a:ea typeface="UD デジタル 教科書体 NK-R" panose="02020400000000000000" pitchFamily="18" charset="-128"/>
              </a:rPr>
              <a:t>　</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あなたの行動が社会を変える！</a:t>
            </a:r>
          </a:p>
        </p:txBody>
      </p:sp>
      <p:sp>
        <p:nvSpPr>
          <p:cNvPr id="2" name="正方形/長方形 1">
            <a:extLst>
              <a:ext uri="{FF2B5EF4-FFF2-40B4-BE49-F238E27FC236}">
                <a16:creationId xmlns:a16="http://schemas.microsoft.com/office/drawing/2014/main" id="{81EC3D38-929C-A435-BD8E-678286497097}"/>
              </a:ext>
            </a:extLst>
          </p:cNvPr>
          <p:cNvSpPr/>
          <p:nvPr/>
        </p:nvSpPr>
        <p:spPr>
          <a:xfrm>
            <a:off x="119270" y="834888"/>
            <a:ext cx="781878" cy="5168348"/>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dirty="0"/>
              <a:t>トラブル発生</a:t>
            </a:r>
          </a:p>
        </p:txBody>
      </p:sp>
      <p:sp>
        <p:nvSpPr>
          <p:cNvPr id="8" name="正方形/長方形 7">
            <a:extLst>
              <a:ext uri="{FF2B5EF4-FFF2-40B4-BE49-F238E27FC236}">
                <a16:creationId xmlns:a16="http://schemas.microsoft.com/office/drawing/2014/main" id="{427EF557-954A-E801-0634-5BF99C466102}"/>
              </a:ext>
            </a:extLst>
          </p:cNvPr>
          <p:cNvSpPr/>
          <p:nvPr/>
        </p:nvSpPr>
        <p:spPr>
          <a:xfrm>
            <a:off x="1202083" y="860288"/>
            <a:ext cx="781878" cy="2605226"/>
          </a:xfrm>
          <a:prstGeom prst="rect">
            <a:avLst/>
          </a:prstGeom>
          <a:solidFill>
            <a:srgbClr val="FFFF00"/>
          </a:solidFill>
          <a:ln w="571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行動する</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98709FA0-6A64-ED29-E0A2-9041F07D9428}"/>
              </a:ext>
            </a:extLst>
          </p:cNvPr>
          <p:cNvSpPr/>
          <p:nvPr/>
        </p:nvSpPr>
        <p:spPr>
          <a:xfrm>
            <a:off x="2367134" y="1105444"/>
            <a:ext cx="2486439" cy="136497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消費生活センター</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に相談</a:t>
            </a:r>
          </a:p>
        </p:txBody>
      </p:sp>
      <p:sp>
        <p:nvSpPr>
          <p:cNvPr id="9" name="正方形/長方形 8">
            <a:extLst>
              <a:ext uri="{FF2B5EF4-FFF2-40B4-BE49-F238E27FC236}">
                <a16:creationId xmlns:a16="http://schemas.microsoft.com/office/drawing/2014/main" id="{EBAED51A-995F-6C58-2DDE-80A88B20E1B8}"/>
              </a:ext>
            </a:extLst>
          </p:cNvPr>
          <p:cNvSpPr/>
          <p:nvPr/>
        </p:nvSpPr>
        <p:spPr>
          <a:xfrm>
            <a:off x="2414861" y="2938292"/>
            <a:ext cx="1023730" cy="162332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事業者に</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相談</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43D6E4DB-DFDF-ECC6-2B0B-83861495FA1F}"/>
              </a:ext>
            </a:extLst>
          </p:cNvPr>
          <p:cNvSpPr/>
          <p:nvPr/>
        </p:nvSpPr>
        <p:spPr>
          <a:xfrm>
            <a:off x="1193799" y="3589131"/>
            <a:ext cx="787400" cy="2606330"/>
          </a:xfrm>
          <a:prstGeom prst="rect">
            <a:avLst/>
          </a:prstGeom>
          <a:noFill/>
          <a:ln w="571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行動しない</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35827E9B-807B-0118-6C89-5190364CF54F}"/>
              </a:ext>
            </a:extLst>
          </p:cNvPr>
          <p:cNvSpPr/>
          <p:nvPr/>
        </p:nvSpPr>
        <p:spPr>
          <a:xfrm>
            <a:off x="2545138" y="5040347"/>
            <a:ext cx="2087219" cy="78291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あきらめる</a:t>
            </a:r>
          </a:p>
        </p:txBody>
      </p:sp>
      <p:sp>
        <p:nvSpPr>
          <p:cNvPr id="17" name="正方形/長方形 16">
            <a:extLst>
              <a:ext uri="{FF2B5EF4-FFF2-40B4-BE49-F238E27FC236}">
                <a16:creationId xmlns:a16="http://schemas.microsoft.com/office/drawing/2014/main" id="{C1864FD9-FD60-46EF-F37B-B1D1611D33B3}"/>
              </a:ext>
            </a:extLst>
          </p:cNvPr>
          <p:cNvSpPr/>
          <p:nvPr/>
        </p:nvSpPr>
        <p:spPr>
          <a:xfrm>
            <a:off x="5205926" y="1114034"/>
            <a:ext cx="2676939" cy="134240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トラブル解決の</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ための助言や</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あっせん交渉</a:t>
            </a:r>
          </a:p>
        </p:txBody>
      </p:sp>
      <p:sp>
        <p:nvSpPr>
          <p:cNvPr id="19" name="正方形/長方形 18">
            <a:extLst>
              <a:ext uri="{FF2B5EF4-FFF2-40B4-BE49-F238E27FC236}">
                <a16:creationId xmlns:a16="http://schemas.microsoft.com/office/drawing/2014/main" id="{7D7090D2-E59C-6818-926A-0CF3A24BF161}"/>
              </a:ext>
            </a:extLst>
          </p:cNvPr>
          <p:cNvSpPr/>
          <p:nvPr/>
        </p:nvSpPr>
        <p:spPr>
          <a:xfrm>
            <a:off x="5059906" y="4974570"/>
            <a:ext cx="3110949" cy="8547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不正な取引、製品等</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の事故が続く</a:t>
            </a:r>
          </a:p>
        </p:txBody>
      </p:sp>
      <p:sp>
        <p:nvSpPr>
          <p:cNvPr id="20" name="爆発: 8 pt 19">
            <a:extLst>
              <a:ext uri="{FF2B5EF4-FFF2-40B4-BE49-F238E27FC236}">
                <a16:creationId xmlns:a16="http://schemas.microsoft.com/office/drawing/2014/main" id="{4F28C1FB-C9FE-9937-2988-44706BD1AF60}"/>
              </a:ext>
            </a:extLst>
          </p:cNvPr>
          <p:cNvSpPr/>
          <p:nvPr/>
        </p:nvSpPr>
        <p:spPr>
          <a:xfrm>
            <a:off x="8533935" y="4043569"/>
            <a:ext cx="3811274" cy="2772089"/>
          </a:xfrm>
          <a:prstGeom prst="irregularSeal1">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200" b="1" spc="-150" dirty="0">
                <a:latin typeface="BIZ UDPゴシック" panose="020B0400000000000000" pitchFamily="50" charset="-128"/>
                <a:ea typeface="BIZ UDPゴシック" panose="020B0400000000000000" pitchFamily="50" charset="-128"/>
              </a:rPr>
              <a:t>被害の拡大</a:t>
            </a:r>
          </a:p>
        </p:txBody>
      </p:sp>
      <p:sp>
        <p:nvSpPr>
          <p:cNvPr id="21" name="正方形/長方形 20">
            <a:extLst>
              <a:ext uri="{FF2B5EF4-FFF2-40B4-BE49-F238E27FC236}">
                <a16:creationId xmlns:a16="http://schemas.microsoft.com/office/drawing/2014/main" id="{E24826AE-7B66-89EC-0BF2-BC1F35540DA7}"/>
              </a:ext>
            </a:extLst>
          </p:cNvPr>
          <p:cNvSpPr/>
          <p:nvPr/>
        </p:nvSpPr>
        <p:spPr>
          <a:xfrm>
            <a:off x="3568071" y="3012261"/>
            <a:ext cx="2010466" cy="6759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対応しない</a:t>
            </a:r>
          </a:p>
        </p:txBody>
      </p:sp>
      <p:sp>
        <p:nvSpPr>
          <p:cNvPr id="26" name="正方形/長方形 25">
            <a:extLst>
              <a:ext uri="{FF2B5EF4-FFF2-40B4-BE49-F238E27FC236}">
                <a16:creationId xmlns:a16="http://schemas.microsoft.com/office/drawing/2014/main" id="{14D9AD3E-289C-45CE-A9B4-38FF0C8C66C0}"/>
              </a:ext>
            </a:extLst>
          </p:cNvPr>
          <p:cNvSpPr/>
          <p:nvPr/>
        </p:nvSpPr>
        <p:spPr>
          <a:xfrm>
            <a:off x="11103552" y="769109"/>
            <a:ext cx="1010555" cy="3525539"/>
          </a:xfrm>
          <a:prstGeom prst="rect">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dirty="0">
                <a:latin typeface="BIZ UDPゴシック" panose="020B0400000000000000" pitchFamily="50" charset="-128"/>
                <a:ea typeface="BIZ UDPゴシック" panose="020B0400000000000000" pitchFamily="50" charset="-128"/>
              </a:rPr>
              <a:t>消費者市民社会の実現</a:t>
            </a:r>
          </a:p>
        </p:txBody>
      </p:sp>
      <p:sp>
        <p:nvSpPr>
          <p:cNvPr id="27" name="正方形/長方形 26">
            <a:extLst>
              <a:ext uri="{FF2B5EF4-FFF2-40B4-BE49-F238E27FC236}">
                <a16:creationId xmlns:a16="http://schemas.microsoft.com/office/drawing/2014/main" id="{2E74C083-5D31-F1C2-C919-2D2A8010E479}"/>
              </a:ext>
            </a:extLst>
          </p:cNvPr>
          <p:cNvSpPr/>
          <p:nvPr/>
        </p:nvSpPr>
        <p:spPr>
          <a:xfrm>
            <a:off x="8903466" y="2331970"/>
            <a:ext cx="1736035" cy="60632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法律の整備</a:t>
            </a:r>
          </a:p>
        </p:txBody>
      </p:sp>
      <p:sp>
        <p:nvSpPr>
          <p:cNvPr id="30" name="正方形/長方形 29">
            <a:extLst>
              <a:ext uri="{FF2B5EF4-FFF2-40B4-BE49-F238E27FC236}">
                <a16:creationId xmlns:a16="http://schemas.microsoft.com/office/drawing/2014/main" id="{FE556540-05DD-310C-0D25-30D7FF50C584}"/>
              </a:ext>
            </a:extLst>
          </p:cNvPr>
          <p:cNvSpPr/>
          <p:nvPr/>
        </p:nvSpPr>
        <p:spPr>
          <a:xfrm>
            <a:off x="8287767" y="724111"/>
            <a:ext cx="2449444" cy="1246923"/>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トラブル対策や</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製品・サービスの</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dirty="0">
                <a:solidFill>
                  <a:schemeClr val="tx1"/>
                </a:solidFill>
                <a:latin typeface="BIZ UDPゴシック" panose="020B0400000000000000" pitchFamily="50" charset="-128"/>
                <a:ea typeface="BIZ UDPゴシック" panose="020B0400000000000000" pitchFamily="50" charset="-128"/>
              </a:rPr>
              <a:t>改善</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49D103EA-1978-BEB0-3F78-B622B73ECFF9}"/>
              </a:ext>
            </a:extLst>
          </p:cNvPr>
          <p:cNvSpPr/>
          <p:nvPr/>
        </p:nvSpPr>
        <p:spPr>
          <a:xfrm>
            <a:off x="3888324" y="3910775"/>
            <a:ext cx="2020403" cy="675931"/>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対応する</a:t>
            </a:r>
          </a:p>
        </p:txBody>
      </p:sp>
      <p:cxnSp>
        <p:nvCxnSpPr>
          <p:cNvPr id="44" name="直線矢印コネクタ 43">
            <a:extLst>
              <a:ext uri="{FF2B5EF4-FFF2-40B4-BE49-F238E27FC236}">
                <a16:creationId xmlns:a16="http://schemas.microsoft.com/office/drawing/2014/main" id="{347B1DFA-60A8-6EF0-6B81-F53BEF8560DD}"/>
              </a:ext>
            </a:extLst>
          </p:cNvPr>
          <p:cNvCxnSpPr>
            <a:cxnSpLocks/>
            <a:endCxn id="7" idx="1"/>
          </p:cNvCxnSpPr>
          <p:nvPr/>
        </p:nvCxnSpPr>
        <p:spPr>
          <a:xfrm>
            <a:off x="1981199" y="1785237"/>
            <a:ext cx="385935" cy="269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723E3D93-5C1A-CCF5-C68B-E151CCF1CDD4}"/>
              </a:ext>
            </a:extLst>
          </p:cNvPr>
          <p:cNvCxnSpPr>
            <a:cxnSpLocks/>
            <a:endCxn id="13" idx="1"/>
          </p:cNvCxnSpPr>
          <p:nvPr/>
        </p:nvCxnSpPr>
        <p:spPr>
          <a:xfrm>
            <a:off x="1981199" y="5431804"/>
            <a:ext cx="563939"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989C20C1-53C2-D6C6-2C8F-14B908E8E589}"/>
              </a:ext>
            </a:extLst>
          </p:cNvPr>
          <p:cNvCxnSpPr>
            <a:cxnSpLocks/>
          </p:cNvCxnSpPr>
          <p:nvPr/>
        </p:nvCxnSpPr>
        <p:spPr>
          <a:xfrm>
            <a:off x="3750271" y="3697078"/>
            <a:ext cx="6505" cy="134326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4AEACAAD-89ED-72A5-ABC8-78EDD344901B}"/>
              </a:ext>
            </a:extLst>
          </p:cNvPr>
          <p:cNvCxnSpPr>
            <a:cxnSpLocks/>
          </p:cNvCxnSpPr>
          <p:nvPr/>
        </p:nvCxnSpPr>
        <p:spPr>
          <a:xfrm>
            <a:off x="5908727" y="4300269"/>
            <a:ext cx="42387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5535051E-5610-D9B1-CA05-4070B7403E9F}"/>
              </a:ext>
            </a:extLst>
          </p:cNvPr>
          <p:cNvCxnSpPr>
            <a:cxnSpLocks/>
          </p:cNvCxnSpPr>
          <p:nvPr/>
        </p:nvCxnSpPr>
        <p:spPr>
          <a:xfrm>
            <a:off x="4592392" y="5441470"/>
            <a:ext cx="557693"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B4FB3DDA-6262-F371-D396-7480D303038C}"/>
              </a:ext>
            </a:extLst>
          </p:cNvPr>
          <p:cNvCxnSpPr>
            <a:cxnSpLocks/>
            <a:stCxn id="7" idx="3"/>
            <a:endCxn id="17" idx="1"/>
          </p:cNvCxnSpPr>
          <p:nvPr/>
        </p:nvCxnSpPr>
        <p:spPr>
          <a:xfrm flipV="1">
            <a:off x="4853573" y="1785237"/>
            <a:ext cx="352353" cy="269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F278B266-9279-1EFB-56C3-EA111CF2FE39}"/>
              </a:ext>
            </a:extLst>
          </p:cNvPr>
          <p:cNvCxnSpPr>
            <a:cxnSpLocks/>
          </p:cNvCxnSpPr>
          <p:nvPr/>
        </p:nvCxnSpPr>
        <p:spPr>
          <a:xfrm>
            <a:off x="7123111" y="2456439"/>
            <a:ext cx="0" cy="113269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27" name="直線矢印コネクタ 1026">
            <a:extLst>
              <a:ext uri="{FF2B5EF4-FFF2-40B4-BE49-F238E27FC236}">
                <a16:creationId xmlns:a16="http://schemas.microsoft.com/office/drawing/2014/main" id="{60F33690-BD51-2B19-7472-4B434C0C0AB3}"/>
              </a:ext>
            </a:extLst>
          </p:cNvPr>
          <p:cNvCxnSpPr>
            <a:cxnSpLocks/>
          </p:cNvCxnSpPr>
          <p:nvPr/>
        </p:nvCxnSpPr>
        <p:spPr>
          <a:xfrm>
            <a:off x="8070573" y="5435218"/>
            <a:ext cx="1094448" cy="625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39" name="直線矢印コネクタ 1038">
            <a:extLst>
              <a:ext uri="{FF2B5EF4-FFF2-40B4-BE49-F238E27FC236}">
                <a16:creationId xmlns:a16="http://schemas.microsoft.com/office/drawing/2014/main" id="{BBE7B0D9-FC44-73C1-D4CE-17F0F2870EA2}"/>
              </a:ext>
            </a:extLst>
          </p:cNvPr>
          <p:cNvCxnSpPr>
            <a:cxnSpLocks/>
          </p:cNvCxnSpPr>
          <p:nvPr/>
        </p:nvCxnSpPr>
        <p:spPr>
          <a:xfrm>
            <a:off x="7882865" y="1318618"/>
            <a:ext cx="418724"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47" name="直線矢印コネクタ 1046">
            <a:extLst>
              <a:ext uri="{FF2B5EF4-FFF2-40B4-BE49-F238E27FC236}">
                <a16:creationId xmlns:a16="http://schemas.microsoft.com/office/drawing/2014/main" id="{C38ABA3A-B96F-1B15-7DB3-7E42B7B870E7}"/>
              </a:ext>
            </a:extLst>
          </p:cNvPr>
          <p:cNvCxnSpPr>
            <a:cxnSpLocks/>
          </p:cNvCxnSpPr>
          <p:nvPr/>
        </p:nvCxnSpPr>
        <p:spPr>
          <a:xfrm>
            <a:off x="8564409" y="3886729"/>
            <a:ext cx="2564508" cy="1619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49" name="直線矢印コネクタ 1048">
            <a:extLst>
              <a:ext uri="{FF2B5EF4-FFF2-40B4-BE49-F238E27FC236}">
                <a16:creationId xmlns:a16="http://schemas.microsoft.com/office/drawing/2014/main" id="{52311EE1-5EDC-89B7-E556-986851FA7588}"/>
              </a:ext>
            </a:extLst>
          </p:cNvPr>
          <p:cNvCxnSpPr>
            <a:cxnSpLocks/>
          </p:cNvCxnSpPr>
          <p:nvPr/>
        </p:nvCxnSpPr>
        <p:spPr>
          <a:xfrm flipV="1">
            <a:off x="9846663" y="1953509"/>
            <a:ext cx="0" cy="37997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51" name="直線矢印コネクタ 1050">
            <a:extLst>
              <a:ext uri="{FF2B5EF4-FFF2-40B4-BE49-F238E27FC236}">
                <a16:creationId xmlns:a16="http://schemas.microsoft.com/office/drawing/2014/main" id="{5E469CEF-E550-CF51-1E1B-F8F871354B6E}"/>
              </a:ext>
            </a:extLst>
          </p:cNvPr>
          <p:cNvCxnSpPr>
            <a:cxnSpLocks/>
          </p:cNvCxnSpPr>
          <p:nvPr/>
        </p:nvCxnSpPr>
        <p:spPr>
          <a:xfrm flipV="1">
            <a:off x="7690259" y="1983944"/>
            <a:ext cx="694064" cy="159727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53" name="直線矢印コネクタ 1052">
            <a:extLst>
              <a:ext uri="{FF2B5EF4-FFF2-40B4-BE49-F238E27FC236}">
                <a16:creationId xmlns:a16="http://schemas.microsoft.com/office/drawing/2014/main" id="{E6ACACE2-431C-C571-E7D4-6857AEC1CCB0}"/>
              </a:ext>
            </a:extLst>
          </p:cNvPr>
          <p:cNvCxnSpPr>
            <a:cxnSpLocks/>
            <a:stCxn id="30" idx="3"/>
          </p:cNvCxnSpPr>
          <p:nvPr/>
        </p:nvCxnSpPr>
        <p:spPr>
          <a:xfrm flipV="1">
            <a:off x="10737211" y="1347572"/>
            <a:ext cx="366341"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E45D2F06-9FF6-4C7D-BF65-C92840EF0CAF}"/>
              </a:ext>
            </a:extLst>
          </p:cNvPr>
          <p:cNvCxnSpPr>
            <a:cxnSpLocks/>
          </p:cNvCxnSpPr>
          <p:nvPr/>
        </p:nvCxnSpPr>
        <p:spPr>
          <a:xfrm flipV="1">
            <a:off x="1981199" y="3268869"/>
            <a:ext cx="488675" cy="655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B7974FE0-6EF1-4993-B10D-CB0B54171510}"/>
              </a:ext>
            </a:extLst>
          </p:cNvPr>
          <p:cNvCxnSpPr>
            <a:cxnSpLocks/>
          </p:cNvCxnSpPr>
          <p:nvPr/>
        </p:nvCxnSpPr>
        <p:spPr>
          <a:xfrm flipV="1">
            <a:off x="3801487" y="2456439"/>
            <a:ext cx="0" cy="54347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AA9BAE98-0ECB-423B-8010-0B54774744FC}"/>
              </a:ext>
            </a:extLst>
          </p:cNvPr>
          <p:cNvGrpSpPr/>
          <p:nvPr/>
        </p:nvGrpSpPr>
        <p:grpSpPr>
          <a:xfrm>
            <a:off x="6321816" y="3581221"/>
            <a:ext cx="2268192" cy="1151533"/>
            <a:chOff x="6409778" y="3120635"/>
            <a:chExt cx="2268192" cy="1151533"/>
          </a:xfrm>
        </p:grpSpPr>
        <p:sp>
          <p:nvSpPr>
            <p:cNvPr id="25" name="正方形/長方形 24">
              <a:extLst>
                <a:ext uri="{FF2B5EF4-FFF2-40B4-BE49-F238E27FC236}">
                  <a16:creationId xmlns:a16="http://schemas.microsoft.com/office/drawing/2014/main" id="{04FAF9E4-1484-79B2-8B2F-945A960BE3DE}"/>
                </a:ext>
              </a:extLst>
            </p:cNvPr>
            <p:cNvSpPr/>
            <p:nvPr/>
          </p:nvSpPr>
          <p:spPr>
            <a:xfrm>
              <a:off x="6409778" y="3120635"/>
              <a:ext cx="2268192" cy="1151533"/>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t"/>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トラブル解決</a:t>
              </a:r>
            </a:p>
          </p:txBody>
        </p:sp>
        <p:sp>
          <p:nvSpPr>
            <p:cNvPr id="41" name="正方形/長方形 40">
              <a:extLst>
                <a:ext uri="{FF2B5EF4-FFF2-40B4-BE49-F238E27FC236}">
                  <a16:creationId xmlns:a16="http://schemas.microsoft.com/office/drawing/2014/main" id="{F9951401-05C3-4836-B715-6D71DA9A439E}"/>
                </a:ext>
              </a:extLst>
            </p:cNvPr>
            <p:cNvSpPr/>
            <p:nvPr/>
          </p:nvSpPr>
          <p:spPr>
            <a:xfrm>
              <a:off x="6473292" y="3701026"/>
              <a:ext cx="1015804" cy="49237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t"/>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する</a:t>
              </a:r>
            </a:p>
          </p:txBody>
        </p:sp>
        <p:sp>
          <p:nvSpPr>
            <p:cNvPr id="42" name="正方形/長方形 41">
              <a:extLst>
                <a:ext uri="{FF2B5EF4-FFF2-40B4-BE49-F238E27FC236}">
                  <a16:creationId xmlns:a16="http://schemas.microsoft.com/office/drawing/2014/main" id="{638A74AE-F71A-48B7-BAFD-E312A82F4F9B}"/>
                </a:ext>
              </a:extLst>
            </p:cNvPr>
            <p:cNvSpPr/>
            <p:nvPr/>
          </p:nvSpPr>
          <p:spPr>
            <a:xfrm>
              <a:off x="7599588" y="3701026"/>
              <a:ext cx="1015804" cy="4923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tIns="0" rIns="0" bIns="0" rtlCol="0" anchor="t"/>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しない</a:t>
              </a:r>
            </a:p>
          </p:txBody>
        </p:sp>
      </p:grpSp>
      <p:sp>
        <p:nvSpPr>
          <p:cNvPr id="54" name="正方形/長方形 53">
            <a:extLst>
              <a:ext uri="{FF2B5EF4-FFF2-40B4-BE49-F238E27FC236}">
                <a16:creationId xmlns:a16="http://schemas.microsoft.com/office/drawing/2014/main" id="{F3B5F4C3-0142-4128-A261-F88456BE6E44}"/>
              </a:ext>
            </a:extLst>
          </p:cNvPr>
          <p:cNvSpPr/>
          <p:nvPr/>
        </p:nvSpPr>
        <p:spPr>
          <a:xfrm>
            <a:off x="2113441" y="2857561"/>
            <a:ext cx="6621817" cy="19702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69" name="直線矢印コネクタ 68">
            <a:extLst>
              <a:ext uri="{FF2B5EF4-FFF2-40B4-BE49-F238E27FC236}">
                <a16:creationId xmlns:a16="http://schemas.microsoft.com/office/drawing/2014/main" id="{EFAB1F52-5580-46C0-A1BE-794894EEEC9A}"/>
              </a:ext>
            </a:extLst>
          </p:cNvPr>
          <p:cNvCxnSpPr>
            <a:cxnSpLocks/>
          </p:cNvCxnSpPr>
          <p:nvPr/>
        </p:nvCxnSpPr>
        <p:spPr>
          <a:xfrm flipV="1">
            <a:off x="7882865" y="2399451"/>
            <a:ext cx="1055968"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5B169B66-6B95-4CEC-B4FE-406E8A6629C2}"/>
              </a:ext>
            </a:extLst>
          </p:cNvPr>
          <p:cNvCxnSpPr>
            <a:cxnSpLocks/>
          </p:cNvCxnSpPr>
          <p:nvPr/>
        </p:nvCxnSpPr>
        <p:spPr>
          <a:xfrm flipV="1">
            <a:off x="10623576" y="2635132"/>
            <a:ext cx="479976" cy="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44633DAB-64F2-4D9B-BD6C-9A1BF02A65BA}"/>
              </a:ext>
            </a:extLst>
          </p:cNvPr>
          <p:cNvSpPr>
            <a:spLocks noGrp="1"/>
          </p:cNvSpPr>
          <p:nvPr>
            <p:ph type="sldNum" sz="quarter" idx="12"/>
          </p:nvPr>
        </p:nvSpPr>
        <p:spPr/>
        <p:txBody>
          <a:bodyPr/>
          <a:lstStyle/>
          <a:p>
            <a:fld id="{CBC82420-49BF-4B37-A550-189EB1A657EB}" type="slidenum">
              <a:rPr kumimoji="1" lang="ja-JP" altLang="en-US" smtClean="0"/>
              <a:t>20</a:t>
            </a:fld>
            <a:endParaRPr kumimoji="1" lang="ja-JP" altLang="en-US"/>
          </a:p>
        </p:txBody>
      </p:sp>
      <p:sp>
        <p:nvSpPr>
          <p:cNvPr id="43" name="テキスト ボックス 42">
            <a:extLst>
              <a:ext uri="{FF2B5EF4-FFF2-40B4-BE49-F238E27FC236}">
                <a16:creationId xmlns:a16="http://schemas.microsoft.com/office/drawing/2014/main" id="{7CCB5CFB-C71D-4667-B434-FA3ACA303584}"/>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6</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1037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81A7E-A30D-4D90-968E-C3829F0D4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a:extLst>
              <a:ext uri="{FF2B5EF4-FFF2-40B4-BE49-F238E27FC236}">
                <a16:creationId xmlns:a16="http://schemas.microsoft.com/office/drawing/2014/main" id="{507DCF47-EC44-49A9-B53F-C484EF24F040}"/>
              </a:ext>
            </a:extLst>
          </p:cNvPr>
          <p:cNvSpPr>
            <a:spLocks noGrp="1"/>
          </p:cNvSpPr>
          <p:nvPr>
            <p:ph type="sldNum" sz="quarter" idx="12"/>
          </p:nvPr>
        </p:nvSpPr>
        <p:spPr/>
        <p:txBody>
          <a:bodyPr/>
          <a:lstStyle/>
          <a:p>
            <a:fld id="{CBC82420-49BF-4B37-A550-189EB1A657EB}" type="slidenum">
              <a:rPr kumimoji="1" lang="ja-JP" altLang="en-US" smtClean="0"/>
              <a:t>21</a:t>
            </a:fld>
            <a:endParaRPr kumimoji="1" lang="ja-JP" altLang="en-US"/>
          </a:p>
        </p:txBody>
      </p:sp>
    </p:spTree>
    <p:extLst>
      <p:ext uri="{BB962C8B-B14F-4D97-AF65-F5344CB8AC3E}">
        <p14:creationId xmlns:p14="http://schemas.microsoft.com/office/powerpoint/2010/main" val="341595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9EAEDC5-F527-43B0-AC4B-F690E1788051}"/>
              </a:ext>
            </a:extLst>
          </p:cNvPr>
          <p:cNvSpPr>
            <a:spLocks noGrp="1"/>
          </p:cNvSpPr>
          <p:nvPr>
            <p:ph type="sldNum" sz="quarter" idx="12"/>
          </p:nvPr>
        </p:nvSpPr>
        <p:spPr/>
        <p:txBody>
          <a:bodyPr/>
          <a:lstStyle/>
          <a:p>
            <a:fld id="{CBC82420-49BF-4B37-A550-189EB1A657EB}" type="slidenum">
              <a:rPr kumimoji="1" lang="ja-JP" altLang="en-US" smtClean="0"/>
              <a:t>3</a:t>
            </a:fld>
            <a:endParaRPr kumimoji="1" lang="ja-JP" altLang="en-US"/>
          </a:p>
        </p:txBody>
      </p:sp>
      <p:sp>
        <p:nvSpPr>
          <p:cNvPr id="4" name="四角形: 角を丸くする 3">
            <a:extLst>
              <a:ext uri="{FF2B5EF4-FFF2-40B4-BE49-F238E27FC236}">
                <a16:creationId xmlns:a16="http://schemas.microsoft.com/office/drawing/2014/main" id="{EB253CCC-3531-4FE0-8E65-FE00D17033BD}"/>
              </a:ext>
            </a:extLst>
          </p:cNvPr>
          <p:cNvSpPr/>
          <p:nvPr/>
        </p:nvSpPr>
        <p:spPr>
          <a:xfrm>
            <a:off x="381000" y="179546"/>
            <a:ext cx="11430000" cy="6176804"/>
          </a:xfrm>
          <a:prstGeom prst="roundRect">
            <a:avLst>
              <a:gd name="adj" fmla="val 4203"/>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2800" dirty="0">
                <a:solidFill>
                  <a:schemeClr val="tx1"/>
                </a:solidFill>
                <a:highlight>
                  <a:srgbClr val="00FF00"/>
                </a:highlight>
                <a:latin typeface="BIZ UDPゴシック" panose="020B0400000000000000" pitchFamily="50" charset="-128"/>
                <a:ea typeface="BIZ UDPゴシック" panose="020B0400000000000000" pitchFamily="50" charset="-128"/>
              </a:rPr>
              <a:t>【</a:t>
            </a:r>
            <a:r>
              <a:rPr lang="ja-JP" altLang="en-US" sz="2800" dirty="0">
                <a:solidFill>
                  <a:schemeClr val="tx1"/>
                </a:solidFill>
                <a:highlight>
                  <a:srgbClr val="00FF00"/>
                </a:highlight>
                <a:latin typeface="BIZ UDPゴシック" panose="020B0400000000000000" pitchFamily="50" charset="-128"/>
                <a:ea typeface="BIZ UDPゴシック" panose="020B0400000000000000" pitchFamily="50" charset="-128"/>
              </a:rPr>
              <a:t>事例９</a:t>
            </a:r>
            <a:r>
              <a:rPr lang="en-US" altLang="ja-JP" sz="2800" dirty="0">
                <a:solidFill>
                  <a:schemeClr val="tx1"/>
                </a:solidFill>
                <a:highlight>
                  <a:srgbClr val="00FF00"/>
                </a:highlight>
                <a:latin typeface="BIZ UDPゴシック" panose="020B0400000000000000" pitchFamily="50" charset="-128"/>
                <a:ea typeface="BIZ UDPゴシック" panose="020B0400000000000000" pitchFamily="50" charset="-128"/>
              </a:rPr>
              <a:t>】</a:t>
            </a:r>
            <a:r>
              <a:rPr lang="ja-JP" altLang="en-US" sz="2800" dirty="0">
                <a:solidFill>
                  <a:schemeClr val="tx1"/>
                </a:solidFill>
                <a:highlight>
                  <a:srgbClr val="00FF00"/>
                </a:highlight>
                <a:latin typeface="BIZ UDPゴシック" panose="020B0400000000000000" pitchFamily="50" charset="-128"/>
                <a:ea typeface="BIZ UDPゴシック" panose="020B0400000000000000" pitchFamily="50" charset="-128"/>
              </a:rPr>
              <a:t>定期購入</a:t>
            </a:r>
            <a:r>
              <a:rPr lang="en-US" altLang="ja-JP" sz="2800" dirty="0">
                <a:solidFill>
                  <a:schemeClr val="tx1"/>
                </a:solidFill>
                <a:highlight>
                  <a:srgbClr val="00FF00"/>
                </a:highlight>
                <a:latin typeface="BIZ UDPゴシック" panose="020B0400000000000000" pitchFamily="50" charset="-128"/>
                <a:ea typeface="BIZ UDPゴシック" panose="020B0400000000000000" pitchFamily="50" charset="-128"/>
              </a:rPr>
              <a:t>(</a:t>
            </a:r>
            <a:r>
              <a:rPr lang="ja-JP" altLang="en-US" sz="2800" dirty="0">
                <a:solidFill>
                  <a:schemeClr val="tx1"/>
                </a:solidFill>
                <a:highlight>
                  <a:srgbClr val="00FF00"/>
                </a:highlight>
                <a:latin typeface="BIZ UDPゴシック" panose="020B0400000000000000" pitchFamily="50" charset="-128"/>
                <a:ea typeface="BIZ UDPゴシック" panose="020B0400000000000000" pitchFamily="50" charset="-128"/>
              </a:rPr>
              <a:t>サプリ</a:t>
            </a:r>
            <a:r>
              <a:rPr lang="en-US" altLang="ja-JP" sz="2800" dirty="0">
                <a:solidFill>
                  <a:schemeClr val="tx1"/>
                </a:solidFill>
                <a:highlight>
                  <a:srgbClr val="00FF00"/>
                </a:highlight>
                <a:latin typeface="BIZ UDPゴシック" panose="020B0400000000000000" pitchFamily="50" charset="-128"/>
                <a:ea typeface="BIZ UDPゴシック" panose="020B0400000000000000" pitchFamily="50" charset="-128"/>
              </a:rPr>
              <a:t>)</a:t>
            </a:r>
            <a:r>
              <a:rPr lang="en-US" altLang="ja-JP" sz="2800" dirty="0">
                <a:solidFill>
                  <a:schemeClr val="tx1"/>
                </a:solidFill>
                <a:latin typeface="BIZ UDPゴシック" panose="020B0400000000000000" pitchFamily="50" charset="-128"/>
                <a:ea typeface="BIZ UDPゴシック" panose="020B0400000000000000" pitchFamily="50" charset="-128"/>
              </a:rPr>
              <a:t> </a:t>
            </a:r>
          </a:p>
          <a:p>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ts val="3800"/>
              </a:lnSpc>
            </a:pPr>
            <a:r>
              <a:rPr lang="ja-JP" altLang="en-US" sz="2800" dirty="0">
                <a:solidFill>
                  <a:schemeClr val="tx1"/>
                </a:solidFill>
                <a:latin typeface="BIZ UDPゴシック" panose="020B0400000000000000" pitchFamily="50" charset="-128"/>
                <a:ea typeface="BIZ UDPゴシック" panose="020B0400000000000000" pitchFamily="50" charset="-128"/>
              </a:rPr>
              <a:t>子どもが、</a:t>
            </a:r>
            <a:r>
              <a:rPr lang="en-US" altLang="ja-JP" sz="2800" dirty="0">
                <a:solidFill>
                  <a:schemeClr val="tx1"/>
                </a:solidFill>
                <a:latin typeface="BIZ UDPゴシック" panose="020B0400000000000000" pitchFamily="50" charset="-128"/>
                <a:ea typeface="BIZ UDPゴシック" panose="020B0400000000000000" pitchFamily="50" charset="-128"/>
              </a:rPr>
              <a:t>SNS</a:t>
            </a:r>
            <a:r>
              <a:rPr lang="ja-JP" altLang="en-US" sz="2800" dirty="0">
                <a:solidFill>
                  <a:schemeClr val="tx1"/>
                </a:solidFill>
                <a:latin typeface="BIZ UDPゴシック" panose="020B0400000000000000" pitchFamily="50" charset="-128"/>
                <a:ea typeface="BIZ UDPゴシック" panose="020B0400000000000000" pitchFamily="50" charset="-128"/>
              </a:rPr>
              <a:t>の広告を見て１回だけのつもりでサプリを買ったら、２回目が届いた。　初回の請求書は</a:t>
            </a:r>
            <a:r>
              <a:rPr lang="en-US" altLang="ja-JP" sz="2800" dirty="0">
                <a:solidFill>
                  <a:schemeClr val="tx1"/>
                </a:solidFill>
                <a:latin typeface="BIZ UDPゴシック" panose="020B0400000000000000" pitchFamily="50" charset="-128"/>
                <a:ea typeface="BIZ UDPゴシック" panose="020B0400000000000000" pitchFamily="50" charset="-128"/>
              </a:rPr>
              <a:t>1,000</a:t>
            </a:r>
            <a:r>
              <a:rPr lang="ja-JP" altLang="en-US" sz="2800" dirty="0">
                <a:solidFill>
                  <a:schemeClr val="tx1"/>
                </a:solidFill>
                <a:latin typeface="BIZ UDPゴシック" panose="020B0400000000000000" pitchFamily="50" charset="-128"/>
                <a:ea typeface="BIZ UDPゴシック" panose="020B0400000000000000" pitchFamily="50" charset="-128"/>
              </a:rPr>
              <a:t>円だったが、２回目は</a:t>
            </a:r>
            <a:r>
              <a:rPr lang="en-US" altLang="ja-JP" sz="2800" u="sng" dirty="0">
                <a:solidFill>
                  <a:schemeClr val="tx1"/>
                </a:solidFill>
                <a:latin typeface="BIZ UDPゴシック" panose="020B0400000000000000" pitchFamily="50" charset="-128"/>
                <a:ea typeface="BIZ UDPゴシック" panose="020B0400000000000000" pitchFamily="50" charset="-128"/>
              </a:rPr>
              <a:t>20,790</a:t>
            </a:r>
            <a:r>
              <a:rPr lang="ja-JP" altLang="en-US" sz="2800" u="sng" dirty="0">
                <a:solidFill>
                  <a:schemeClr val="tx1"/>
                </a:solidFill>
                <a:latin typeface="BIZ UDPゴシック" panose="020B0400000000000000" pitchFamily="50" charset="-128"/>
                <a:ea typeface="BIZ UDPゴシック" panose="020B0400000000000000" pitchFamily="50" charset="-128"/>
              </a:rPr>
              <a:t>円</a:t>
            </a:r>
            <a:r>
              <a:rPr lang="ja-JP" altLang="en-US" sz="2800" dirty="0">
                <a:solidFill>
                  <a:schemeClr val="tx1"/>
                </a:solidFill>
                <a:latin typeface="BIZ UDPゴシック" panose="020B0400000000000000" pitchFamily="50" charset="-128"/>
                <a:ea typeface="BIZ UDPゴシック" panose="020B0400000000000000" pitchFamily="50" charset="-128"/>
              </a:rPr>
              <a:t>の請求書が入っている。　販売店に問い合わせしようと電話するが、チャットでしかやり取りができないようだ。</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ts val="2000"/>
              </a:lnSpc>
            </a:pP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ts val="3800"/>
              </a:lnSpc>
            </a:pPr>
            <a:r>
              <a:rPr lang="ja-JP" altLang="en-US" sz="2800" dirty="0">
                <a:solidFill>
                  <a:schemeClr val="tx1"/>
                </a:solidFill>
                <a:latin typeface="BIZ UDPゴシック" panose="020B0400000000000000" pitchFamily="50" charset="-128"/>
                <a:ea typeface="BIZ UDPゴシック" panose="020B0400000000000000" pitchFamily="50" charset="-128"/>
              </a:rPr>
              <a:t>　　　　　　　　　　　　　　　　</a:t>
            </a:r>
            <a:r>
              <a:rPr lang="ja-JP" altLang="en-US" sz="2800">
                <a:solidFill>
                  <a:schemeClr val="tx1"/>
                </a:solidFill>
                <a:latin typeface="BIZ UDPゴシック" panose="020B0400000000000000" pitchFamily="50" charset="-128"/>
                <a:ea typeface="BIZ UDPゴシック" panose="020B0400000000000000" pitchFamily="50" charset="-128"/>
              </a:rPr>
              <a:t>　</a:t>
            </a:r>
            <a:r>
              <a:rPr lang="ja-JP" altLang="en-US" sz="2800" dirty="0">
                <a:solidFill>
                  <a:schemeClr val="tx1"/>
                </a:solidFill>
                <a:latin typeface="BIZ UDPゴシック" panose="020B0400000000000000" pitchFamily="50" charset="-128"/>
                <a:ea typeface="BIZ UDPゴシック" panose="020B0400000000000000" pitchFamily="50" charset="-128"/>
              </a:rPr>
              <a:t>　（契約当事者：京都府在住の中学生（</a:t>
            </a:r>
            <a:r>
              <a:rPr lang="en-US" altLang="ja-JP" sz="2800" dirty="0">
                <a:solidFill>
                  <a:schemeClr val="tx1"/>
                </a:solidFill>
                <a:latin typeface="BIZ UDPゴシック" panose="020B0400000000000000" pitchFamily="50" charset="-128"/>
                <a:ea typeface="BIZ UDPゴシック" panose="020B0400000000000000" pitchFamily="50" charset="-128"/>
              </a:rPr>
              <a:t>15</a:t>
            </a:r>
            <a:r>
              <a:rPr lang="ja-JP" altLang="en-US" sz="2800" dirty="0">
                <a:solidFill>
                  <a:schemeClr val="tx1"/>
                </a:solidFill>
                <a:latin typeface="BIZ UDPゴシック" panose="020B0400000000000000" pitchFamily="50" charset="-128"/>
                <a:ea typeface="BIZ UDPゴシック" panose="020B0400000000000000" pitchFamily="50" charset="-128"/>
              </a:rPr>
              <a:t>歳））</a:t>
            </a:r>
          </a:p>
        </p:txBody>
      </p:sp>
      <p:cxnSp>
        <p:nvCxnSpPr>
          <p:cNvPr id="5" name="直線コネクタ 4">
            <a:extLst>
              <a:ext uri="{FF2B5EF4-FFF2-40B4-BE49-F238E27FC236}">
                <a16:creationId xmlns:a16="http://schemas.microsoft.com/office/drawing/2014/main" id="{7F5BB66B-B19A-48C4-B1C8-932F93696DC4}"/>
              </a:ext>
            </a:extLst>
          </p:cNvPr>
          <p:cNvCxnSpPr>
            <a:cxnSpLocks/>
          </p:cNvCxnSpPr>
          <p:nvPr/>
        </p:nvCxnSpPr>
        <p:spPr>
          <a:xfrm>
            <a:off x="594662" y="1273028"/>
            <a:ext cx="10759138"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B0D5DA90-6523-4769-BF38-8B612AD9A351}"/>
              </a:ext>
            </a:extLst>
          </p:cNvPr>
          <p:cNvSpPr/>
          <p:nvPr/>
        </p:nvSpPr>
        <p:spPr>
          <a:xfrm>
            <a:off x="6188598" y="5274934"/>
            <a:ext cx="3807427" cy="369332"/>
          </a:xfrm>
          <a:prstGeom prst="rect">
            <a:avLst/>
          </a:prstGeom>
        </p:spPr>
        <p:txBody>
          <a:bodyPr wrap="square">
            <a:spAutoFit/>
          </a:bodyPr>
          <a:lstStyle/>
          <a:p>
            <a:pPr algn="ctr"/>
            <a:r>
              <a:rPr lang="ja-JP" altLang="en-US" dirty="0">
                <a:latin typeface="UD デジタル 教科書体 NK-R" panose="02020400000000000000" pitchFamily="18" charset="-128"/>
                <a:ea typeface="UD デジタル 教科書体 NK-R" panose="02020400000000000000" pitchFamily="18" charset="-128"/>
              </a:rPr>
              <a:t>事例読み上げ（音声：音読さん）</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C4472FBA-2F41-45E1-AC4E-FF39B02FC222}"/>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１</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23C4A49-0D53-4822-A3F3-303C45ADE379}"/>
              </a:ext>
            </a:extLst>
          </p:cNvPr>
          <p:cNvSpPr txBox="1"/>
          <p:nvPr/>
        </p:nvSpPr>
        <p:spPr>
          <a:xfrm>
            <a:off x="345311" y="638683"/>
            <a:ext cx="11277600" cy="584775"/>
          </a:xfrm>
          <a:prstGeom prst="rect">
            <a:avLst/>
          </a:prstGeom>
          <a:noFill/>
        </p:spPr>
        <p:txBody>
          <a:bodyPr wrap="square" rtlCol="0">
            <a:spAutoFit/>
          </a:bodyPr>
          <a:lstStyle/>
          <a:p>
            <a:r>
              <a:rPr lang="ja-JP" altLang="en-US" sz="3200" dirty="0">
                <a:latin typeface="BIZ UDPゴシック" panose="020B0400000000000000" pitchFamily="50" charset="-128"/>
                <a:ea typeface="BIZ UDPゴシック" panose="020B0400000000000000" pitchFamily="50" charset="-128"/>
              </a:rPr>
              <a:t>「中学生に多い消費生活相談事例（令和５年度京都府）」の事例</a:t>
            </a:r>
            <a:endParaRPr kumimoji="1" lang="ja-JP" altLang="en-US" sz="3200" dirty="0">
              <a:latin typeface="BIZ UDPゴシック" panose="020B0400000000000000" pitchFamily="50" charset="-128"/>
              <a:ea typeface="BIZ UDPゴシック" panose="020B0400000000000000" pitchFamily="50" charset="-128"/>
            </a:endParaRPr>
          </a:p>
        </p:txBody>
      </p:sp>
      <p:pic>
        <p:nvPicPr>
          <p:cNvPr id="9" name="事例９のみ読み上げ">
            <a:hlinkClick r:id="" action="ppaction://media"/>
            <a:extLst>
              <a:ext uri="{FF2B5EF4-FFF2-40B4-BE49-F238E27FC236}">
                <a16:creationId xmlns:a16="http://schemas.microsoft.com/office/drawing/2014/main" id="{23D9C3EF-D808-40A8-96A8-C7A377E2B0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90726" y="5153559"/>
            <a:ext cx="1220969" cy="1220969"/>
          </a:xfrm>
          <a:prstGeom prst="rect">
            <a:avLst/>
          </a:prstGeom>
        </p:spPr>
      </p:pic>
    </p:spTree>
    <p:extLst>
      <p:ext uri="{BB962C8B-B14F-4D97-AF65-F5344CB8AC3E}">
        <p14:creationId xmlns:p14="http://schemas.microsoft.com/office/powerpoint/2010/main" val="427947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3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B68BB-C306-45F7-ABCE-E8D235D5BE8E}"/>
              </a:ext>
            </a:extLst>
          </p:cNvPr>
          <p:cNvSpPr>
            <a:spLocks noGrp="1"/>
          </p:cNvSpPr>
          <p:nvPr>
            <p:ph type="title"/>
          </p:nvPr>
        </p:nvSpPr>
        <p:spPr>
          <a:xfrm>
            <a:off x="672353" y="1701371"/>
            <a:ext cx="10515600" cy="2852737"/>
          </a:xfrm>
        </p:spPr>
        <p:txBody>
          <a:bodyPr anchor="ctr">
            <a:noAutofit/>
          </a:bodyPr>
          <a:lstStyle/>
          <a:p>
            <a:pPr algn="ctr">
              <a:lnSpc>
                <a:spcPct val="150000"/>
              </a:lnSpc>
            </a:pPr>
            <a:r>
              <a:rPr lang="ja-JP" altLang="en-US" sz="4400" dirty="0">
                <a:latin typeface="UD デジタル 教科書体 NK-R" panose="02020400000000000000" pitchFamily="18" charset="-128"/>
                <a:ea typeface="UD デジタル 教科書体 NK-R" panose="02020400000000000000" pitchFamily="18" charset="-128"/>
              </a:rPr>
              <a:t>商品</a:t>
            </a:r>
            <a:r>
              <a:rPr kumimoji="1" lang="ja-JP" altLang="en-US" sz="4400" dirty="0">
                <a:latin typeface="UD デジタル 教科書体 NK-R" panose="02020400000000000000" pitchFamily="18" charset="-128"/>
                <a:ea typeface="UD デジタル 教科書体 NK-R" panose="02020400000000000000" pitchFamily="18" charset="-128"/>
              </a:rPr>
              <a:t>を買うとき、消費者として</a:t>
            </a:r>
            <a:br>
              <a:rPr kumimoji="1" lang="en-US" altLang="ja-JP" sz="4400" dirty="0">
                <a:latin typeface="UD デジタル 教科書体 NK-R" panose="02020400000000000000" pitchFamily="18" charset="-128"/>
                <a:ea typeface="UD デジタル 教科書体 NK-R" panose="02020400000000000000" pitchFamily="18" charset="-128"/>
              </a:rPr>
            </a:br>
            <a:r>
              <a:rPr lang="ja-JP" altLang="en-US" sz="4400" dirty="0">
                <a:latin typeface="UD デジタル 教科書体 NK-R" panose="02020400000000000000" pitchFamily="18" charset="-128"/>
                <a:ea typeface="UD デジタル 教科書体 NK-R" panose="02020400000000000000" pitchFamily="18" charset="-128"/>
              </a:rPr>
              <a:t>何を</a:t>
            </a:r>
            <a:r>
              <a:rPr kumimoji="1" lang="ja-JP" altLang="en-US" sz="4400" dirty="0">
                <a:latin typeface="UD デジタル 教科書体 NK-R" panose="02020400000000000000" pitchFamily="18" charset="-128"/>
                <a:ea typeface="UD デジタル 教科書体 NK-R" panose="02020400000000000000" pitchFamily="18" charset="-128"/>
              </a:rPr>
              <a:t>気を付けたらいいか考えよう</a:t>
            </a:r>
          </a:p>
        </p:txBody>
      </p:sp>
      <p:sp>
        <p:nvSpPr>
          <p:cNvPr id="3" name="スライド番号プレースホルダー 2">
            <a:extLst>
              <a:ext uri="{FF2B5EF4-FFF2-40B4-BE49-F238E27FC236}">
                <a16:creationId xmlns:a16="http://schemas.microsoft.com/office/drawing/2014/main" id="{C9EAEDC5-F527-43B0-AC4B-F690E1788051}"/>
              </a:ext>
            </a:extLst>
          </p:cNvPr>
          <p:cNvSpPr>
            <a:spLocks noGrp="1"/>
          </p:cNvSpPr>
          <p:nvPr>
            <p:ph type="sldNum" sz="quarter" idx="12"/>
          </p:nvPr>
        </p:nvSpPr>
        <p:spPr/>
        <p:txBody>
          <a:bodyPr/>
          <a:lstStyle/>
          <a:p>
            <a:fld id="{CBC82420-49BF-4B37-A550-189EB1A657EB}" type="slidenum">
              <a:rPr kumimoji="1" lang="ja-JP" altLang="en-US" smtClean="0"/>
              <a:t>4</a:t>
            </a:fld>
            <a:endParaRPr kumimoji="1" lang="ja-JP" altLang="en-US"/>
          </a:p>
        </p:txBody>
      </p:sp>
    </p:spTree>
    <p:extLst>
      <p:ext uri="{BB962C8B-B14F-4D97-AF65-F5344CB8AC3E}">
        <p14:creationId xmlns:p14="http://schemas.microsoft.com/office/powerpoint/2010/main" val="249864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a:extLst>
              <a:ext uri="{FF2B5EF4-FFF2-40B4-BE49-F238E27FC236}">
                <a16:creationId xmlns:a16="http://schemas.microsoft.com/office/drawing/2014/main" id="{B9C5F96F-28FE-46A9-B2C6-26AEF22C4D05}"/>
              </a:ext>
            </a:extLst>
          </p:cNvPr>
          <p:cNvSpPr txBox="1"/>
          <p:nvPr/>
        </p:nvSpPr>
        <p:spPr>
          <a:xfrm>
            <a:off x="557443" y="2230484"/>
            <a:ext cx="20521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SNS</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やゲームでの広告</a:t>
            </a:r>
          </a:p>
        </p:txBody>
      </p:sp>
      <p:pic>
        <p:nvPicPr>
          <p:cNvPr id="63" name="グラフィックス 62" descr="星">
            <a:extLst>
              <a:ext uri="{FF2B5EF4-FFF2-40B4-BE49-F238E27FC236}">
                <a16:creationId xmlns:a16="http://schemas.microsoft.com/office/drawing/2014/main" id="{E9688F6B-FA17-4DC5-8D91-F5C737C6B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1373967" y="3040892"/>
            <a:ext cx="233969" cy="227882"/>
          </a:xfrm>
          <a:prstGeom prst="rect">
            <a:avLst/>
          </a:prstGeom>
        </p:spPr>
      </p:pic>
      <p:grpSp>
        <p:nvGrpSpPr>
          <p:cNvPr id="12" name="グループ化 11">
            <a:extLst>
              <a:ext uri="{FF2B5EF4-FFF2-40B4-BE49-F238E27FC236}">
                <a16:creationId xmlns:a16="http://schemas.microsoft.com/office/drawing/2014/main" id="{46435567-68F6-4A22-81C5-99C3BAC54ADA}"/>
              </a:ext>
            </a:extLst>
          </p:cNvPr>
          <p:cNvGrpSpPr/>
          <p:nvPr/>
        </p:nvGrpSpPr>
        <p:grpSpPr>
          <a:xfrm>
            <a:off x="366171" y="2489191"/>
            <a:ext cx="2092961" cy="2092961"/>
            <a:chOff x="-236746" y="2345247"/>
            <a:chExt cx="2092961" cy="2092961"/>
          </a:xfrm>
        </p:grpSpPr>
        <p:grpSp>
          <p:nvGrpSpPr>
            <p:cNvPr id="45" name="グループ化 44">
              <a:extLst>
                <a:ext uri="{FF2B5EF4-FFF2-40B4-BE49-F238E27FC236}">
                  <a16:creationId xmlns:a16="http://schemas.microsoft.com/office/drawing/2014/main" id="{FB1A27CB-8D79-45F2-9078-FAC6C23ACF59}"/>
                </a:ext>
              </a:extLst>
            </p:cNvPr>
            <p:cNvGrpSpPr/>
            <p:nvPr/>
          </p:nvGrpSpPr>
          <p:grpSpPr>
            <a:xfrm>
              <a:off x="-236746" y="2345247"/>
              <a:ext cx="2092961" cy="2092961"/>
              <a:chOff x="8136102" y="708638"/>
              <a:chExt cx="2092961" cy="2092961"/>
            </a:xfrm>
          </p:grpSpPr>
          <p:pic>
            <p:nvPicPr>
              <p:cNvPr id="11" name="グラフィックス 10" descr="スマート フォン">
                <a:extLst>
                  <a:ext uri="{FF2B5EF4-FFF2-40B4-BE49-F238E27FC236}">
                    <a16:creationId xmlns:a16="http://schemas.microsoft.com/office/drawing/2014/main" id="{51C6969D-E188-4840-B9DD-4F23D6FDD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6102" y="708638"/>
                <a:ext cx="2092961" cy="2092961"/>
              </a:xfrm>
              <a:prstGeom prst="rect">
                <a:avLst/>
              </a:prstGeom>
            </p:spPr>
          </p:pic>
          <p:sp>
            <p:nvSpPr>
              <p:cNvPr id="6" name="テキスト ボックス 5">
                <a:extLst>
                  <a:ext uri="{FF2B5EF4-FFF2-40B4-BE49-F238E27FC236}">
                    <a16:creationId xmlns:a16="http://schemas.microsoft.com/office/drawing/2014/main" id="{68D7CED9-F15C-4F74-80E2-AAD2AEB3CB51}"/>
                  </a:ext>
                </a:extLst>
              </p:cNvPr>
              <p:cNvSpPr txBox="1"/>
              <p:nvPr/>
            </p:nvSpPr>
            <p:spPr>
              <a:xfrm>
                <a:off x="8716268" y="1026421"/>
                <a:ext cx="938590" cy="1535318"/>
              </a:xfrm>
              <a:prstGeom prst="rect">
                <a:avLst/>
              </a:prstGeom>
              <a:solidFill>
                <a:srgbClr val="FFFDDB"/>
              </a:solid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17CF9370-E422-4D6F-9362-9887E59D843C}"/>
                  </a:ext>
                </a:extLst>
              </p:cNvPr>
              <p:cNvSpPr txBox="1"/>
              <p:nvPr/>
            </p:nvSpPr>
            <p:spPr>
              <a:xfrm rot="190561">
                <a:off x="8788174" y="1140032"/>
                <a:ext cx="981250" cy="200055"/>
              </a:xfrm>
              <a:prstGeom prst="rect">
                <a:avLst/>
              </a:prstGeom>
              <a:noFill/>
            </p:spPr>
            <p:txBody>
              <a:bodyPr wrap="squar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5050"/>
                    </a:solidFill>
                    <a:effectLst/>
                    <a:uLnTx/>
                    <a:uFillTx/>
                    <a:latin typeface="HGｺﾞｼｯｸE" panose="020B0909000000000000" pitchFamily="49" charset="-128"/>
                    <a:ea typeface="HGｺﾞｼｯｸE" panose="020B0909000000000000" pitchFamily="49" charset="-128"/>
                    <a:cs typeface="MV Boli" panose="02000500030200090000" pitchFamily="2" charset="0"/>
                  </a:rPr>
                  <a:t>ダイエットサプリ</a:t>
                </a:r>
              </a:p>
            </p:txBody>
          </p:sp>
          <p:grpSp>
            <p:nvGrpSpPr>
              <p:cNvPr id="28" name="グループ化 27">
                <a:extLst>
                  <a:ext uri="{FF2B5EF4-FFF2-40B4-BE49-F238E27FC236}">
                    <a16:creationId xmlns:a16="http://schemas.microsoft.com/office/drawing/2014/main" id="{F89967DB-8413-4769-8C83-AC4B103D9815}"/>
                  </a:ext>
                </a:extLst>
              </p:cNvPr>
              <p:cNvGrpSpPr/>
              <p:nvPr/>
            </p:nvGrpSpPr>
            <p:grpSpPr>
              <a:xfrm>
                <a:off x="8726310" y="2106777"/>
                <a:ext cx="891798" cy="423995"/>
                <a:chOff x="7085823" y="2466773"/>
                <a:chExt cx="1008926" cy="451970"/>
              </a:xfrm>
            </p:grpSpPr>
            <p:sp>
              <p:nvSpPr>
                <p:cNvPr id="29" name="星: 32 pt 28">
                  <a:extLst>
                    <a:ext uri="{FF2B5EF4-FFF2-40B4-BE49-F238E27FC236}">
                      <a16:creationId xmlns:a16="http://schemas.microsoft.com/office/drawing/2014/main" id="{0907BF5C-55D9-4729-B091-1BEFA335E497}"/>
                    </a:ext>
                  </a:extLst>
                </p:cNvPr>
                <p:cNvSpPr/>
                <p:nvPr/>
              </p:nvSpPr>
              <p:spPr>
                <a:xfrm>
                  <a:off x="7085823" y="2466773"/>
                  <a:ext cx="982142" cy="451970"/>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2B709B4-C965-435D-9164-CD8C1978B5C8}"/>
                    </a:ext>
                  </a:extLst>
                </p:cNvPr>
                <p:cNvSpPr txBox="1"/>
                <p:nvPr/>
              </p:nvSpPr>
              <p:spPr>
                <a:xfrm>
                  <a:off x="7265015" y="2485961"/>
                  <a:ext cx="829734" cy="410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有名人</a:t>
                  </a:r>
                  <a:endParaRPr kumimoji="1" lang="en-US" altLang="ja-JP"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も使用</a:t>
                  </a:r>
                </a:p>
              </p:txBody>
            </p:sp>
          </p:grpSp>
          <p:grpSp>
            <p:nvGrpSpPr>
              <p:cNvPr id="31" name="グループ化 30">
                <a:extLst>
                  <a:ext uri="{FF2B5EF4-FFF2-40B4-BE49-F238E27FC236}">
                    <a16:creationId xmlns:a16="http://schemas.microsoft.com/office/drawing/2014/main" id="{9A4B4C18-319F-414C-A176-319EA32BDDED}"/>
                  </a:ext>
                </a:extLst>
              </p:cNvPr>
              <p:cNvGrpSpPr/>
              <p:nvPr/>
            </p:nvGrpSpPr>
            <p:grpSpPr>
              <a:xfrm>
                <a:off x="8896184" y="1711087"/>
                <a:ext cx="763786" cy="406056"/>
                <a:chOff x="7020901" y="2425030"/>
                <a:chExt cx="875004" cy="431908"/>
              </a:xfrm>
            </p:grpSpPr>
            <p:sp>
              <p:nvSpPr>
                <p:cNvPr id="32" name="星: 32 pt 31">
                  <a:extLst>
                    <a:ext uri="{FF2B5EF4-FFF2-40B4-BE49-F238E27FC236}">
                      <a16:creationId xmlns:a16="http://schemas.microsoft.com/office/drawing/2014/main" id="{ACC85B0C-6FC8-4E71-9868-FE3068D18C70}"/>
                    </a:ext>
                  </a:extLst>
                </p:cNvPr>
                <p:cNvSpPr/>
                <p:nvPr/>
              </p:nvSpPr>
              <p:spPr>
                <a:xfrm>
                  <a:off x="7020901" y="2425030"/>
                  <a:ext cx="875004" cy="431908"/>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66980C30-D426-43F2-AA2A-5DA784DBCD37}"/>
                    </a:ext>
                  </a:extLst>
                </p:cNvPr>
                <p:cNvSpPr txBox="1"/>
                <p:nvPr/>
              </p:nvSpPr>
              <p:spPr>
                <a:xfrm>
                  <a:off x="7144371" y="2437257"/>
                  <a:ext cx="750522" cy="3928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今だけ</a:t>
                  </a:r>
                  <a:endParaRPr kumimoji="1" lang="en-US" altLang="ja-JP"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円！</a:t>
                  </a:r>
                  <a:endParaRPr kumimoji="1" lang="ja-JP" altLang="en-US" sz="7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pSp>
        </p:grpSp>
        <p:pic>
          <p:nvPicPr>
            <p:cNvPr id="101" name="図 100">
              <a:extLst>
                <a:ext uri="{FF2B5EF4-FFF2-40B4-BE49-F238E27FC236}">
                  <a16:creationId xmlns:a16="http://schemas.microsoft.com/office/drawing/2014/main" id="{24284A01-A4E4-49CE-BC0B-D88AAF7AE89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38760" y="2874570"/>
              <a:ext cx="421648" cy="484621"/>
            </a:xfrm>
            <a:prstGeom prst="rect">
              <a:avLst/>
            </a:prstGeom>
            <a:solidFill>
              <a:srgbClr val="FFFDDB"/>
            </a:solidFill>
          </p:spPr>
        </p:pic>
        <p:pic>
          <p:nvPicPr>
            <p:cNvPr id="102" name="グラフィックス 101" descr="星">
              <a:extLst>
                <a:ext uri="{FF2B5EF4-FFF2-40B4-BE49-F238E27FC236}">
                  <a16:creationId xmlns:a16="http://schemas.microsoft.com/office/drawing/2014/main" id="{1861097E-F0C1-4382-A58B-A2C787033D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921575" y="3092740"/>
              <a:ext cx="233969" cy="227882"/>
            </a:xfrm>
            <a:prstGeom prst="rect">
              <a:avLst/>
            </a:prstGeom>
          </p:spPr>
        </p:pic>
        <p:pic>
          <p:nvPicPr>
            <p:cNvPr id="103" name="グラフィックス 102" descr="星">
              <a:extLst>
                <a:ext uri="{FF2B5EF4-FFF2-40B4-BE49-F238E27FC236}">
                  <a16:creationId xmlns:a16="http://schemas.microsoft.com/office/drawing/2014/main" id="{27DED836-15D7-4591-8EA3-B2C19C2ED3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779574" y="2856548"/>
              <a:ext cx="233969" cy="227882"/>
            </a:xfrm>
            <a:prstGeom prst="rect">
              <a:avLst/>
            </a:prstGeom>
          </p:spPr>
        </p:pic>
      </p:grpSp>
      <p:grpSp>
        <p:nvGrpSpPr>
          <p:cNvPr id="14" name="グループ化 13">
            <a:extLst>
              <a:ext uri="{FF2B5EF4-FFF2-40B4-BE49-F238E27FC236}">
                <a16:creationId xmlns:a16="http://schemas.microsoft.com/office/drawing/2014/main" id="{4577D7ED-F371-486D-9AA4-69C2B4FD4536}"/>
              </a:ext>
            </a:extLst>
          </p:cNvPr>
          <p:cNvGrpSpPr/>
          <p:nvPr/>
        </p:nvGrpSpPr>
        <p:grpSpPr>
          <a:xfrm>
            <a:off x="1512449" y="511536"/>
            <a:ext cx="11000816" cy="6068789"/>
            <a:chOff x="1512449" y="511536"/>
            <a:chExt cx="11000816" cy="6068789"/>
          </a:xfrm>
        </p:grpSpPr>
        <p:sp>
          <p:nvSpPr>
            <p:cNvPr id="72" name="テキスト ボックス 71">
              <a:extLst>
                <a:ext uri="{FF2B5EF4-FFF2-40B4-BE49-F238E27FC236}">
                  <a16:creationId xmlns:a16="http://schemas.microsoft.com/office/drawing/2014/main" id="{300444EF-9511-4C0C-AC80-2003A0E9A1B5}"/>
                </a:ext>
              </a:extLst>
            </p:cNvPr>
            <p:cNvSpPr txBox="1"/>
            <p:nvPr/>
          </p:nvSpPr>
          <p:spPr>
            <a:xfrm>
              <a:off x="3221376" y="519609"/>
              <a:ext cx="31251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ネット通販サイト（広告画面）</a:t>
              </a:r>
            </a:p>
          </p:txBody>
        </p:sp>
        <p:sp>
          <p:nvSpPr>
            <p:cNvPr id="76" name="テキスト ボックス 75">
              <a:extLst>
                <a:ext uri="{FF2B5EF4-FFF2-40B4-BE49-F238E27FC236}">
                  <a16:creationId xmlns:a16="http://schemas.microsoft.com/office/drawing/2014/main" id="{018C7EAB-ADE7-4684-A387-FEA0244372C9}"/>
                </a:ext>
              </a:extLst>
            </p:cNvPr>
            <p:cNvSpPr txBox="1"/>
            <p:nvPr/>
          </p:nvSpPr>
          <p:spPr>
            <a:xfrm>
              <a:off x="8062177" y="511536"/>
              <a:ext cx="36953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ネット通販サイト（最終確認画面）</a:t>
              </a:r>
            </a:p>
          </p:txBody>
        </p:sp>
        <p:grpSp>
          <p:nvGrpSpPr>
            <p:cNvPr id="10" name="グループ化 9">
              <a:extLst>
                <a:ext uri="{FF2B5EF4-FFF2-40B4-BE49-F238E27FC236}">
                  <a16:creationId xmlns:a16="http://schemas.microsoft.com/office/drawing/2014/main" id="{394DA7BA-558C-40CB-BEDE-765A194FD12F}"/>
                </a:ext>
              </a:extLst>
            </p:cNvPr>
            <p:cNvGrpSpPr/>
            <p:nvPr/>
          </p:nvGrpSpPr>
          <p:grpSpPr>
            <a:xfrm>
              <a:off x="6471295" y="676325"/>
              <a:ext cx="6041970" cy="5904000"/>
              <a:chOff x="6651724" y="713823"/>
              <a:chExt cx="6041970" cy="5904000"/>
            </a:xfrm>
          </p:grpSpPr>
          <p:grpSp>
            <p:nvGrpSpPr>
              <p:cNvPr id="2" name="グループ化 1">
                <a:extLst>
                  <a:ext uri="{FF2B5EF4-FFF2-40B4-BE49-F238E27FC236}">
                    <a16:creationId xmlns:a16="http://schemas.microsoft.com/office/drawing/2014/main" id="{C8EC4BD3-3979-4D7C-AE84-1ECD381739A9}"/>
                  </a:ext>
                </a:extLst>
              </p:cNvPr>
              <p:cNvGrpSpPr/>
              <p:nvPr/>
            </p:nvGrpSpPr>
            <p:grpSpPr>
              <a:xfrm>
                <a:off x="6651724" y="713823"/>
                <a:ext cx="6041970" cy="5904000"/>
                <a:chOff x="5718627" y="571999"/>
                <a:chExt cx="6041970" cy="5904000"/>
              </a:xfrm>
            </p:grpSpPr>
            <p:pic>
              <p:nvPicPr>
                <p:cNvPr id="75" name="グラフィックス 74" descr="スマート フォン">
                  <a:extLst>
                    <a:ext uri="{FF2B5EF4-FFF2-40B4-BE49-F238E27FC236}">
                      <a16:creationId xmlns:a16="http://schemas.microsoft.com/office/drawing/2014/main" id="{3558AE9E-038F-4404-9A89-3136AA579F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8627" y="571999"/>
                  <a:ext cx="6041970" cy="5904000"/>
                </a:xfrm>
                <a:prstGeom prst="rect">
                  <a:avLst/>
                </a:prstGeom>
              </p:spPr>
            </p:pic>
            <p:sp>
              <p:nvSpPr>
                <p:cNvPr id="80" name="テキスト ボックス 79">
                  <a:extLst>
                    <a:ext uri="{FF2B5EF4-FFF2-40B4-BE49-F238E27FC236}">
                      <a16:creationId xmlns:a16="http://schemas.microsoft.com/office/drawing/2014/main" id="{3C38F1BC-171D-4123-B4FF-910B5EF5F528}"/>
                    </a:ext>
                  </a:extLst>
                </p:cNvPr>
                <p:cNvSpPr txBox="1"/>
                <p:nvPr/>
              </p:nvSpPr>
              <p:spPr>
                <a:xfrm>
                  <a:off x="7413716" y="1419044"/>
                  <a:ext cx="2703600" cy="4680000"/>
                </a:xfrm>
                <a:prstGeom prst="rect">
                  <a:avLst/>
                </a:prstGeom>
                <a:solidFill>
                  <a:srgbClr val="FFFDDB"/>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1" name="四角形: 角を丸くする 80">
                  <a:extLst>
                    <a:ext uri="{FF2B5EF4-FFF2-40B4-BE49-F238E27FC236}">
                      <a16:creationId xmlns:a16="http://schemas.microsoft.com/office/drawing/2014/main" id="{465BC186-EADA-48A0-913B-FE43C165F492}"/>
                    </a:ext>
                  </a:extLst>
                </p:cNvPr>
                <p:cNvSpPr/>
                <p:nvPr/>
              </p:nvSpPr>
              <p:spPr>
                <a:xfrm>
                  <a:off x="7511131" y="4745353"/>
                  <a:ext cx="2563200" cy="478800"/>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注文を確定する</a:t>
                  </a:r>
                </a:p>
              </p:txBody>
            </p:sp>
            <p:sp>
              <p:nvSpPr>
                <p:cNvPr id="83" name="テキスト ボックス 82">
                  <a:extLst>
                    <a:ext uri="{FF2B5EF4-FFF2-40B4-BE49-F238E27FC236}">
                      <a16:creationId xmlns:a16="http://schemas.microsoft.com/office/drawing/2014/main" id="{55247827-A2C6-4125-8947-279CFD5D065E}"/>
                    </a:ext>
                  </a:extLst>
                </p:cNvPr>
                <p:cNvSpPr txBox="1"/>
                <p:nvPr/>
              </p:nvSpPr>
              <p:spPr>
                <a:xfrm>
                  <a:off x="7995684" y="1521685"/>
                  <a:ext cx="1328725"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ご注文内容</a:t>
                  </a:r>
                </a:p>
              </p:txBody>
            </p:sp>
            <p:sp>
              <p:nvSpPr>
                <p:cNvPr id="84" name="テキスト ボックス 83">
                  <a:extLst>
                    <a:ext uri="{FF2B5EF4-FFF2-40B4-BE49-F238E27FC236}">
                      <a16:creationId xmlns:a16="http://schemas.microsoft.com/office/drawing/2014/main" id="{7CC664CF-D9AC-4246-AC33-88580A8581D7}"/>
                    </a:ext>
                  </a:extLst>
                </p:cNvPr>
                <p:cNvSpPr txBox="1"/>
                <p:nvPr/>
              </p:nvSpPr>
              <p:spPr>
                <a:xfrm>
                  <a:off x="7470791" y="1884391"/>
                  <a:ext cx="27362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期間限定お試しコース　１点</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合計金額　　   </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税込</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73" name="直線コネクタ 72">
                  <a:extLst>
                    <a:ext uri="{FF2B5EF4-FFF2-40B4-BE49-F238E27FC236}">
                      <a16:creationId xmlns:a16="http://schemas.microsoft.com/office/drawing/2014/main" id="{361F9463-E0FA-41B3-8124-BD1BD9B6B457}"/>
                    </a:ext>
                  </a:extLst>
                </p:cNvPr>
                <p:cNvCxnSpPr/>
                <p:nvPr/>
              </p:nvCxnSpPr>
              <p:spPr>
                <a:xfrm>
                  <a:off x="7814657" y="2375167"/>
                  <a:ext cx="1908000" cy="0"/>
                </a:xfrm>
                <a:prstGeom prst="line">
                  <a:avLst/>
                </a:prstGeom>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0E85E7EF-B98C-4033-895C-0DFDA8DDE507}"/>
                    </a:ext>
                  </a:extLst>
                </p:cNvPr>
                <p:cNvCxnSpPr/>
                <p:nvPr/>
              </p:nvCxnSpPr>
              <p:spPr>
                <a:xfrm>
                  <a:off x="7803203" y="3520584"/>
                  <a:ext cx="1908000" cy="0"/>
                </a:xfrm>
                <a:prstGeom prst="line">
                  <a:avLst/>
                </a:prstGeom>
              </p:spPr>
              <p:style>
                <a:lnRef idx="1">
                  <a:schemeClr val="dk1"/>
                </a:lnRef>
                <a:fillRef idx="0">
                  <a:schemeClr val="dk1"/>
                </a:fillRef>
                <a:effectRef idx="0">
                  <a:schemeClr val="dk1"/>
                </a:effectRef>
                <a:fontRef idx="minor">
                  <a:schemeClr val="tx1"/>
                </a:fontRef>
              </p:style>
            </p:cxnSp>
            <p:sp>
              <p:nvSpPr>
                <p:cNvPr id="88" name="テキスト ボックス 87">
                  <a:extLst>
                    <a:ext uri="{FF2B5EF4-FFF2-40B4-BE49-F238E27FC236}">
                      <a16:creationId xmlns:a16="http://schemas.microsoft.com/office/drawing/2014/main" id="{9506E372-5A3E-4F6F-9BB2-6A8D34DB8B78}"/>
                    </a:ext>
                  </a:extLst>
                </p:cNvPr>
                <p:cNvSpPr txBox="1"/>
                <p:nvPr/>
              </p:nvSpPr>
              <p:spPr>
                <a:xfrm>
                  <a:off x="7988758" y="2458638"/>
                  <a:ext cx="1335651"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お客様情報</a:t>
                  </a:r>
                </a:p>
              </p:txBody>
            </p:sp>
            <p:sp>
              <p:nvSpPr>
                <p:cNvPr id="89" name="テキスト ボックス 88">
                  <a:extLst>
                    <a:ext uri="{FF2B5EF4-FFF2-40B4-BE49-F238E27FC236}">
                      <a16:creationId xmlns:a16="http://schemas.microsoft.com/office/drawing/2014/main" id="{4352CBDB-17C6-4A20-8C71-78E0B0C46BB7}"/>
                    </a:ext>
                  </a:extLst>
                </p:cNvPr>
                <p:cNvSpPr txBox="1"/>
                <p:nvPr/>
              </p:nvSpPr>
              <p:spPr>
                <a:xfrm>
                  <a:off x="7527840" y="2806874"/>
                  <a:ext cx="248163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氏名：〇〇〇〇</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住所：〇〇市〇〇町</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XX-X</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Tel </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XXX-XXX-XXXX</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0" name="テキスト ボックス 89">
                  <a:extLst>
                    <a:ext uri="{FF2B5EF4-FFF2-40B4-BE49-F238E27FC236}">
                      <a16:creationId xmlns:a16="http://schemas.microsoft.com/office/drawing/2014/main" id="{4305CC01-CA95-4837-89FC-B2DF658C8484}"/>
                    </a:ext>
                  </a:extLst>
                </p:cNvPr>
                <p:cNvSpPr txBox="1"/>
                <p:nvPr/>
              </p:nvSpPr>
              <p:spPr>
                <a:xfrm>
                  <a:off x="7527840" y="5229613"/>
                  <a:ext cx="2514045"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本コースは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回以上の購入が条件です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回の合計は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32,500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送料・税込</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返品・解約については、お届けより</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日間のみ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となります。商品発送の</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日前までにご連絡</a:t>
                  </a:r>
                  <a:r>
                    <a:rPr kumimoji="1" lang="ja-JP" altLang="en-US" sz="8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くだ</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さい。詳細は「返品・解約について」をご確認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ください。</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p:txBody>
            </p:sp>
            <p:sp>
              <p:nvSpPr>
                <p:cNvPr id="91" name="テキスト ボックス 90">
                  <a:extLst>
                    <a:ext uri="{FF2B5EF4-FFF2-40B4-BE49-F238E27FC236}">
                      <a16:creationId xmlns:a16="http://schemas.microsoft.com/office/drawing/2014/main" id="{99E14193-3CD5-4AA6-9809-2893334347DA}"/>
                    </a:ext>
                  </a:extLst>
                </p:cNvPr>
                <p:cNvSpPr txBox="1"/>
                <p:nvPr/>
              </p:nvSpPr>
              <p:spPr>
                <a:xfrm>
                  <a:off x="8117069" y="4409052"/>
                  <a:ext cx="18374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利用規約に同意する</a:t>
                  </a:r>
                </a:p>
              </p:txBody>
            </p:sp>
            <p:sp>
              <p:nvSpPr>
                <p:cNvPr id="74" name="正方形/長方形 73">
                  <a:extLst>
                    <a:ext uri="{FF2B5EF4-FFF2-40B4-BE49-F238E27FC236}">
                      <a16:creationId xmlns:a16="http://schemas.microsoft.com/office/drawing/2014/main" id="{38A43E18-9465-4C96-A525-87B138ABD626}"/>
                    </a:ext>
                  </a:extLst>
                </p:cNvPr>
                <p:cNvSpPr/>
                <p:nvPr/>
              </p:nvSpPr>
              <p:spPr>
                <a:xfrm>
                  <a:off x="7882537" y="4463841"/>
                  <a:ext cx="180000" cy="18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6" name="グラフィックス 85" descr="チェック マーク">
                  <a:extLst>
                    <a:ext uri="{FF2B5EF4-FFF2-40B4-BE49-F238E27FC236}">
                      <a16:creationId xmlns:a16="http://schemas.microsoft.com/office/drawing/2014/main" id="{50E84814-553C-4818-99D0-D0404808F0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2550" y="4431576"/>
                  <a:ext cx="186267" cy="186267"/>
                </a:xfrm>
                <a:prstGeom prst="rect">
                  <a:avLst/>
                </a:prstGeom>
              </p:spPr>
            </p:pic>
          </p:grpSp>
          <p:sp>
            <p:nvSpPr>
              <p:cNvPr id="62" name="テキスト ボックス 61">
                <a:extLst>
                  <a:ext uri="{FF2B5EF4-FFF2-40B4-BE49-F238E27FC236}">
                    <a16:creationId xmlns:a16="http://schemas.microsoft.com/office/drawing/2014/main" id="{6BE52ABF-F257-4C61-843D-D7669D6E1538}"/>
                  </a:ext>
                </a:extLst>
              </p:cNvPr>
              <p:cNvSpPr txBox="1"/>
              <p:nvPr/>
            </p:nvSpPr>
            <p:spPr>
              <a:xfrm>
                <a:off x="8947744" y="3742299"/>
                <a:ext cx="1335651"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お支払い方法</a:t>
                </a:r>
              </a:p>
            </p:txBody>
          </p:sp>
          <p:sp>
            <p:nvSpPr>
              <p:cNvPr id="70" name="テキスト ボックス 69">
                <a:extLst>
                  <a:ext uri="{FF2B5EF4-FFF2-40B4-BE49-F238E27FC236}">
                    <a16:creationId xmlns:a16="http://schemas.microsoft.com/office/drawing/2014/main" id="{B1A8873E-2D58-41E2-B9FC-263684FC078B}"/>
                  </a:ext>
                </a:extLst>
              </p:cNvPr>
              <p:cNvSpPr txBox="1"/>
              <p:nvPr/>
            </p:nvSpPr>
            <p:spPr>
              <a:xfrm>
                <a:off x="8551121" y="4018726"/>
                <a:ext cx="2563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銀行振込</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（お振込確認後、商品を発送します）</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71" name="直線コネクタ 70">
                <a:extLst>
                  <a:ext uri="{FF2B5EF4-FFF2-40B4-BE49-F238E27FC236}">
                    <a16:creationId xmlns:a16="http://schemas.microsoft.com/office/drawing/2014/main" id="{96B83F94-482C-45BC-A5BF-0F10896DE07F}"/>
                  </a:ext>
                </a:extLst>
              </p:cNvPr>
              <p:cNvCxnSpPr/>
              <p:nvPr/>
            </p:nvCxnSpPr>
            <p:spPr>
              <a:xfrm>
                <a:off x="8747754" y="4541270"/>
                <a:ext cx="1908000" cy="0"/>
              </a:xfrm>
              <a:prstGeom prst="line">
                <a:avLst/>
              </a:prstGeom>
            </p:spPr>
            <p:style>
              <a:lnRef idx="1">
                <a:schemeClr val="dk1"/>
              </a:lnRef>
              <a:fillRef idx="0">
                <a:schemeClr val="dk1"/>
              </a:fillRef>
              <a:effectRef idx="0">
                <a:schemeClr val="dk1"/>
              </a:effectRef>
              <a:fontRef idx="minor">
                <a:schemeClr val="tx1"/>
              </a:fontRef>
            </p:style>
          </p:cxnSp>
        </p:grpSp>
        <p:grpSp>
          <p:nvGrpSpPr>
            <p:cNvPr id="9" name="グループ化 8">
              <a:extLst>
                <a:ext uri="{FF2B5EF4-FFF2-40B4-BE49-F238E27FC236}">
                  <a16:creationId xmlns:a16="http://schemas.microsoft.com/office/drawing/2014/main" id="{5BBBA5C4-0C19-4444-B216-B14BFF957F51}"/>
                </a:ext>
              </a:extLst>
            </p:cNvPr>
            <p:cNvGrpSpPr/>
            <p:nvPr/>
          </p:nvGrpSpPr>
          <p:grpSpPr>
            <a:xfrm>
              <a:off x="1512449" y="675352"/>
              <a:ext cx="6040986" cy="5904000"/>
              <a:chOff x="2074512" y="487341"/>
              <a:chExt cx="6040986" cy="5904000"/>
            </a:xfrm>
          </p:grpSpPr>
          <p:grpSp>
            <p:nvGrpSpPr>
              <p:cNvPr id="17" name="グループ化 16">
                <a:extLst>
                  <a:ext uri="{FF2B5EF4-FFF2-40B4-BE49-F238E27FC236}">
                    <a16:creationId xmlns:a16="http://schemas.microsoft.com/office/drawing/2014/main" id="{CD9DA3A6-890F-4637-A979-377E2D6141CA}"/>
                  </a:ext>
                </a:extLst>
              </p:cNvPr>
              <p:cNvGrpSpPr/>
              <p:nvPr/>
            </p:nvGrpSpPr>
            <p:grpSpPr>
              <a:xfrm>
                <a:off x="2074512" y="487341"/>
                <a:ext cx="6040986" cy="5904000"/>
                <a:chOff x="1742107" y="751002"/>
                <a:chExt cx="6040986" cy="5904000"/>
              </a:xfrm>
            </p:grpSpPr>
            <p:grpSp>
              <p:nvGrpSpPr>
                <p:cNvPr id="8" name="グループ化 7">
                  <a:extLst>
                    <a:ext uri="{FF2B5EF4-FFF2-40B4-BE49-F238E27FC236}">
                      <a16:creationId xmlns:a16="http://schemas.microsoft.com/office/drawing/2014/main" id="{E885A1D9-860A-405C-90D7-DA317A1B7E6D}"/>
                    </a:ext>
                  </a:extLst>
                </p:cNvPr>
                <p:cNvGrpSpPr/>
                <p:nvPr/>
              </p:nvGrpSpPr>
              <p:grpSpPr>
                <a:xfrm>
                  <a:off x="1742107" y="751002"/>
                  <a:ext cx="6040986" cy="5904000"/>
                  <a:chOff x="1693928" y="667682"/>
                  <a:chExt cx="6040986" cy="5904000"/>
                </a:xfrm>
              </p:grpSpPr>
              <p:grpSp>
                <p:nvGrpSpPr>
                  <p:cNvPr id="5" name="グループ化 4">
                    <a:extLst>
                      <a:ext uri="{FF2B5EF4-FFF2-40B4-BE49-F238E27FC236}">
                        <a16:creationId xmlns:a16="http://schemas.microsoft.com/office/drawing/2014/main" id="{0D4436D5-4D92-41BD-B127-B88C131A2CCA}"/>
                      </a:ext>
                    </a:extLst>
                  </p:cNvPr>
                  <p:cNvGrpSpPr/>
                  <p:nvPr/>
                </p:nvGrpSpPr>
                <p:grpSpPr>
                  <a:xfrm>
                    <a:off x="1693928" y="667682"/>
                    <a:ext cx="6040986" cy="5904000"/>
                    <a:chOff x="1693928" y="667682"/>
                    <a:chExt cx="6040986" cy="5904000"/>
                  </a:xfrm>
                </p:grpSpPr>
                <p:pic>
                  <p:nvPicPr>
                    <p:cNvPr id="3" name="グラフィックス 2" descr="スマート フォン">
                      <a:extLst>
                        <a:ext uri="{FF2B5EF4-FFF2-40B4-BE49-F238E27FC236}">
                          <a16:creationId xmlns:a16="http://schemas.microsoft.com/office/drawing/2014/main" id="{E699D1BF-07C0-4657-B747-02B4F98FD5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3928" y="667682"/>
                      <a:ext cx="6040986" cy="5904000"/>
                    </a:xfrm>
                    <a:prstGeom prst="rect">
                      <a:avLst/>
                    </a:prstGeom>
                  </p:spPr>
                </p:pic>
                <p:grpSp>
                  <p:nvGrpSpPr>
                    <p:cNvPr id="54" name="グループ化 53">
                      <a:extLst>
                        <a:ext uri="{FF2B5EF4-FFF2-40B4-BE49-F238E27FC236}">
                          <a16:creationId xmlns:a16="http://schemas.microsoft.com/office/drawing/2014/main" id="{217D49FD-D143-4D6B-B1E0-4BB78AB06A41}"/>
                        </a:ext>
                      </a:extLst>
                    </p:cNvPr>
                    <p:cNvGrpSpPr/>
                    <p:nvPr/>
                  </p:nvGrpSpPr>
                  <p:grpSpPr>
                    <a:xfrm>
                      <a:off x="3201482" y="1446483"/>
                      <a:ext cx="2987262" cy="4680000"/>
                      <a:chOff x="861344" y="1021164"/>
                      <a:chExt cx="2426636" cy="3903236"/>
                    </a:xfrm>
                  </p:grpSpPr>
                  <p:sp>
                    <p:nvSpPr>
                      <p:cNvPr id="19" name="テキスト ボックス 18">
                        <a:extLst>
                          <a:ext uri="{FF2B5EF4-FFF2-40B4-BE49-F238E27FC236}">
                            <a16:creationId xmlns:a16="http://schemas.microsoft.com/office/drawing/2014/main" id="{F51BDABB-3679-41FF-90C2-06E44A640E5E}"/>
                          </a:ext>
                        </a:extLst>
                      </p:cNvPr>
                      <p:cNvSpPr txBox="1"/>
                      <p:nvPr/>
                    </p:nvSpPr>
                    <p:spPr>
                      <a:xfrm>
                        <a:off x="1010773" y="1021164"/>
                        <a:ext cx="2196000" cy="3903236"/>
                      </a:xfrm>
                      <a:prstGeom prst="rect">
                        <a:avLst/>
                      </a:prstGeom>
                      <a:solidFill>
                        <a:srgbClr val="FFFDDB"/>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C5E3DE88-C789-44FA-860A-75FC77C3E367}"/>
                          </a:ext>
                        </a:extLst>
                      </p:cNvPr>
                      <p:cNvSpPr/>
                      <p:nvPr/>
                    </p:nvSpPr>
                    <p:spPr>
                      <a:xfrm>
                        <a:off x="900855" y="1791860"/>
                        <a:ext cx="2378033" cy="523220"/>
                      </a:xfrm>
                      <a:prstGeom prst="rect">
                        <a:avLst/>
                      </a:prstGeom>
                      <a:noFill/>
                    </p:spPr>
                    <p:txBody>
                      <a:bodyPr wrap="squar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solidFill>
                              <a:srgbClr val="FFC000"/>
                            </a:solidFill>
                            <a:effectLst/>
                            <a:uLnTx/>
                            <a:uFillTx/>
                            <a:latin typeface="游ゴシック" panose="020F0502020204030204"/>
                            <a:ea typeface="游ゴシック" panose="020B0400000000000000" pitchFamily="50" charset="-128"/>
                            <a:cs typeface="+mn-cs"/>
                          </a:rPr>
                          <a:t>ダイエットサプリ</a:t>
                        </a:r>
                      </a:p>
                    </p:txBody>
                  </p:sp>
                  <p:grpSp>
                    <p:nvGrpSpPr>
                      <p:cNvPr id="38" name="グループ化 37">
                        <a:extLst>
                          <a:ext uri="{FF2B5EF4-FFF2-40B4-BE49-F238E27FC236}">
                            <a16:creationId xmlns:a16="http://schemas.microsoft.com/office/drawing/2014/main" id="{8D81E788-8C7A-4927-8590-2228CB62FC06}"/>
                          </a:ext>
                        </a:extLst>
                      </p:cNvPr>
                      <p:cNvGrpSpPr/>
                      <p:nvPr/>
                    </p:nvGrpSpPr>
                    <p:grpSpPr>
                      <a:xfrm>
                        <a:off x="861344" y="3262768"/>
                        <a:ext cx="942822" cy="583647"/>
                        <a:chOff x="6383973" y="4338732"/>
                        <a:chExt cx="541913" cy="512079"/>
                      </a:xfrm>
                    </p:grpSpPr>
                    <p:sp>
                      <p:nvSpPr>
                        <p:cNvPr id="39" name="星: 32 pt 38">
                          <a:extLst>
                            <a:ext uri="{FF2B5EF4-FFF2-40B4-BE49-F238E27FC236}">
                              <a16:creationId xmlns:a16="http://schemas.microsoft.com/office/drawing/2014/main" id="{34A12F18-86EF-4652-8966-5111073B5D3E}"/>
                            </a:ext>
                          </a:extLst>
                        </p:cNvPr>
                        <p:cNvSpPr/>
                        <p:nvPr/>
                      </p:nvSpPr>
                      <p:spPr>
                        <a:xfrm>
                          <a:off x="6470293" y="4338732"/>
                          <a:ext cx="369274" cy="512079"/>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9C12A620-5DD8-47D2-B816-A132E22BFA1D}"/>
                            </a:ext>
                          </a:extLst>
                        </p:cNvPr>
                        <p:cNvSpPr txBox="1"/>
                        <p:nvPr/>
                      </p:nvSpPr>
                      <p:spPr>
                        <a:xfrm>
                          <a:off x="6383973" y="4400884"/>
                          <a:ext cx="541913" cy="337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残り</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わずか</a:t>
                          </a:r>
                        </a:p>
                      </p:txBody>
                    </p:sp>
                  </p:grpSp>
                  <p:sp>
                    <p:nvSpPr>
                      <p:cNvPr id="43" name="テキスト ボックス 42">
                        <a:extLst>
                          <a:ext uri="{FF2B5EF4-FFF2-40B4-BE49-F238E27FC236}">
                            <a16:creationId xmlns:a16="http://schemas.microsoft.com/office/drawing/2014/main" id="{48FE3A68-83EB-4D2F-BFF0-B48AEFAF45EC}"/>
                          </a:ext>
                        </a:extLst>
                      </p:cNvPr>
                      <p:cNvSpPr txBox="1"/>
                      <p:nvPr/>
                    </p:nvSpPr>
                    <p:spPr>
                      <a:xfrm>
                        <a:off x="2354378" y="2463575"/>
                        <a:ext cx="911938" cy="3850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国も認めた</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劇的効果！</a:t>
                        </a:r>
                      </a:p>
                    </p:txBody>
                  </p:sp>
                  <p:cxnSp>
                    <p:nvCxnSpPr>
                      <p:cNvPr id="34" name="直線コネクタ 33">
                        <a:extLst>
                          <a:ext uri="{FF2B5EF4-FFF2-40B4-BE49-F238E27FC236}">
                            <a16:creationId xmlns:a16="http://schemas.microsoft.com/office/drawing/2014/main" id="{6181A0B7-3220-41E4-BAE1-51CB83E1FB3D}"/>
                          </a:ext>
                        </a:extLst>
                      </p:cNvPr>
                      <p:cNvCxnSpPr/>
                      <p:nvPr/>
                    </p:nvCxnSpPr>
                    <p:spPr>
                      <a:xfrm>
                        <a:off x="1224989" y="3235184"/>
                        <a:ext cx="1872000" cy="0"/>
                      </a:xfrm>
                      <a:prstGeom prst="line">
                        <a:avLst/>
                      </a:prstGeom>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66DBBB3A-2F40-4DC1-8C2B-959161209EBF}"/>
                          </a:ext>
                        </a:extLst>
                      </p:cNvPr>
                      <p:cNvSpPr txBox="1"/>
                      <p:nvPr/>
                    </p:nvSpPr>
                    <p:spPr>
                      <a:xfrm>
                        <a:off x="1242803" y="2957774"/>
                        <a:ext cx="2045177" cy="256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期間限定お試しコース特典</a:t>
                        </a:r>
                      </a:p>
                    </p:txBody>
                  </p:sp>
                  <p:cxnSp>
                    <p:nvCxnSpPr>
                      <p:cNvPr id="47" name="直線コネクタ 46">
                        <a:extLst>
                          <a:ext uri="{FF2B5EF4-FFF2-40B4-BE49-F238E27FC236}">
                            <a16:creationId xmlns:a16="http://schemas.microsoft.com/office/drawing/2014/main" id="{C8468231-C522-4DB6-80E8-1B784A2AA9A5}"/>
                          </a:ext>
                        </a:extLst>
                      </p:cNvPr>
                      <p:cNvCxnSpPr/>
                      <p:nvPr/>
                    </p:nvCxnSpPr>
                    <p:spPr>
                      <a:xfrm>
                        <a:off x="1237620" y="2955173"/>
                        <a:ext cx="1872000" cy="0"/>
                      </a:xfrm>
                      <a:prstGeom prst="line">
                        <a:avLst/>
                      </a:prstGeom>
                    </p:spPr>
                    <p:style>
                      <a:lnRef idx="1">
                        <a:schemeClr val="dk1"/>
                      </a:lnRef>
                      <a:fillRef idx="0">
                        <a:schemeClr val="dk1"/>
                      </a:fillRef>
                      <a:effectRef idx="0">
                        <a:schemeClr val="dk1"/>
                      </a:effectRef>
                      <a:fontRef idx="minor">
                        <a:schemeClr val="tx1"/>
                      </a:fontRef>
                    </p:style>
                  </p:cxnSp>
                  <p:sp>
                    <p:nvSpPr>
                      <p:cNvPr id="49" name="テキスト ボックス 48">
                        <a:extLst>
                          <a:ext uri="{FF2B5EF4-FFF2-40B4-BE49-F238E27FC236}">
                            <a16:creationId xmlns:a16="http://schemas.microsoft.com/office/drawing/2014/main" id="{A9E22747-EE5B-4261-9363-B25EDBFA6762}"/>
                          </a:ext>
                        </a:extLst>
                      </p:cNvPr>
                      <p:cNvSpPr txBox="1"/>
                      <p:nvPr/>
                    </p:nvSpPr>
                    <p:spPr>
                      <a:xfrm>
                        <a:off x="2022745" y="3521477"/>
                        <a:ext cx="832478" cy="410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円</a:t>
                        </a:r>
                        <a:endParaRPr kumimoji="1" lang="en-US" altLang="ja-JP"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sp>
                    <p:nvSpPr>
                      <p:cNvPr id="44" name="四角形: 角を丸くする 43">
                        <a:extLst>
                          <a:ext uri="{FF2B5EF4-FFF2-40B4-BE49-F238E27FC236}">
                            <a16:creationId xmlns:a16="http://schemas.microsoft.com/office/drawing/2014/main" id="{7E6FE0D6-BB4D-4488-BBBA-B0C1BC258A49}"/>
                          </a:ext>
                        </a:extLst>
                      </p:cNvPr>
                      <p:cNvSpPr/>
                      <p:nvPr/>
                    </p:nvSpPr>
                    <p:spPr>
                      <a:xfrm>
                        <a:off x="1156744" y="3912082"/>
                        <a:ext cx="1959335" cy="330274"/>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今すぐ注文！</a:t>
                        </a:r>
                      </a:p>
                    </p:txBody>
                  </p:sp>
                </p:grpSp>
              </p:grpSp>
              <p:grpSp>
                <p:nvGrpSpPr>
                  <p:cNvPr id="7" name="グループ化 6">
                    <a:extLst>
                      <a:ext uri="{FF2B5EF4-FFF2-40B4-BE49-F238E27FC236}">
                        <a16:creationId xmlns:a16="http://schemas.microsoft.com/office/drawing/2014/main" id="{6189BBB1-D564-4B99-85AE-695204AC78C6}"/>
                      </a:ext>
                    </a:extLst>
                  </p:cNvPr>
                  <p:cNvGrpSpPr/>
                  <p:nvPr/>
                </p:nvGrpSpPr>
                <p:grpSpPr>
                  <a:xfrm>
                    <a:off x="3489231" y="1596113"/>
                    <a:ext cx="2903430" cy="4545001"/>
                    <a:chOff x="3489231" y="1596113"/>
                    <a:chExt cx="2903430" cy="4545001"/>
                  </a:xfrm>
                </p:grpSpPr>
                <p:grpSp>
                  <p:nvGrpSpPr>
                    <p:cNvPr id="64" name="グループ化 63">
                      <a:extLst>
                        <a:ext uri="{FF2B5EF4-FFF2-40B4-BE49-F238E27FC236}">
                          <a16:creationId xmlns:a16="http://schemas.microsoft.com/office/drawing/2014/main" id="{EEA1889C-D7B1-4B38-960E-1DDE1D7688B4}"/>
                        </a:ext>
                      </a:extLst>
                    </p:cNvPr>
                    <p:cNvGrpSpPr/>
                    <p:nvPr/>
                  </p:nvGrpSpPr>
                  <p:grpSpPr>
                    <a:xfrm>
                      <a:off x="3489231" y="5298263"/>
                      <a:ext cx="2903430" cy="842851"/>
                      <a:chOff x="8777817" y="4608027"/>
                      <a:chExt cx="2448052" cy="694898"/>
                    </a:xfrm>
                  </p:grpSpPr>
                  <p:sp>
                    <p:nvSpPr>
                      <p:cNvPr id="61" name="テキスト ボックス 60">
                        <a:extLst>
                          <a:ext uri="{FF2B5EF4-FFF2-40B4-BE49-F238E27FC236}">
                            <a16:creationId xmlns:a16="http://schemas.microsoft.com/office/drawing/2014/main" id="{1DFB6E32-4BB9-4CDF-88F8-852A4E6B9261}"/>
                          </a:ext>
                        </a:extLst>
                      </p:cNvPr>
                      <p:cNvSpPr txBox="1"/>
                      <p:nvPr/>
                    </p:nvSpPr>
                    <p:spPr>
                      <a:xfrm>
                        <a:off x="8827522" y="4648511"/>
                        <a:ext cx="2081761" cy="623293"/>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6" name="テキスト ボックス 65">
                        <a:extLst>
                          <a:ext uri="{FF2B5EF4-FFF2-40B4-BE49-F238E27FC236}">
                            <a16:creationId xmlns:a16="http://schemas.microsoft.com/office/drawing/2014/main" id="{FFA7F394-CA30-4B63-B635-90C09982E5BF}"/>
                          </a:ext>
                        </a:extLst>
                      </p:cNvPr>
                      <p:cNvSpPr txBox="1"/>
                      <p:nvPr/>
                    </p:nvSpPr>
                    <p:spPr>
                      <a:xfrm>
                        <a:off x="9000431" y="4608027"/>
                        <a:ext cx="2225438" cy="2537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まずはお試しください</a:t>
                        </a:r>
                      </a:p>
                    </p:txBody>
                  </p:sp>
                  <p:sp>
                    <p:nvSpPr>
                      <p:cNvPr id="67" name="テキスト ボックス 66">
                        <a:extLst>
                          <a:ext uri="{FF2B5EF4-FFF2-40B4-BE49-F238E27FC236}">
                            <a16:creationId xmlns:a16="http://schemas.microsoft.com/office/drawing/2014/main" id="{26417F2B-BF0C-4AE4-A75B-156728FDDA88}"/>
                          </a:ext>
                        </a:extLst>
                      </p:cNvPr>
                      <p:cNvSpPr txBox="1"/>
                      <p:nvPr/>
                    </p:nvSpPr>
                    <p:spPr>
                      <a:xfrm>
                        <a:off x="8777817" y="4813640"/>
                        <a:ext cx="1128824" cy="456751"/>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日間</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解約保証</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8" name="テキスト ボックス 67">
                        <a:extLst>
                          <a:ext uri="{FF2B5EF4-FFF2-40B4-BE49-F238E27FC236}">
                            <a16:creationId xmlns:a16="http://schemas.microsoft.com/office/drawing/2014/main" id="{09275213-F58F-4C45-83F7-4A03DAF0C2B8}"/>
                          </a:ext>
                        </a:extLst>
                      </p:cNvPr>
                      <p:cNvSpPr txBox="1"/>
                      <p:nvPr/>
                    </p:nvSpPr>
                    <p:spPr>
                      <a:xfrm>
                        <a:off x="9761812" y="4786285"/>
                        <a:ext cx="1154483" cy="4821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本コースは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回以上の購入が条件です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回の合計は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32,500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送料・税込</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です</a:t>
                        </a:r>
                        <a:endParaRPr kumimoji="1" lang="ja-JP" altLang="en-US" sz="9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69" name="直線コネクタ 68">
                        <a:extLst>
                          <a:ext uri="{FF2B5EF4-FFF2-40B4-BE49-F238E27FC236}">
                            <a16:creationId xmlns:a16="http://schemas.microsoft.com/office/drawing/2014/main" id="{61648CDA-4ADD-4519-A59F-D9F8117E1A79}"/>
                          </a:ext>
                        </a:extLst>
                      </p:cNvPr>
                      <p:cNvCxnSpPr/>
                      <p:nvPr/>
                    </p:nvCxnSpPr>
                    <p:spPr>
                      <a:xfrm>
                        <a:off x="9773632" y="4834925"/>
                        <a:ext cx="0" cy="46800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5" name="正方形/長方形 64">
                      <a:extLst>
                        <a:ext uri="{FF2B5EF4-FFF2-40B4-BE49-F238E27FC236}">
                          <a16:creationId xmlns:a16="http://schemas.microsoft.com/office/drawing/2014/main" id="{22A47F55-A849-4FCA-8595-AE2DC210A547}"/>
                        </a:ext>
                      </a:extLst>
                    </p:cNvPr>
                    <p:cNvSpPr/>
                    <p:nvPr/>
                  </p:nvSpPr>
                  <p:spPr>
                    <a:xfrm>
                      <a:off x="3823763" y="1596113"/>
                      <a:ext cx="2022864" cy="5178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特別キャンペーン終了まで</a:t>
                      </a:r>
                      <a:endParaRPr kumimoji="1" lang="en-US" altLang="ja-JP"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残り</a:t>
                      </a:r>
                      <a:r>
                        <a:rPr kumimoji="1" lang="ja-JP" altLang="en-US" sz="1600" b="1" i="0" u="none" strike="noStrike" kern="1200" cap="none" spc="0" normalizeH="0" baseline="0" noProof="0" dirty="0">
                          <a:ln>
                            <a:noFill/>
                          </a:ln>
                          <a:solidFill>
                            <a:srgbClr val="FF5050"/>
                          </a:solidFill>
                          <a:effectLst/>
                          <a:uLnTx/>
                          <a:uFillTx/>
                          <a:latin typeface="ＭＳ ゴシック" panose="020B0609070205080204" pitchFamily="49" charset="-128"/>
                          <a:ea typeface="ＭＳ ゴシック" panose="020B0609070205080204" pitchFamily="49" charset="-128"/>
                          <a:cs typeface="+mn-cs"/>
                        </a:rPr>
                        <a:t>５</a:t>
                      </a:r>
                      <a:r>
                        <a:rPr kumimoji="1" lang="ja-JP" altLang="en-US" sz="105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分！</a:t>
                      </a:r>
                    </a:p>
                  </p:txBody>
                </p:sp>
              </p:grpSp>
            </p:grpSp>
            <p:pic>
              <p:nvPicPr>
                <p:cNvPr id="97" name="図 96">
                  <a:extLst>
                    <a:ext uri="{FF2B5EF4-FFF2-40B4-BE49-F238E27FC236}">
                      <a16:creationId xmlns:a16="http://schemas.microsoft.com/office/drawing/2014/main" id="{4C8B8895-A49B-4C62-8E17-396C2BEA03D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156948" y="2552278"/>
                  <a:ext cx="911820" cy="1048000"/>
                </a:xfrm>
                <a:prstGeom prst="rect">
                  <a:avLst/>
                </a:prstGeom>
                <a:solidFill>
                  <a:srgbClr val="FFFDDB"/>
                </a:solidFill>
              </p:spPr>
            </p:pic>
            <p:pic>
              <p:nvPicPr>
                <p:cNvPr id="98" name="グラフィックス 97" descr="星">
                  <a:extLst>
                    <a:ext uri="{FF2B5EF4-FFF2-40B4-BE49-F238E27FC236}">
                      <a16:creationId xmlns:a16="http://schemas.microsoft.com/office/drawing/2014/main" id="{AAE1E950-30DD-4578-BFF1-04C8F79153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3547274" y="2679247"/>
                  <a:ext cx="710172" cy="691697"/>
                </a:xfrm>
                <a:prstGeom prst="rect">
                  <a:avLst/>
                </a:prstGeom>
              </p:spPr>
            </p:pic>
            <p:grpSp>
              <p:nvGrpSpPr>
                <p:cNvPr id="4" name="グループ化 3">
                  <a:extLst>
                    <a:ext uri="{FF2B5EF4-FFF2-40B4-BE49-F238E27FC236}">
                      <a16:creationId xmlns:a16="http://schemas.microsoft.com/office/drawing/2014/main" id="{170E9AE4-ADCB-4876-88AC-F1646E41F9F2}"/>
                    </a:ext>
                  </a:extLst>
                </p:cNvPr>
                <p:cNvGrpSpPr/>
                <p:nvPr/>
              </p:nvGrpSpPr>
              <p:grpSpPr>
                <a:xfrm>
                  <a:off x="4943586" y="3172279"/>
                  <a:ext cx="1311263" cy="675662"/>
                  <a:chOff x="6062128" y="3120588"/>
                  <a:chExt cx="1311263" cy="675662"/>
                </a:xfrm>
              </p:grpSpPr>
              <p:sp>
                <p:nvSpPr>
                  <p:cNvPr id="99" name="星: 32 pt 98">
                    <a:extLst>
                      <a:ext uri="{FF2B5EF4-FFF2-40B4-BE49-F238E27FC236}">
                        <a16:creationId xmlns:a16="http://schemas.microsoft.com/office/drawing/2014/main" id="{B90C1F4F-B728-4DBE-A6E5-BDA75C3C7471}"/>
                      </a:ext>
                    </a:extLst>
                  </p:cNvPr>
                  <p:cNvSpPr/>
                  <p:nvPr/>
                </p:nvSpPr>
                <p:spPr>
                  <a:xfrm>
                    <a:off x="6062128" y="3120588"/>
                    <a:ext cx="1247805" cy="675662"/>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492AC4D6-A8EE-4053-8B51-E9A7F87841B7}"/>
                      </a:ext>
                    </a:extLst>
                  </p:cNvPr>
                  <p:cNvSpPr txBox="1"/>
                  <p:nvPr/>
                </p:nvSpPr>
                <p:spPr>
                  <a:xfrm>
                    <a:off x="6250768" y="3233884"/>
                    <a:ext cx="1122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国も認めた</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劇的効果！</a:t>
                    </a:r>
                  </a:p>
                </p:txBody>
              </p:sp>
            </p:grpSp>
          </p:grpSp>
          <p:pic>
            <p:nvPicPr>
              <p:cNvPr id="79" name="グラフィックス 78" descr="星">
                <a:extLst>
                  <a:ext uri="{FF2B5EF4-FFF2-40B4-BE49-F238E27FC236}">
                    <a16:creationId xmlns:a16="http://schemas.microsoft.com/office/drawing/2014/main" id="{E3CF77FD-15BD-4D4F-BC04-9762898BF0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5033959" y="2350828"/>
                <a:ext cx="725750" cy="706870"/>
              </a:xfrm>
              <a:prstGeom prst="rect">
                <a:avLst/>
              </a:prstGeom>
            </p:spPr>
          </p:pic>
        </p:grpSp>
      </p:grpSp>
      <p:sp>
        <p:nvSpPr>
          <p:cNvPr id="82" name="正方形/長方形 81">
            <a:extLst>
              <a:ext uri="{FF2B5EF4-FFF2-40B4-BE49-F238E27FC236}">
                <a16:creationId xmlns:a16="http://schemas.microsoft.com/office/drawing/2014/main" id="{835F326D-17C1-4399-AE7F-C8102F586857}"/>
              </a:ext>
            </a:extLst>
          </p:cNvPr>
          <p:cNvSpPr/>
          <p:nvPr/>
        </p:nvSpPr>
        <p:spPr>
          <a:xfrm>
            <a:off x="626878" y="-16773"/>
            <a:ext cx="1095092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　</a:t>
            </a:r>
            <a:r>
              <a:rPr kumimoji="1" lang="ja-JP" altLang="en-US" sz="2800" b="0" i="0" u="none" strike="noStrike" kern="1200" cap="none" spc="-150" normalizeH="0" baseline="0" noProof="0" dirty="0">
                <a:ln>
                  <a:noFill/>
                </a:ln>
                <a:solidFill>
                  <a:prstClr val="black"/>
                </a:solidFill>
                <a:effectLst/>
                <a:uLnTx/>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次のネット通販画面では、どこに気を付けなければならないでしょう？</a:t>
            </a:r>
            <a:endParaRPr kumimoji="1" lang="en-US" altLang="ja-JP" sz="2800" b="0" i="0" u="none" strike="noStrike" kern="1200" cap="none" spc="-150" normalizeH="0" baseline="0" noProof="0" dirty="0">
              <a:ln>
                <a:noFill/>
              </a:ln>
              <a:solidFill>
                <a:prstClr val="black"/>
              </a:solidFill>
              <a:effectLst/>
              <a:uLnTx/>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050" name="Rectangle 48">
            <a:extLst>
              <a:ext uri="{FF2B5EF4-FFF2-40B4-BE49-F238E27FC236}">
                <a16:creationId xmlns:a16="http://schemas.microsoft.com/office/drawing/2014/main" id="{EBAB9727-FCD9-4C53-B131-3351F931D3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51" name="Rectangle 50">
            <a:extLst>
              <a:ext uri="{FF2B5EF4-FFF2-40B4-BE49-F238E27FC236}">
                <a16:creationId xmlns:a16="http://schemas.microsoft.com/office/drawing/2014/main" id="{E34F569A-C12F-40EB-9F4C-02440E26AB0E}"/>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100" b="1" i="0" u="none" strike="noStrike" kern="1200" cap="none" spc="0" normalizeH="0" baseline="0" noProof="0">
              <a:ln>
                <a:noFill/>
              </a:ln>
              <a:solidFill>
                <a:prstClr val="black"/>
              </a:solidFill>
              <a:effectLst/>
              <a:uLnTx/>
              <a:uFillTx/>
              <a:latin typeface="游ゴシック" panose="020F0502020204030204"/>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100" b="1" i="0" u="none" strike="noStrike" kern="1200" cap="none" spc="0" normalizeH="0" baseline="0" noProof="0">
                <a:ln>
                  <a:noFill/>
                </a:ln>
                <a:solidFill>
                  <a:prstClr val="black"/>
                </a:solidFill>
                <a:effectLst/>
                <a:uLnTx/>
                <a:uFillTx/>
                <a:latin typeface="Arial" panose="020B0604020202020204" pitchFamily="34" charset="0"/>
                <a:ea typeface="UD デジタル 教科書体 NK-R" panose="02020400000000000000" pitchFamily="18" charset="-128"/>
                <a:cs typeface="+mn-cs"/>
              </a:rPr>
              <a:t> </a:t>
            </a:r>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3" name="スライド番号プレースホルダー 12">
            <a:extLst>
              <a:ext uri="{FF2B5EF4-FFF2-40B4-BE49-F238E27FC236}">
                <a16:creationId xmlns:a16="http://schemas.microsoft.com/office/drawing/2014/main" id="{D8421A06-7CA3-4FA7-94F1-06DE21B761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82420-49BF-4B37-A550-189EB1A657EB}"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92" name="正方形/長方形 91">
            <a:extLst>
              <a:ext uri="{FF2B5EF4-FFF2-40B4-BE49-F238E27FC236}">
                <a16:creationId xmlns:a16="http://schemas.microsoft.com/office/drawing/2014/main" id="{FA97717B-9B72-4DA5-A6A5-632436BD112A}"/>
              </a:ext>
            </a:extLst>
          </p:cNvPr>
          <p:cNvSpPr/>
          <p:nvPr/>
        </p:nvSpPr>
        <p:spPr>
          <a:xfrm>
            <a:off x="5458" y="6327518"/>
            <a:ext cx="12192000" cy="52322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政府広報オンライン「</a:t>
            </a:r>
            <a:r>
              <a:rPr kumimoji="1" lang="ja-JP" altLang="en-US" sz="1400" b="0" i="0" u="none" strike="noStrike" kern="1200" cap="none" spc="-17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hlinkClick r:id="rId11"/>
              </a:rPr>
              <a:t>ネット通販での「定期購入トラブル」 契約時に確認すべきポイントは？</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hlinkClick r:id="rId12"/>
              </a:rPr>
              <a:t>https://www.gov-online.go.jp/useful/article/202012/2.html)</a:t>
            </a:r>
            <a:r>
              <a:rPr kumimoji="1" lang="ja-JP" altLang="en-US" sz="1400" b="0" i="0" u="none" strike="noStrike" kern="1200" cap="none" spc="-170" normalizeH="0" baseline="0" noProof="0" dirty="0" err="1">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消費者庁「鍛えよう、消費者力　</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CASE06 </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ネットトラブル（定期購入）」（</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hlinkClick r:id="rId13"/>
              </a:rPr>
              <a:t>https://www.kportal.caa.go.jp/shohisha-ryoku/teaching_materials/text_03.html</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）を加工して作成</a:t>
            </a:r>
          </a:p>
        </p:txBody>
      </p:sp>
      <p:sp>
        <p:nvSpPr>
          <p:cNvPr id="93" name="テキスト ボックス 92">
            <a:extLst>
              <a:ext uri="{FF2B5EF4-FFF2-40B4-BE49-F238E27FC236}">
                <a16:creationId xmlns:a16="http://schemas.microsoft.com/office/drawing/2014/main" id="{D8D1DBBE-E36D-416F-B638-AA033F170261}"/>
              </a:ext>
            </a:extLst>
          </p:cNvPr>
          <p:cNvSpPr txBox="1"/>
          <p:nvPr/>
        </p:nvSpPr>
        <p:spPr>
          <a:xfrm>
            <a:off x="3700962" y="4438277"/>
            <a:ext cx="9329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初回</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特別価格</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4" name="テキスト ボックス 93">
            <a:extLst>
              <a:ext uri="{FF2B5EF4-FFF2-40B4-BE49-F238E27FC236}">
                <a16:creationId xmlns:a16="http://schemas.microsoft.com/office/drawing/2014/main" id="{284F6082-0C3F-4E40-B251-3161EB24B6AF}"/>
              </a:ext>
            </a:extLst>
          </p:cNvPr>
          <p:cNvSpPr txBox="1"/>
          <p:nvPr/>
        </p:nvSpPr>
        <p:spPr>
          <a:xfrm>
            <a:off x="5369019" y="4481003"/>
            <a:ext cx="426024" cy="415498"/>
          </a:xfrm>
          <a:prstGeom prst="rect">
            <a:avLst/>
          </a:prstGeom>
          <a:noFill/>
          <a:ln>
            <a:solidFill>
              <a:schemeClr val="tx1"/>
            </a:solidFill>
          </a:ln>
        </p:spPr>
        <p:txBody>
          <a:bodyPr wrap="square" lIns="0" t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無料</a:t>
            </a:r>
          </a:p>
        </p:txBody>
      </p:sp>
      <p:sp>
        <p:nvSpPr>
          <p:cNvPr id="95" name="テキスト ボックス 94">
            <a:extLst>
              <a:ext uri="{FF2B5EF4-FFF2-40B4-BE49-F238E27FC236}">
                <a16:creationId xmlns:a16="http://schemas.microsoft.com/office/drawing/2014/main" id="{82C2846F-59D0-4C32-B37B-FB838B6C5174}"/>
              </a:ext>
            </a:extLst>
          </p:cNvPr>
          <p:cNvSpPr txBox="1"/>
          <p:nvPr/>
        </p:nvSpPr>
        <p:spPr>
          <a:xfrm>
            <a:off x="3094748" y="4232287"/>
            <a:ext cx="27538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通常価格</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7,000</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grpSp>
        <p:nvGrpSpPr>
          <p:cNvPr id="15" name="グループ化 14">
            <a:extLst>
              <a:ext uri="{FF2B5EF4-FFF2-40B4-BE49-F238E27FC236}">
                <a16:creationId xmlns:a16="http://schemas.microsoft.com/office/drawing/2014/main" id="{1C6E4149-959C-4735-9991-3C36A12FE18C}"/>
              </a:ext>
            </a:extLst>
          </p:cNvPr>
          <p:cNvGrpSpPr/>
          <p:nvPr/>
        </p:nvGrpSpPr>
        <p:grpSpPr>
          <a:xfrm>
            <a:off x="5187285" y="4099130"/>
            <a:ext cx="763786" cy="406056"/>
            <a:chOff x="278533" y="5878931"/>
            <a:chExt cx="763786" cy="406056"/>
          </a:xfrm>
        </p:grpSpPr>
        <p:sp>
          <p:nvSpPr>
            <p:cNvPr id="104" name="星: 32 pt 103">
              <a:extLst>
                <a:ext uri="{FF2B5EF4-FFF2-40B4-BE49-F238E27FC236}">
                  <a16:creationId xmlns:a16="http://schemas.microsoft.com/office/drawing/2014/main" id="{6F9382C7-A9CD-4E8C-BA8A-860F4DAC2A9E}"/>
                </a:ext>
              </a:extLst>
            </p:cNvPr>
            <p:cNvSpPr/>
            <p:nvPr/>
          </p:nvSpPr>
          <p:spPr>
            <a:xfrm>
              <a:off x="278533" y="5878931"/>
              <a:ext cx="763786" cy="406056"/>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5" name="テキスト ボックス 104">
              <a:extLst>
                <a:ext uri="{FF2B5EF4-FFF2-40B4-BE49-F238E27FC236}">
                  <a16:creationId xmlns:a16="http://schemas.microsoft.com/office/drawing/2014/main" id="{AE220240-5C83-48D8-9EAA-5C1387685591}"/>
                </a:ext>
              </a:extLst>
            </p:cNvPr>
            <p:cNvSpPr txBox="1"/>
            <p:nvPr/>
          </p:nvSpPr>
          <p:spPr>
            <a:xfrm>
              <a:off x="366171" y="5956943"/>
              <a:ext cx="65512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今だけ！</a:t>
              </a:r>
              <a:endParaRPr kumimoji="1" lang="ja-JP" altLang="en-US" sz="7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pSp>
      <p:sp>
        <p:nvSpPr>
          <p:cNvPr id="16" name="矢印: 右 15">
            <a:extLst>
              <a:ext uri="{FF2B5EF4-FFF2-40B4-BE49-F238E27FC236}">
                <a16:creationId xmlns:a16="http://schemas.microsoft.com/office/drawing/2014/main" id="{635A6D1E-7976-4BBF-9FAE-F90653C69BEB}"/>
              </a:ext>
            </a:extLst>
          </p:cNvPr>
          <p:cNvSpPr/>
          <p:nvPr/>
        </p:nvSpPr>
        <p:spPr>
          <a:xfrm>
            <a:off x="2113044" y="3000628"/>
            <a:ext cx="664394" cy="96721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矢印: 右 84">
            <a:extLst>
              <a:ext uri="{FF2B5EF4-FFF2-40B4-BE49-F238E27FC236}">
                <a16:creationId xmlns:a16="http://schemas.microsoft.com/office/drawing/2014/main" id="{96375F79-E5B7-42BA-BE9B-D98BD4E117B2}"/>
              </a:ext>
            </a:extLst>
          </p:cNvPr>
          <p:cNvSpPr/>
          <p:nvPr/>
        </p:nvSpPr>
        <p:spPr>
          <a:xfrm>
            <a:off x="6727656" y="3114433"/>
            <a:ext cx="709807" cy="96721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10B78AAB-904A-4E35-B2BE-4FEEE0BB6106}"/>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2</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119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a:extLst>
              <a:ext uri="{FF2B5EF4-FFF2-40B4-BE49-F238E27FC236}">
                <a16:creationId xmlns:a16="http://schemas.microsoft.com/office/drawing/2014/main" id="{B9C5F96F-28FE-46A9-B2C6-26AEF22C4D05}"/>
              </a:ext>
            </a:extLst>
          </p:cNvPr>
          <p:cNvSpPr txBox="1"/>
          <p:nvPr/>
        </p:nvSpPr>
        <p:spPr>
          <a:xfrm>
            <a:off x="557443" y="2230484"/>
            <a:ext cx="20521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SNS</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やゲームでの広告</a:t>
            </a:r>
          </a:p>
        </p:txBody>
      </p:sp>
      <p:pic>
        <p:nvPicPr>
          <p:cNvPr id="63" name="グラフィックス 62" descr="星">
            <a:extLst>
              <a:ext uri="{FF2B5EF4-FFF2-40B4-BE49-F238E27FC236}">
                <a16:creationId xmlns:a16="http://schemas.microsoft.com/office/drawing/2014/main" id="{E9688F6B-FA17-4DC5-8D91-F5C737C6B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1373967" y="3040892"/>
            <a:ext cx="233969" cy="227882"/>
          </a:xfrm>
          <a:prstGeom prst="rect">
            <a:avLst/>
          </a:prstGeom>
        </p:spPr>
      </p:pic>
      <p:grpSp>
        <p:nvGrpSpPr>
          <p:cNvPr id="12" name="グループ化 11">
            <a:extLst>
              <a:ext uri="{FF2B5EF4-FFF2-40B4-BE49-F238E27FC236}">
                <a16:creationId xmlns:a16="http://schemas.microsoft.com/office/drawing/2014/main" id="{46435567-68F6-4A22-81C5-99C3BAC54ADA}"/>
              </a:ext>
            </a:extLst>
          </p:cNvPr>
          <p:cNvGrpSpPr/>
          <p:nvPr/>
        </p:nvGrpSpPr>
        <p:grpSpPr>
          <a:xfrm>
            <a:off x="366171" y="2489191"/>
            <a:ext cx="2092961" cy="2092961"/>
            <a:chOff x="-236746" y="2345247"/>
            <a:chExt cx="2092961" cy="2092961"/>
          </a:xfrm>
        </p:grpSpPr>
        <p:grpSp>
          <p:nvGrpSpPr>
            <p:cNvPr id="45" name="グループ化 44">
              <a:extLst>
                <a:ext uri="{FF2B5EF4-FFF2-40B4-BE49-F238E27FC236}">
                  <a16:creationId xmlns:a16="http://schemas.microsoft.com/office/drawing/2014/main" id="{FB1A27CB-8D79-45F2-9078-FAC6C23ACF59}"/>
                </a:ext>
              </a:extLst>
            </p:cNvPr>
            <p:cNvGrpSpPr/>
            <p:nvPr/>
          </p:nvGrpSpPr>
          <p:grpSpPr>
            <a:xfrm>
              <a:off x="-236746" y="2345247"/>
              <a:ext cx="2092961" cy="2092961"/>
              <a:chOff x="8136102" y="708638"/>
              <a:chExt cx="2092961" cy="2092961"/>
            </a:xfrm>
          </p:grpSpPr>
          <p:pic>
            <p:nvPicPr>
              <p:cNvPr id="11" name="グラフィックス 10" descr="スマート フォン">
                <a:extLst>
                  <a:ext uri="{FF2B5EF4-FFF2-40B4-BE49-F238E27FC236}">
                    <a16:creationId xmlns:a16="http://schemas.microsoft.com/office/drawing/2014/main" id="{51C6969D-E188-4840-B9DD-4F23D6FDD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6102" y="708638"/>
                <a:ext cx="2092961" cy="2092961"/>
              </a:xfrm>
              <a:prstGeom prst="rect">
                <a:avLst/>
              </a:prstGeom>
            </p:spPr>
          </p:pic>
          <p:sp>
            <p:nvSpPr>
              <p:cNvPr id="6" name="テキスト ボックス 5">
                <a:extLst>
                  <a:ext uri="{FF2B5EF4-FFF2-40B4-BE49-F238E27FC236}">
                    <a16:creationId xmlns:a16="http://schemas.microsoft.com/office/drawing/2014/main" id="{68D7CED9-F15C-4F74-80E2-AAD2AEB3CB51}"/>
                  </a:ext>
                </a:extLst>
              </p:cNvPr>
              <p:cNvSpPr txBox="1"/>
              <p:nvPr/>
            </p:nvSpPr>
            <p:spPr>
              <a:xfrm>
                <a:off x="8716268" y="1026421"/>
                <a:ext cx="938590" cy="1535318"/>
              </a:xfrm>
              <a:prstGeom prst="rect">
                <a:avLst/>
              </a:prstGeom>
              <a:solidFill>
                <a:srgbClr val="FFFDDB"/>
              </a:solid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17CF9370-E422-4D6F-9362-9887E59D843C}"/>
                  </a:ext>
                </a:extLst>
              </p:cNvPr>
              <p:cNvSpPr txBox="1"/>
              <p:nvPr/>
            </p:nvSpPr>
            <p:spPr>
              <a:xfrm rot="190561">
                <a:off x="8788174" y="1140032"/>
                <a:ext cx="981250" cy="200055"/>
              </a:xfrm>
              <a:prstGeom prst="rect">
                <a:avLst/>
              </a:prstGeom>
              <a:noFill/>
            </p:spPr>
            <p:txBody>
              <a:bodyPr wrap="squar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5050"/>
                    </a:solidFill>
                    <a:effectLst/>
                    <a:uLnTx/>
                    <a:uFillTx/>
                    <a:latin typeface="HGｺﾞｼｯｸE" panose="020B0909000000000000" pitchFamily="49" charset="-128"/>
                    <a:ea typeface="HGｺﾞｼｯｸE" panose="020B0909000000000000" pitchFamily="49" charset="-128"/>
                    <a:cs typeface="MV Boli" panose="02000500030200090000" pitchFamily="2" charset="0"/>
                  </a:rPr>
                  <a:t>ダイエットサプリ</a:t>
                </a:r>
              </a:p>
            </p:txBody>
          </p:sp>
          <p:grpSp>
            <p:nvGrpSpPr>
              <p:cNvPr id="28" name="グループ化 27">
                <a:extLst>
                  <a:ext uri="{FF2B5EF4-FFF2-40B4-BE49-F238E27FC236}">
                    <a16:creationId xmlns:a16="http://schemas.microsoft.com/office/drawing/2014/main" id="{F89967DB-8413-4769-8C83-AC4B103D9815}"/>
                  </a:ext>
                </a:extLst>
              </p:cNvPr>
              <p:cNvGrpSpPr/>
              <p:nvPr/>
            </p:nvGrpSpPr>
            <p:grpSpPr>
              <a:xfrm>
                <a:off x="8726310" y="2106777"/>
                <a:ext cx="891798" cy="423995"/>
                <a:chOff x="7085823" y="2466773"/>
                <a:chExt cx="1008926" cy="451970"/>
              </a:xfrm>
            </p:grpSpPr>
            <p:sp>
              <p:nvSpPr>
                <p:cNvPr id="29" name="星: 32 pt 28">
                  <a:extLst>
                    <a:ext uri="{FF2B5EF4-FFF2-40B4-BE49-F238E27FC236}">
                      <a16:creationId xmlns:a16="http://schemas.microsoft.com/office/drawing/2014/main" id="{0907BF5C-55D9-4729-B091-1BEFA335E497}"/>
                    </a:ext>
                  </a:extLst>
                </p:cNvPr>
                <p:cNvSpPr/>
                <p:nvPr/>
              </p:nvSpPr>
              <p:spPr>
                <a:xfrm>
                  <a:off x="7085823" y="2466773"/>
                  <a:ext cx="982142" cy="451970"/>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2B709B4-C965-435D-9164-CD8C1978B5C8}"/>
                    </a:ext>
                  </a:extLst>
                </p:cNvPr>
                <p:cNvSpPr txBox="1"/>
                <p:nvPr/>
              </p:nvSpPr>
              <p:spPr>
                <a:xfrm>
                  <a:off x="7265015" y="2485961"/>
                  <a:ext cx="829734" cy="410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有名人</a:t>
                  </a:r>
                  <a:endParaRPr kumimoji="1" lang="en-US" altLang="ja-JP"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も使用</a:t>
                  </a:r>
                </a:p>
              </p:txBody>
            </p:sp>
          </p:grpSp>
          <p:grpSp>
            <p:nvGrpSpPr>
              <p:cNvPr id="31" name="グループ化 30">
                <a:extLst>
                  <a:ext uri="{FF2B5EF4-FFF2-40B4-BE49-F238E27FC236}">
                    <a16:creationId xmlns:a16="http://schemas.microsoft.com/office/drawing/2014/main" id="{9A4B4C18-319F-414C-A176-319EA32BDDED}"/>
                  </a:ext>
                </a:extLst>
              </p:cNvPr>
              <p:cNvGrpSpPr/>
              <p:nvPr/>
            </p:nvGrpSpPr>
            <p:grpSpPr>
              <a:xfrm>
                <a:off x="8896184" y="1711087"/>
                <a:ext cx="763786" cy="406056"/>
                <a:chOff x="7020901" y="2425030"/>
                <a:chExt cx="875004" cy="431908"/>
              </a:xfrm>
            </p:grpSpPr>
            <p:sp>
              <p:nvSpPr>
                <p:cNvPr id="32" name="星: 32 pt 31">
                  <a:extLst>
                    <a:ext uri="{FF2B5EF4-FFF2-40B4-BE49-F238E27FC236}">
                      <a16:creationId xmlns:a16="http://schemas.microsoft.com/office/drawing/2014/main" id="{ACC85B0C-6FC8-4E71-9868-FE3068D18C70}"/>
                    </a:ext>
                  </a:extLst>
                </p:cNvPr>
                <p:cNvSpPr/>
                <p:nvPr/>
              </p:nvSpPr>
              <p:spPr>
                <a:xfrm>
                  <a:off x="7020901" y="2425030"/>
                  <a:ext cx="875004" cy="431908"/>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66980C30-D426-43F2-AA2A-5DA784DBCD37}"/>
                    </a:ext>
                  </a:extLst>
                </p:cNvPr>
                <p:cNvSpPr txBox="1"/>
                <p:nvPr/>
              </p:nvSpPr>
              <p:spPr>
                <a:xfrm>
                  <a:off x="7144371" y="2437257"/>
                  <a:ext cx="750522" cy="3928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今だけ</a:t>
                  </a:r>
                  <a:endParaRPr kumimoji="1" lang="en-US" altLang="ja-JP"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円！</a:t>
                  </a:r>
                  <a:endParaRPr kumimoji="1" lang="ja-JP" altLang="en-US" sz="7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pSp>
        </p:grpSp>
        <p:pic>
          <p:nvPicPr>
            <p:cNvPr id="101" name="図 100">
              <a:extLst>
                <a:ext uri="{FF2B5EF4-FFF2-40B4-BE49-F238E27FC236}">
                  <a16:creationId xmlns:a16="http://schemas.microsoft.com/office/drawing/2014/main" id="{24284A01-A4E4-49CE-BC0B-D88AAF7AE89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38760" y="2874570"/>
              <a:ext cx="421648" cy="484621"/>
            </a:xfrm>
            <a:prstGeom prst="rect">
              <a:avLst/>
            </a:prstGeom>
            <a:solidFill>
              <a:srgbClr val="FFFDDB"/>
            </a:solidFill>
          </p:spPr>
        </p:pic>
        <p:pic>
          <p:nvPicPr>
            <p:cNvPr id="102" name="グラフィックス 101" descr="星">
              <a:extLst>
                <a:ext uri="{FF2B5EF4-FFF2-40B4-BE49-F238E27FC236}">
                  <a16:creationId xmlns:a16="http://schemas.microsoft.com/office/drawing/2014/main" id="{1861097E-F0C1-4382-A58B-A2C787033D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921575" y="3092740"/>
              <a:ext cx="233969" cy="227882"/>
            </a:xfrm>
            <a:prstGeom prst="rect">
              <a:avLst/>
            </a:prstGeom>
          </p:spPr>
        </p:pic>
        <p:pic>
          <p:nvPicPr>
            <p:cNvPr id="103" name="グラフィックス 102" descr="星">
              <a:extLst>
                <a:ext uri="{FF2B5EF4-FFF2-40B4-BE49-F238E27FC236}">
                  <a16:creationId xmlns:a16="http://schemas.microsoft.com/office/drawing/2014/main" id="{27DED836-15D7-4591-8EA3-B2C19C2ED3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779574" y="2856548"/>
              <a:ext cx="233969" cy="227882"/>
            </a:xfrm>
            <a:prstGeom prst="rect">
              <a:avLst/>
            </a:prstGeom>
          </p:spPr>
        </p:pic>
      </p:grpSp>
      <p:grpSp>
        <p:nvGrpSpPr>
          <p:cNvPr id="14" name="グループ化 13">
            <a:extLst>
              <a:ext uri="{FF2B5EF4-FFF2-40B4-BE49-F238E27FC236}">
                <a16:creationId xmlns:a16="http://schemas.microsoft.com/office/drawing/2014/main" id="{4577D7ED-F371-486D-9AA4-69C2B4FD4536}"/>
              </a:ext>
            </a:extLst>
          </p:cNvPr>
          <p:cNvGrpSpPr/>
          <p:nvPr/>
        </p:nvGrpSpPr>
        <p:grpSpPr>
          <a:xfrm>
            <a:off x="1512449" y="511536"/>
            <a:ext cx="11000816" cy="6068789"/>
            <a:chOff x="1512449" y="511536"/>
            <a:chExt cx="11000816" cy="6068789"/>
          </a:xfrm>
        </p:grpSpPr>
        <p:sp>
          <p:nvSpPr>
            <p:cNvPr id="72" name="テキスト ボックス 71">
              <a:extLst>
                <a:ext uri="{FF2B5EF4-FFF2-40B4-BE49-F238E27FC236}">
                  <a16:creationId xmlns:a16="http://schemas.microsoft.com/office/drawing/2014/main" id="{300444EF-9511-4C0C-AC80-2003A0E9A1B5}"/>
                </a:ext>
              </a:extLst>
            </p:cNvPr>
            <p:cNvSpPr txBox="1"/>
            <p:nvPr/>
          </p:nvSpPr>
          <p:spPr>
            <a:xfrm>
              <a:off x="3221376" y="519609"/>
              <a:ext cx="31251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ネット通販サイト（広告画面）</a:t>
              </a:r>
            </a:p>
          </p:txBody>
        </p:sp>
        <p:sp>
          <p:nvSpPr>
            <p:cNvPr id="76" name="テキスト ボックス 75">
              <a:extLst>
                <a:ext uri="{FF2B5EF4-FFF2-40B4-BE49-F238E27FC236}">
                  <a16:creationId xmlns:a16="http://schemas.microsoft.com/office/drawing/2014/main" id="{018C7EAB-ADE7-4684-A387-FEA0244372C9}"/>
                </a:ext>
              </a:extLst>
            </p:cNvPr>
            <p:cNvSpPr txBox="1"/>
            <p:nvPr/>
          </p:nvSpPr>
          <p:spPr>
            <a:xfrm>
              <a:off x="8062177" y="511536"/>
              <a:ext cx="36953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ネット通販サイト（最終確認画面）</a:t>
              </a:r>
            </a:p>
          </p:txBody>
        </p:sp>
        <p:grpSp>
          <p:nvGrpSpPr>
            <p:cNvPr id="10" name="グループ化 9">
              <a:extLst>
                <a:ext uri="{FF2B5EF4-FFF2-40B4-BE49-F238E27FC236}">
                  <a16:creationId xmlns:a16="http://schemas.microsoft.com/office/drawing/2014/main" id="{394DA7BA-558C-40CB-BEDE-765A194FD12F}"/>
                </a:ext>
              </a:extLst>
            </p:cNvPr>
            <p:cNvGrpSpPr/>
            <p:nvPr/>
          </p:nvGrpSpPr>
          <p:grpSpPr>
            <a:xfrm>
              <a:off x="6471295" y="676325"/>
              <a:ext cx="6041970" cy="5904000"/>
              <a:chOff x="6651724" y="713823"/>
              <a:chExt cx="6041970" cy="5904000"/>
            </a:xfrm>
          </p:grpSpPr>
          <p:grpSp>
            <p:nvGrpSpPr>
              <p:cNvPr id="2" name="グループ化 1">
                <a:extLst>
                  <a:ext uri="{FF2B5EF4-FFF2-40B4-BE49-F238E27FC236}">
                    <a16:creationId xmlns:a16="http://schemas.microsoft.com/office/drawing/2014/main" id="{C8EC4BD3-3979-4D7C-AE84-1ECD381739A9}"/>
                  </a:ext>
                </a:extLst>
              </p:cNvPr>
              <p:cNvGrpSpPr/>
              <p:nvPr/>
            </p:nvGrpSpPr>
            <p:grpSpPr>
              <a:xfrm>
                <a:off x="6651724" y="713823"/>
                <a:ext cx="6041970" cy="5904000"/>
                <a:chOff x="5718627" y="571999"/>
                <a:chExt cx="6041970" cy="5904000"/>
              </a:xfrm>
            </p:grpSpPr>
            <p:pic>
              <p:nvPicPr>
                <p:cNvPr id="75" name="グラフィックス 74" descr="スマート フォン">
                  <a:extLst>
                    <a:ext uri="{FF2B5EF4-FFF2-40B4-BE49-F238E27FC236}">
                      <a16:creationId xmlns:a16="http://schemas.microsoft.com/office/drawing/2014/main" id="{3558AE9E-038F-4404-9A89-3136AA579F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8627" y="571999"/>
                  <a:ext cx="6041970" cy="5904000"/>
                </a:xfrm>
                <a:prstGeom prst="rect">
                  <a:avLst/>
                </a:prstGeom>
              </p:spPr>
            </p:pic>
            <p:sp>
              <p:nvSpPr>
                <p:cNvPr id="80" name="テキスト ボックス 79">
                  <a:extLst>
                    <a:ext uri="{FF2B5EF4-FFF2-40B4-BE49-F238E27FC236}">
                      <a16:creationId xmlns:a16="http://schemas.microsoft.com/office/drawing/2014/main" id="{3C38F1BC-171D-4123-B4FF-910B5EF5F528}"/>
                    </a:ext>
                  </a:extLst>
                </p:cNvPr>
                <p:cNvSpPr txBox="1"/>
                <p:nvPr/>
              </p:nvSpPr>
              <p:spPr>
                <a:xfrm>
                  <a:off x="7413716" y="1419044"/>
                  <a:ext cx="2703600" cy="4680000"/>
                </a:xfrm>
                <a:prstGeom prst="rect">
                  <a:avLst/>
                </a:prstGeom>
                <a:solidFill>
                  <a:srgbClr val="FFFDDB"/>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1" name="四角形: 角を丸くする 80">
                  <a:extLst>
                    <a:ext uri="{FF2B5EF4-FFF2-40B4-BE49-F238E27FC236}">
                      <a16:creationId xmlns:a16="http://schemas.microsoft.com/office/drawing/2014/main" id="{465BC186-EADA-48A0-913B-FE43C165F492}"/>
                    </a:ext>
                  </a:extLst>
                </p:cNvPr>
                <p:cNvSpPr/>
                <p:nvPr/>
              </p:nvSpPr>
              <p:spPr>
                <a:xfrm>
                  <a:off x="7511131" y="4745353"/>
                  <a:ext cx="2563200" cy="478800"/>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注文を確定する</a:t>
                  </a:r>
                </a:p>
              </p:txBody>
            </p:sp>
            <p:sp>
              <p:nvSpPr>
                <p:cNvPr id="83" name="テキスト ボックス 82">
                  <a:extLst>
                    <a:ext uri="{FF2B5EF4-FFF2-40B4-BE49-F238E27FC236}">
                      <a16:creationId xmlns:a16="http://schemas.microsoft.com/office/drawing/2014/main" id="{55247827-A2C6-4125-8947-279CFD5D065E}"/>
                    </a:ext>
                  </a:extLst>
                </p:cNvPr>
                <p:cNvSpPr txBox="1"/>
                <p:nvPr/>
              </p:nvSpPr>
              <p:spPr>
                <a:xfrm>
                  <a:off x="7995684" y="1521685"/>
                  <a:ext cx="1328725"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ご注文内容</a:t>
                  </a:r>
                </a:p>
              </p:txBody>
            </p:sp>
            <p:sp>
              <p:nvSpPr>
                <p:cNvPr id="84" name="テキスト ボックス 83">
                  <a:extLst>
                    <a:ext uri="{FF2B5EF4-FFF2-40B4-BE49-F238E27FC236}">
                      <a16:creationId xmlns:a16="http://schemas.microsoft.com/office/drawing/2014/main" id="{7CC664CF-D9AC-4246-AC33-88580A8581D7}"/>
                    </a:ext>
                  </a:extLst>
                </p:cNvPr>
                <p:cNvSpPr txBox="1"/>
                <p:nvPr/>
              </p:nvSpPr>
              <p:spPr>
                <a:xfrm>
                  <a:off x="7470791" y="1884391"/>
                  <a:ext cx="27362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期間限定お試しコース　１点</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合計金額　　   </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税込</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73" name="直線コネクタ 72">
                  <a:extLst>
                    <a:ext uri="{FF2B5EF4-FFF2-40B4-BE49-F238E27FC236}">
                      <a16:creationId xmlns:a16="http://schemas.microsoft.com/office/drawing/2014/main" id="{361F9463-E0FA-41B3-8124-BD1BD9B6B457}"/>
                    </a:ext>
                  </a:extLst>
                </p:cNvPr>
                <p:cNvCxnSpPr/>
                <p:nvPr/>
              </p:nvCxnSpPr>
              <p:spPr>
                <a:xfrm>
                  <a:off x="7814657" y="2375167"/>
                  <a:ext cx="1908000" cy="0"/>
                </a:xfrm>
                <a:prstGeom prst="line">
                  <a:avLst/>
                </a:prstGeom>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0E85E7EF-B98C-4033-895C-0DFDA8DDE507}"/>
                    </a:ext>
                  </a:extLst>
                </p:cNvPr>
                <p:cNvCxnSpPr/>
                <p:nvPr/>
              </p:nvCxnSpPr>
              <p:spPr>
                <a:xfrm>
                  <a:off x="7803203" y="3520584"/>
                  <a:ext cx="1908000" cy="0"/>
                </a:xfrm>
                <a:prstGeom prst="line">
                  <a:avLst/>
                </a:prstGeom>
              </p:spPr>
              <p:style>
                <a:lnRef idx="1">
                  <a:schemeClr val="dk1"/>
                </a:lnRef>
                <a:fillRef idx="0">
                  <a:schemeClr val="dk1"/>
                </a:fillRef>
                <a:effectRef idx="0">
                  <a:schemeClr val="dk1"/>
                </a:effectRef>
                <a:fontRef idx="minor">
                  <a:schemeClr val="tx1"/>
                </a:fontRef>
              </p:style>
            </p:cxnSp>
            <p:sp>
              <p:nvSpPr>
                <p:cNvPr id="88" name="テキスト ボックス 87">
                  <a:extLst>
                    <a:ext uri="{FF2B5EF4-FFF2-40B4-BE49-F238E27FC236}">
                      <a16:creationId xmlns:a16="http://schemas.microsoft.com/office/drawing/2014/main" id="{9506E372-5A3E-4F6F-9BB2-6A8D34DB8B78}"/>
                    </a:ext>
                  </a:extLst>
                </p:cNvPr>
                <p:cNvSpPr txBox="1"/>
                <p:nvPr/>
              </p:nvSpPr>
              <p:spPr>
                <a:xfrm>
                  <a:off x="7988758" y="2458638"/>
                  <a:ext cx="1335651"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お客様情報</a:t>
                  </a:r>
                </a:p>
              </p:txBody>
            </p:sp>
            <p:sp>
              <p:nvSpPr>
                <p:cNvPr id="89" name="テキスト ボックス 88">
                  <a:extLst>
                    <a:ext uri="{FF2B5EF4-FFF2-40B4-BE49-F238E27FC236}">
                      <a16:creationId xmlns:a16="http://schemas.microsoft.com/office/drawing/2014/main" id="{4352CBDB-17C6-4A20-8C71-78E0B0C46BB7}"/>
                    </a:ext>
                  </a:extLst>
                </p:cNvPr>
                <p:cNvSpPr txBox="1"/>
                <p:nvPr/>
              </p:nvSpPr>
              <p:spPr>
                <a:xfrm>
                  <a:off x="7527840" y="2806874"/>
                  <a:ext cx="248163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氏名：〇〇〇〇</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住所：〇〇市〇〇町</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XX-X</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Tel </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XXX-XXX-XXXX</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0" name="テキスト ボックス 89">
                  <a:extLst>
                    <a:ext uri="{FF2B5EF4-FFF2-40B4-BE49-F238E27FC236}">
                      <a16:creationId xmlns:a16="http://schemas.microsoft.com/office/drawing/2014/main" id="{4305CC01-CA95-4837-89FC-B2DF658C8484}"/>
                    </a:ext>
                  </a:extLst>
                </p:cNvPr>
                <p:cNvSpPr txBox="1"/>
                <p:nvPr/>
              </p:nvSpPr>
              <p:spPr>
                <a:xfrm>
                  <a:off x="7527840" y="5229613"/>
                  <a:ext cx="2514045"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本コースは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回以上の購入が条件です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回の合計は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32,500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送料・税込</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返品・解約については、お届けより</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日間のみ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となります。商品発送の</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日前までにご連絡</a:t>
                  </a:r>
                  <a:r>
                    <a:rPr kumimoji="1" lang="ja-JP" altLang="en-US" sz="8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くだ</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さい。詳細は「返品・解約について」をご確認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ください。</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p:txBody>
            </p:sp>
            <p:sp>
              <p:nvSpPr>
                <p:cNvPr id="91" name="テキスト ボックス 90">
                  <a:extLst>
                    <a:ext uri="{FF2B5EF4-FFF2-40B4-BE49-F238E27FC236}">
                      <a16:creationId xmlns:a16="http://schemas.microsoft.com/office/drawing/2014/main" id="{99E14193-3CD5-4AA6-9809-2893334347DA}"/>
                    </a:ext>
                  </a:extLst>
                </p:cNvPr>
                <p:cNvSpPr txBox="1"/>
                <p:nvPr/>
              </p:nvSpPr>
              <p:spPr>
                <a:xfrm>
                  <a:off x="8117069" y="4409052"/>
                  <a:ext cx="18374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利用規約に同意する</a:t>
                  </a:r>
                </a:p>
              </p:txBody>
            </p:sp>
            <p:sp>
              <p:nvSpPr>
                <p:cNvPr id="74" name="正方形/長方形 73">
                  <a:extLst>
                    <a:ext uri="{FF2B5EF4-FFF2-40B4-BE49-F238E27FC236}">
                      <a16:creationId xmlns:a16="http://schemas.microsoft.com/office/drawing/2014/main" id="{38A43E18-9465-4C96-A525-87B138ABD626}"/>
                    </a:ext>
                  </a:extLst>
                </p:cNvPr>
                <p:cNvSpPr/>
                <p:nvPr/>
              </p:nvSpPr>
              <p:spPr>
                <a:xfrm>
                  <a:off x="7882537" y="4463841"/>
                  <a:ext cx="180000" cy="18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6" name="グラフィックス 85" descr="チェック マーク">
                  <a:extLst>
                    <a:ext uri="{FF2B5EF4-FFF2-40B4-BE49-F238E27FC236}">
                      <a16:creationId xmlns:a16="http://schemas.microsoft.com/office/drawing/2014/main" id="{50E84814-553C-4818-99D0-D0404808F0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2550" y="4431576"/>
                  <a:ext cx="186267" cy="186267"/>
                </a:xfrm>
                <a:prstGeom prst="rect">
                  <a:avLst/>
                </a:prstGeom>
              </p:spPr>
            </p:pic>
          </p:grpSp>
          <p:sp>
            <p:nvSpPr>
              <p:cNvPr id="62" name="テキスト ボックス 61">
                <a:extLst>
                  <a:ext uri="{FF2B5EF4-FFF2-40B4-BE49-F238E27FC236}">
                    <a16:creationId xmlns:a16="http://schemas.microsoft.com/office/drawing/2014/main" id="{6BE52ABF-F257-4C61-843D-D7669D6E1538}"/>
                  </a:ext>
                </a:extLst>
              </p:cNvPr>
              <p:cNvSpPr txBox="1"/>
              <p:nvPr/>
            </p:nvSpPr>
            <p:spPr>
              <a:xfrm>
                <a:off x="8947744" y="3742299"/>
                <a:ext cx="1335651"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お支払い方法</a:t>
                </a:r>
              </a:p>
            </p:txBody>
          </p:sp>
          <p:sp>
            <p:nvSpPr>
              <p:cNvPr id="70" name="テキスト ボックス 69">
                <a:extLst>
                  <a:ext uri="{FF2B5EF4-FFF2-40B4-BE49-F238E27FC236}">
                    <a16:creationId xmlns:a16="http://schemas.microsoft.com/office/drawing/2014/main" id="{B1A8873E-2D58-41E2-B9FC-263684FC078B}"/>
                  </a:ext>
                </a:extLst>
              </p:cNvPr>
              <p:cNvSpPr txBox="1"/>
              <p:nvPr/>
            </p:nvSpPr>
            <p:spPr>
              <a:xfrm>
                <a:off x="8551121" y="4018726"/>
                <a:ext cx="2563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銀行振込</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（お振込確認後、商品を発送します）</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71" name="直線コネクタ 70">
                <a:extLst>
                  <a:ext uri="{FF2B5EF4-FFF2-40B4-BE49-F238E27FC236}">
                    <a16:creationId xmlns:a16="http://schemas.microsoft.com/office/drawing/2014/main" id="{96B83F94-482C-45BC-A5BF-0F10896DE07F}"/>
                  </a:ext>
                </a:extLst>
              </p:cNvPr>
              <p:cNvCxnSpPr/>
              <p:nvPr/>
            </p:nvCxnSpPr>
            <p:spPr>
              <a:xfrm>
                <a:off x="8747754" y="4541270"/>
                <a:ext cx="1908000" cy="0"/>
              </a:xfrm>
              <a:prstGeom prst="line">
                <a:avLst/>
              </a:prstGeom>
            </p:spPr>
            <p:style>
              <a:lnRef idx="1">
                <a:schemeClr val="dk1"/>
              </a:lnRef>
              <a:fillRef idx="0">
                <a:schemeClr val="dk1"/>
              </a:fillRef>
              <a:effectRef idx="0">
                <a:schemeClr val="dk1"/>
              </a:effectRef>
              <a:fontRef idx="minor">
                <a:schemeClr val="tx1"/>
              </a:fontRef>
            </p:style>
          </p:cxnSp>
        </p:grpSp>
        <p:grpSp>
          <p:nvGrpSpPr>
            <p:cNvPr id="9" name="グループ化 8">
              <a:extLst>
                <a:ext uri="{FF2B5EF4-FFF2-40B4-BE49-F238E27FC236}">
                  <a16:creationId xmlns:a16="http://schemas.microsoft.com/office/drawing/2014/main" id="{5BBBA5C4-0C19-4444-B216-B14BFF957F51}"/>
                </a:ext>
              </a:extLst>
            </p:cNvPr>
            <p:cNvGrpSpPr/>
            <p:nvPr/>
          </p:nvGrpSpPr>
          <p:grpSpPr>
            <a:xfrm>
              <a:off x="1512449" y="675352"/>
              <a:ext cx="6040986" cy="5904000"/>
              <a:chOff x="2074512" y="487341"/>
              <a:chExt cx="6040986" cy="5904000"/>
            </a:xfrm>
          </p:grpSpPr>
          <p:grpSp>
            <p:nvGrpSpPr>
              <p:cNvPr id="17" name="グループ化 16">
                <a:extLst>
                  <a:ext uri="{FF2B5EF4-FFF2-40B4-BE49-F238E27FC236}">
                    <a16:creationId xmlns:a16="http://schemas.microsoft.com/office/drawing/2014/main" id="{CD9DA3A6-890F-4637-A979-377E2D6141CA}"/>
                  </a:ext>
                </a:extLst>
              </p:cNvPr>
              <p:cNvGrpSpPr/>
              <p:nvPr/>
            </p:nvGrpSpPr>
            <p:grpSpPr>
              <a:xfrm>
                <a:off x="2074512" y="487341"/>
                <a:ext cx="6040986" cy="5904000"/>
                <a:chOff x="1742107" y="751002"/>
                <a:chExt cx="6040986" cy="5904000"/>
              </a:xfrm>
            </p:grpSpPr>
            <p:grpSp>
              <p:nvGrpSpPr>
                <p:cNvPr id="8" name="グループ化 7">
                  <a:extLst>
                    <a:ext uri="{FF2B5EF4-FFF2-40B4-BE49-F238E27FC236}">
                      <a16:creationId xmlns:a16="http://schemas.microsoft.com/office/drawing/2014/main" id="{E885A1D9-860A-405C-90D7-DA317A1B7E6D}"/>
                    </a:ext>
                  </a:extLst>
                </p:cNvPr>
                <p:cNvGrpSpPr/>
                <p:nvPr/>
              </p:nvGrpSpPr>
              <p:grpSpPr>
                <a:xfrm>
                  <a:off x="1742107" y="751002"/>
                  <a:ext cx="6040986" cy="5904000"/>
                  <a:chOff x="1693928" y="667682"/>
                  <a:chExt cx="6040986" cy="5904000"/>
                </a:xfrm>
              </p:grpSpPr>
              <p:grpSp>
                <p:nvGrpSpPr>
                  <p:cNvPr id="5" name="グループ化 4">
                    <a:extLst>
                      <a:ext uri="{FF2B5EF4-FFF2-40B4-BE49-F238E27FC236}">
                        <a16:creationId xmlns:a16="http://schemas.microsoft.com/office/drawing/2014/main" id="{0D4436D5-4D92-41BD-B127-B88C131A2CCA}"/>
                      </a:ext>
                    </a:extLst>
                  </p:cNvPr>
                  <p:cNvGrpSpPr/>
                  <p:nvPr/>
                </p:nvGrpSpPr>
                <p:grpSpPr>
                  <a:xfrm>
                    <a:off x="1693928" y="667682"/>
                    <a:ext cx="6040986" cy="5904000"/>
                    <a:chOff x="1693928" y="667682"/>
                    <a:chExt cx="6040986" cy="5904000"/>
                  </a:xfrm>
                </p:grpSpPr>
                <p:pic>
                  <p:nvPicPr>
                    <p:cNvPr id="3" name="グラフィックス 2" descr="スマート フォン">
                      <a:extLst>
                        <a:ext uri="{FF2B5EF4-FFF2-40B4-BE49-F238E27FC236}">
                          <a16:creationId xmlns:a16="http://schemas.microsoft.com/office/drawing/2014/main" id="{E699D1BF-07C0-4657-B747-02B4F98FD5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3928" y="667682"/>
                      <a:ext cx="6040986" cy="5904000"/>
                    </a:xfrm>
                    <a:prstGeom prst="rect">
                      <a:avLst/>
                    </a:prstGeom>
                  </p:spPr>
                </p:pic>
                <p:grpSp>
                  <p:nvGrpSpPr>
                    <p:cNvPr id="54" name="グループ化 53">
                      <a:extLst>
                        <a:ext uri="{FF2B5EF4-FFF2-40B4-BE49-F238E27FC236}">
                          <a16:creationId xmlns:a16="http://schemas.microsoft.com/office/drawing/2014/main" id="{217D49FD-D143-4D6B-B1E0-4BB78AB06A41}"/>
                        </a:ext>
                      </a:extLst>
                    </p:cNvPr>
                    <p:cNvGrpSpPr/>
                    <p:nvPr/>
                  </p:nvGrpSpPr>
                  <p:grpSpPr>
                    <a:xfrm>
                      <a:off x="3201482" y="1446483"/>
                      <a:ext cx="2987262" cy="4680000"/>
                      <a:chOff x="861344" y="1021164"/>
                      <a:chExt cx="2426636" cy="3903236"/>
                    </a:xfrm>
                  </p:grpSpPr>
                  <p:sp>
                    <p:nvSpPr>
                      <p:cNvPr id="19" name="テキスト ボックス 18">
                        <a:extLst>
                          <a:ext uri="{FF2B5EF4-FFF2-40B4-BE49-F238E27FC236}">
                            <a16:creationId xmlns:a16="http://schemas.microsoft.com/office/drawing/2014/main" id="{F51BDABB-3679-41FF-90C2-06E44A640E5E}"/>
                          </a:ext>
                        </a:extLst>
                      </p:cNvPr>
                      <p:cNvSpPr txBox="1"/>
                      <p:nvPr/>
                    </p:nvSpPr>
                    <p:spPr>
                      <a:xfrm>
                        <a:off x="1010773" y="1021164"/>
                        <a:ext cx="2196000" cy="3903236"/>
                      </a:xfrm>
                      <a:prstGeom prst="rect">
                        <a:avLst/>
                      </a:prstGeom>
                      <a:solidFill>
                        <a:srgbClr val="FFFDDB"/>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C5E3DE88-C789-44FA-860A-75FC77C3E367}"/>
                          </a:ext>
                        </a:extLst>
                      </p:cNvPr>
                      <p:cNvSpPr/>
                      <p:nvPr/>
                    </p:nvSpPr>
                    <p:spPr>
                      <a:xfrm>
                        <a:off x="900855" y="1791860"/>
                        <a:ext cx="2378033" cy="523220"/>
                      </a:xfrm>
                      <a:prstGeom prst="rect">
                        <a:avLst/>
                      </a:prstGeom>
                      <a:noFill/>
                    </p:spPr>
                    <p:txBody>
                      <a:bodyPr wrap="squar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solidFill>
                              <a:srgbClr val="FFC000"/>
                            </a:solidFill>
                            <a:effectLst/>
                            <a:uLnTx/>
                            <a:uFillTx/>
                            <a:latin typeface="游ゴシック" panose="020F0502020204030204"/>
                            <a:ea typeface="游ゴシック" panose="020B0400000000000000" pitchFamily="50" charset="-128"/>
                            <a:cs typeface="+mn-cs"/>
                          </a:rPr>
                          <a:t>ダイエットサプリ</a:t>
                        </a:r>
                      </a:p>
                    </p:txBody>
                  </p:sp>
                  <p:grpSp>
                    <p:nvGrpSpPr>
                      <p:cNvPr id="38" name="グループ化 37">
                        <a:extLst>
                          <a:ext uri="{FF2B5EF4-FFF2-40B4-BE49-F238E27FC236}">
                            <a16:creationId xmlns:a16="http://schemas.microsoft.com/office/drawing/2014/main" id="{8D81E788-8C7A-4927-8590-2228CB62FC06}"/>
                          </a:ext>
                        </a:extLst>
                      </p:cNvPr>
                      <p:cNvGrpSpPr/>
                      <p:nvPr/>
                    </p:nvGrpSpPr>
                    <p:grpSpPr>
                      <a:xfrm>
                        <a:off x="861344" y="3262768"/>
                        <a:ext cx="942822" cy="583647"/>
                        <a:chOff x="6383973" y="4338732"/>
                        <a:chExt cx="541913" cy="512079"/>
                      </a:xfrm>
                    </p:grpSpPr>
                    <p:sp>
                      <p:nvSpPr>
                        <p:cNvPr id="39" name="星: 32 pt 38">
                          <a:extLst>
                            <a:ext uri="{FF2B5EF4-FFF2-40B4-BE49-F238E27FC236}">
                              <a16:creationId xmlns:a16="http://schemas.microsoft.com/office/drawing/2014/main" id="{34A12F18-86EF-4652-8966-5111073B5D3E}"/>
                            </a:ext>
                          </a:extLst>
                        </p:cNvPr>
                        <p:cNvSpPr/>
                        <p:nvPr/>
                      </p:nvSpPr>
                      <p:spPr>
                        <a:xfrm>
                          <a:off x="6470293" y="4338732"/>
                          <a:ext cx="369274" cy="512079"/>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9C12A620-5DD8-47D2-B816-A132E22BFA1D}"/>
                            </a:ext>
                          </a:extLst>
                        </p:cNvPr>
                        <p:cNvSpPr txBox="1"/>
                        <p:nvPr/>
                      </p:nvSpPr>
                      <p:spPr>
                        <a:xfrm>
                          <a:off x="6383973" y="4400884"/>
                          <a:ext cx="541913" cy="337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残り</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わずか</a:t>
                          </a:r>
                        </a:p>
                      </p:txBody>
                    </p:sp>
                  </p:grpSp>
                  <p:sp>
                    <p:nvSpPr>
                      <p:cNvPr id="43" name="テキスト ボックス 42">
                        <a:extLst>
                          <a:ext uri="{FF2B5EF4-FFF2-40B4-BE49-F238E27FC236}">
                            <a16:creationId xmlns:a16="http://schemas.microsoft.com/office/drawing/2014/main" id="{48FE3A68-83EB-4D2F-BFF0-B48AEFAF45EC}"/>
                          </a:ext>
                        </a:extLst>
                      </p:cNvPr>
                      <p:cNvSpPr txBox="1"/>
                      <p:nvPr/>
                    </p:nvSpPr>
                    <p:spPr>
                      <a:xfrm>
                        <a:off x="2354378" y="2463575"/>
                        <a:ext cx="911938" cy="3850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国も認めた</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劇的効果！</a:t>
                        </a:r>
                      </a:p>
                    </p:txBody>
                  </p:sp>
                  <p:cxnSp>
                    <p:nvCxnSpPr>
                      <p:cNvPr id="34" name="直線コネクタ 33">
                        <a:extLst>
                          <a:ext uri="{FF2B5EF4-FFF2-40B4-BE49-F238E27FC236}">
                            <a16:creationId xmlns:a16="http://schemas.microsoft.com/office/drawing/2014/main" id="{6181A0B7-3220-41E4-BAE1-51CB83E1FB3D}"/>
                          </a:ext>
                        </a:extLst>
                      </p:cNvPr>
                      <p:cNvCxnSpPr/>
                      <p:nvPr/>
                    </p:nvCxnSpPr>
                    <p:spPr>
                      <a:xfrm>
                        <a:off x="1224989" y="3235184"/>
                        <a:ext cx="1872000" cy="0"/>
                      </a:xfrm>
                      <a:prstGeom prst="line">
                        <a:avLst/>
                      </a:prstGeom>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66DBBB3A-2F40-4DC1-8C2B-959161209EBF}"/>
                          </a:ext>
                        </a:extLst>
                      </p:cNvPr>
                      <p:cNvSpPr txBox="1"/>
                      <p:nvPr/>
                    </p:nvSpPr>
                    <p:spPr>
                      <a:xfrm>
                        <a:off x="1242803" y="2957774"/>
                        <a:ext cx="2045177" cy="256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期間限定お試しコース特典</a:t>
                        </a:r>
                      </a:p>
                    </p:txBody>
                  </p:sp>
                  <p:cxnSp>
                    <p:nvCxnSpPr>
                      <p:cNvPr id="47" name="直線コネクタ 46">
                        <a:extLst>
                          <a:ext uri="{FF2B5EF4-FFF2-40B4-BE49-F238E27FC236}">
                            <a16:creationId xmlns:a16="http://schemas.microsoft.com/office/drawing/2014/main" id="{C8468231-C522-4DB6-80E8-1B784A2AA9A5}"/>
                          </a:ext>
                        </a:extLst>
                      </p:cNvPr>
                      <p:cNvCxnSpPr/>
                      <p:nvPr/>
                    </p:nvCxnSpPr>
                    <p:spPr>
                      <a:xfrm>
                        <a:off x="1237620" y="2955173"/>
                        <a:ext cx="1872000" cy="0"/>
                      </a:xfrm>
                      <a:prstGeom prst="line">
                        <a:avLst/>
                      </a:prstGeom>
                    </p:spPr>
                    <p:style>
                      <a:lnRef idx="1">
                        <a:schemeClr val="dk1"/>
                      </a:lnRef>
                      <a:fillRef idx="0">
                        <a:schemeClr val="dk1"/>
                      </a:fillRef>
                      <a:effectRef idx="0">
                        <a:schemeClr val="dk1"/>
                      </a:effectRef>
                      <a:fontRef idx="minor">
                        <a:schemeClr val="tx1"/>
                      </a:fontRef>
                    </p:style>
                  </p:cxnSp>
                  <p:sp>
                    <p:nvSpPr>
                      <p:cNvPr id="49" name="テキスト ボックス 48">
                        <a:extLst>
                          <a:ext uri="{FF2B5EF4-FFF2-40B4-BE49-F238E27FC236}">
                            <a16:creationId xmlns:a16="http://schemas.microsoft.com/office/drawing/2014/main" id="{A9E22747-EE5B-4261-9363-B25EDBFA6762}"/>
                          </a:ext>
                        </a:extLst>
                      </p:cNvPr>
                      <p:cNvSpPr txBox="1"/>
                      <p:nvPr/>
                    </p:nvSpPr>
                    <p:spPr>
                      <a:xfrm>
                        <a:off x="2022745" y="3521477"/>
                        <a:ext cx="832478" cy="410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円</a:t>
                        </a:r>
                        <a:endParaRPr kumimoji="1" lang="en-US" altLang="ja-JP"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sp>
                    <p:nvSpPr>
                      <p:cNvPr id="44" name="四角形: 角を丸くする 43">
                        <a:extLst>
                          <a:ext uri="{FF2B5EF4-FFF2-40B4-BE49-F238E27FC236}">
                            <a16:creationId xmlns:a16="http://schemas.microsoft.com/office/drawing/2014/main" id="{7E6FE0D6-BB4D-4488-BBBA-B0C1BC258A49}"/>
                          </a:ext>
                        </a:extLst>
                      </p:cNvPr>
                      <p:cNvSpPr/>
                      <p:nvPr/>
                    </p:nvSpPr>
                    <p:spPr>
                      <a:xfrm>
                        <a:off x="1156744" y="3912082"/>
                        <a:ext cx="1959335" cy="330274"/>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今すぐ注文！</a:t>
                        </a:r>
                      </a:p>
                    </p:txBody>
                  </p:sp>
                </p:grpSp>
              </p:grpSp>
              <p:grpSp>
                <p:nvGrpSpPr>
                  <p:cNvPr id="7" name="グループ化 6">
                    <a:extLst>
                      <a:ext uri="{FF2B5EF4-FFF2-40B4-BE49-F238E27FC236}">
                        <a16:creationId xmlns:a16="http://schemas.microsoft.com/office/drawing/2014/main" id="{6189BBB1-D564-4B99-85AE-695204AC78C6}"/>
                      </a:ext>
                    </a:extLst>
                  </p:cNvPr>
                  <p:cNvGrpSpPr/>
                  <p:nvPr/>
                </p:nvGrpSpPr>
                <p:grpSpPr>
                  <a:xfrm>
                    <a:off x="3489231" y="1596113"/>
                    <a:ext cx="2903430" cy="4545001"/>
                    <a:chOff x="3489231" y="1596113"/>
                    <a:chExt cx="2903430" cy="4545001"/>
                  </a:xfrm>
                </p:grpSpPr>
                <p:grpSp>
                  <p:nvGrpSpPr>
                    <p:cNvPr id="64" name="グループ化 63">
                      <a:extLst>
                        <a:ext uri="{FF2B5EF4-FFF2-40B4-BE49-F238E27FC236}">
                          <a16:creationId xmlns:a16="http://schemas.microsoft.com/office/drawing/2014/main" id="{EEA1889C-D7B1-4B38-960E-1DDE1D7688B4}"/>
                        </a:ext>
                      </a:extLst>
                    </p:cNvPr>
                    <p:cNvGrpSpPr/>
                    <p:nvPr/>
                  </p:nvGrpSpPr>
                  <p:grpSpPr>
                    <a:xfrm>
                      <a:off x="3489231" y="5298263"/>
                      <a:ext cx="2903430" cy="842851"/>
                      <a:chOff x="8777817" y="4608027"/>
                      <a:chExt cx="2448052" cy="694898"/>
                    </a:xfrm>
                  </p:grpSpPr>
                  <p:sp>
                    <p:nvSpPr>
                      <p:cNvPr id="61" name="テキスト ボックス 60">
                        <a:extLst>
                          <a:ext uri="{FF2B5EF4-FFF2-40B4-BE49-F238E27FC236}">
                            <a16:creationId xmlns:a16="http://schemas.microsoft.com/office/drawing/2014/main" id="{1DFB6E32-4BB9-4CDF-88F8-852A4E6B9261}"/>
                          </a:ext>
                        </a:extLst>
                      </p:cNvPr>
                      <p:cNvSpPr txBox="1"/>
                      <p:nvPr/>
                    </p:nvSpPr>
                    <p:spPr>
                      <a:xfrm>
                        <a:off x="8827522" y="4648511"/>
                        <a:ext cx="2081761" cy="623293"/>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6" name="テキスト ボックス 65">
                        <a:extLst>
                          <a:ext uri="{FF2B5EF4-FFF2-40B4-BE49-F238E27FC236}">
                            <a16:creationId xmlns:a16="http://schemas.microsoft.com/office/drawing/2014/main" id="{FFA7F394-CA30-4B63-B635-90C09982E5BF}"/>
                          </a:ext>
                        </a:extLst>
                      </p:cNvPr>
                      <p:cNvSpPr txBox="1"/>
                      <p:nvPr/>
                    </p:nvSpPr>
                    <p:spPr>
                      <a:xfrm>
                        <a:off x="9000431" y="4608027"/>
                        <a:ext cx="2225438" cy="2537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まずはお試しください</a:t>
                        </a:r>
                      </a:p>
                    </p:txBody>
                  </p:sp>
                  <p:sp>
                    <p:nvSpPr>
                      <p:cNvPr id="67" name="テキスト ボックス 66">
                        <a:extLst>
                          <a:ext uri="{FF2B5EF4-FFF2-40B4-BE49-F238E27FC236}">
                            <a16:creationId xmlns:a16="http://schemas.microsoft.com/office/drawing/2014/main" id="{26417F2B-BF0C-4AE4-A75B-156728FDDA88}"/>
                          </a:ext>
                        </a:extLst>
                      </p:cNvPr>
                      <p:cNvSpPr txBox="1"/>
                      <p:nvPr/>
                    </p:nvSpPr>
                    <p:spPr>
                      <a:xfrm>
                        <a:off x="8777817" y="4813640"/>
                        <a:ext cx="1128824" cy="456751"/>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日間</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解約保証</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8" name="テキスト ボックス 67">
                        <a:extLst>
                          <a:ext uri="{FF2B5EF4-FFF2-40B4-BE49-F238E27FC236}">
                            <a16:creationId xmlns:a16="http://schemas.microsoft.com/office/drawing/2014/main" id="{09275213-F58F-4C45-83F7-4A03DAF0C2B8}"/>
                          </a:ext>
                        </a:extLst>
                      </p:cNvPr>
                      <p:cNvSpPr txBox="1"/>
                      <p:nvPr/>
                    </p:nvSpPr>
                    <p:spPr>
                      <a:xfrm>
                        <a:off x="9761812" y="4786285"/>
                        <a:ext cx="1154483" cy="4821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本コースは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回以上の購入が条件です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回の合計は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32,500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送料・税込</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です</a:t>
                        </a:r>
                        <a:endParaRPr kumimoji="1" lang="ja-JP" altLang="en-US" sz="9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69" name="直線コネクタ 68">
                        <a:extLst>
                          <a:ext uri="{FF2B5EF4-FFF2-40B4-BE49-F238E27FC236}">
                            <a16:creationId xmlns:a16="http://schemas.microsoft.com/office/drawing/2014/main" id="{61648CDA-4ADD-4519-A59F-D9F8117E1A79}"/>
                          </a:ext>
                        </a:extLst>
                      </p:cNvPr>
                      <p:cNvCxnSpPr/>
                      <p:nvPr/>
                    </p:nvCxnSpPr>
                    <p:spPr>
                      <a:xfrm>
                        <a:off x="9773632" y="4834925"/>
                        <a:ext cx="0" cy="46800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5" name="正方形/長方形 64">
                      <a:extLst>
                        <a:ext uri="{FF2B5EF4-FFF2-40B4-BE49-F238E27FC236}">
                          <a16:creationId xmlns:a16="http://schemas.microsoft.com/office/drawing/2014/main" id="{22A47F55-A849-4FCA-8595-AE2DC210A547}"/>
                        </a:ext>
                      </a:extLst>
                    </p:cNvPr>
                    <p:cNvSpPr/>
                    <p:nvPr/>
                  </p:nvSpPr>
                  <p:spPr>
                    <a:xfrm>
                      <a:off x="3823763" y="1596113"/>
                      <a:ext cx="2022864" cy="5178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特別キャンペーン終了まで</a:t>
                      </a:r>
                      <a:endParaRPr kumimoji="1" lang="en-US" altLang="ja-JP"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残り</a:t>
                      </a:r>
                      <a:r>
                        <a:rPr kumimoji="1" lang="ja-JP" altLang="en-US" sz="1600" b="1" i="0" u="none" strike="noStrike" kern="1200" cap="none" spc="0" normalizeH="0" baseline="0" noProof="0" dirty="0">
                          <a:ln>
                            <a:noFill/>
                          </a:ln>
                          <a:solidFill>
                            <a:srgbClr val="FF5050"/>
                          </a:solidFill>
                          <a:effectLst/>
                          <a:uLnTx/>
                          <a:uFillTx/>
                          <a:latin typeface="ＭＳ ゴシック" panose="020B0609070205080204" pitchFamily="49" charset="-128"/>
                          <a:ea typeface="ＭＳ ゴシック" panose="020B0609070205080204" pitchFamily="49" charset="-128"/>
                          <a:cs typeface="+mn-cs"/>
                        </a:rPr>
                        <a:t>５</a:t>
                      </a:r>
                      <a:r>
                        <a:rPr kumimoji="1" lang="ja-JP" altLang="en-US" sz="105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分！</a:t>
                      </a:r>
                    </a:p>
                  </p:txBody>
                </p:sp>
              </p:grpSp>
            </p:grpSp>
            <p:pic>
              <p:nvPicPr>
                <p:cNvPr id="97" name="図 96">
                  <a:extLst>
                    <a:ext uri="{FF2B5EF4-FFF2-40B4-BE49-F238E27FC236}">
                      <a16:creationId xmlns:a16="http://schemas.microsoft.com/office/drawing/2014/main" id="{4C8B8895-A49B-4C62-8E17-396C2BEA03D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156948" y="2552278"/>
                  <a:ext cx="911820" cy="1048000"/>
                </a:xfrm>
                <a:prstGeom prst="rect">
                  <a:avLst/>
                </a:prstGeom>
                <a:solidFill>
                  <a:srgbClr val="FFFDDB"/>
                </a:solidFill>
              </p:spPr>
            </p:pic>
            <p:pic>
              <p:nvPicPr>
                <p:cNvPr id="98" name="グラフィックス 97" descr="星">
                  <a:extLst>
                    <a:ext uri="{FF2B5EF4-FFF2-40B4-BE49-F238E27FC236}">
                      <a16:creationId xmlns:a16="http://schemas.microsoft.com/office/drawing/2014/main" id="{AAE1E950-30DD-4578-BFF1-04C8F79153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3547274" y="2679247"/>
                  <a:ext cx="710172" cy="691697"/>
                </a:xfrm>
                <a:prstGeom prst="rect">
                  <a:avLst/>
                </a:prstGeom>
              </p:spPr>
            </p:pic>
            <p:grpSp>
              <p:nvGrpSpPr>
                <p:cNvPr id="4" name="グループ化 3">
                  <a:extLst>
                    <a:ext uri="{FF2B5EF4-FFF2-40B4-BE49-F238E27FC236}">
                      <a16:creationId xmlns:a16="http://schemas.microsoft.com/office/drawing/2014/main" id="{170E9AE4-ADCB-4876-88AC-F1646E41F9F2}"/>
                    </a:ext>
                  </a:extLst>
                </p:cNvPr>
                <p:cNvGrpSpPr/>
                <p:nvPr/>
              </p:nvGrpSpPr>
              <p:grpSpPr>
                <a:xfrm>
                  <a:off x="4943586" y="3172279"/>
                  <a:ext cx="1311263" cy="675662"/>
                  <a:chOff x="6062128" y="3120588"/>
                  <a:chExt cx="1311263" cy="675662"/>
                </a:xfrm>
              </p:grpSpPr>
              <p:sp>
                <p:nvSpPr>
                  <p:cNvPr id="99" name="星: 32 pt 98">
                    <a:extLst>
                      <a:ext uri="{FF2B5EF4-FFF2-40B4-BE49-F238E27FC236}">
                        <a16:creationId xmlns:a16="http://schemas.microsoft.com/office/drawing/2014/main" id="{B90C1F4F-B728-4DBE-A6E5-BDA75C3C7471}"/>
                      </a:ext>
                    </a:extLst>
                  </p:cNvPr>
                  <p:cNvSpPr/>
                  <p:nvPr/>
                </p:nvSpPr>
                <p:spPr>
                  <a:xfrm>
                    <a:off x="6062128" y="3120588"/>
                    <a:ext cx="1247805" cy="675662"/>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492AC4D6-A8EE-4053-8B51-E9A7F87841B7}"/>
                      </a:ext>
                    </a:extLst>
                  </p:cNvPr>
                  <p:cNvSpPr txBox="1"/>
                  <p:nvPr/>
                </p:nvSpPr>
                <p:spPr>
                  <a:xfrm>
                    <a:off x="6250768" y="3233884"/>
                    <a:ext cx="1122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国も認めた</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劇的効果！</a:t>
                    </a:r>
                  </a:p>
                </p:txBody>
              </p:sp>
            </p:grpSp>
          </p:grpSp>
          <p:pic>
            <p:nvPicPr>
              <p:cNvPr id="79" name="グラフィックス 78" descr="星">
                <a:extLst>
                  <a:ext uri="{FF2B5EF4-FFF2-40B4-BE49-F238E27FC236}">
                    <a16:creationId xmlns:a16="http://schemas.microsoft.com/office/drawing/2014/main" id="{E3CF77FD-15BD-4D4F-BC04-9762898BF0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5033959" y="2350828"/>
                <a:ext cx="725750" cy="706870"/>
              </a:xfrm>
              <a:prstGeom prst="rect">
                <a:avLst/>
              </a:prstGeom>
            </p:spPr>
          </p:pic>
        </p:grpSp>
      </p:grpSp>
      <p:sp>
        <p:nvSpPr>
          <p:cNvPr id="82" name="正方形/長方形 81">
            <a:extLst>
              <a:ext uri="{FF2B5EF4-FFF2-40B4-BE49-F238E27FC236}">
                <a16:creationId xmlns:a16="http://schemas.microsoft.com/office/drawing/2014/main" id="{835F326D-17C1-4399-AE7F-C8102F586857}"/>
              </a:ext>
            </a:extLst>
          </p:cNvPr>
          <p:cNvSpPr/>
          <p:nvPr/>
        </p:nvSpPr>
        <p:spPr>
          <a:xfrm>
            <a:off x="626878" y="-16773"/>
            <a:ext cx="1095092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　</a:t>
            </a:r>
            <a:r>
              <a:rPr kumimoji="1" lang="ja-JP" altLang="en-US" sz="2800" b="0" i="0" u="none" strike="noStrike" kern="1200" cap="none" spc="-150" normalizeH="0" baseline="0" noProof="0" dirty="0">
                <a:ln>
                  <a:noFill/>
                </a:ln>
                <a:solidFill>
                  <a:prstClr val="black"/>
                </a:solidFill>
                <a:effectLst/>
                <a:uLnTx/>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次のネット通販画面では、どこに気を付けなければならないでしょう？</a:t>
            </a:r>
            <a:endParaRPr kumimoji="1" lang="en-US" altLang="ja-JP" sz="2800" b="0" i="0" u="none" strike="noStrike" kern="1200" cap="none" spc="-150" normalizeH="0" baseline="0" noProof="0" dirty="0">
              <a:ln>
                <a:noFill/>
              </a:ln>
              <a:solidFill>
                <a:prstClr val="black"/>
              </a:solidFill>
              <a:effectLst/>
              <a:uLnTx/>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2" name="吹き出し: 線 4">
            <a:extLst>
              <a:ext uri="{FF2B5EF4-FFF2-40B4-BE49-F238E27FC236}">
                <a16:creationId xmlns:a16="http://schemas.microsoft.com/office/drawing/2014/main" id="{10645148-FAC4-4E7A-91F5-D9640904DA0A}"/>
              </a:ext>
            </a:extLst>
          </p:cNvPr>
          <p:cNvSpPr>
            <a:spLocks/>
          </p:cNvSpPr>
          <p:nvPr/>
        </p:nvSpPr>
        <p:spPr bwMode="auto">
          <a:xfrm>
            <a:off x="6253230" y="1086260"/>
            <a:ext cx="1225550" cy="1144224"/>
          </a:xfrm>
          <a:prstGeom prst="borderCallout1">
            <a:avLst>
              <a:gd name="adj1" fmla="val 43787"/>
              <a:gd name="adj2" fmla="val -542"/>
              <a:gd name="adj3" fmla="val 183027"/>
              <a:gd name="adj4" fmla="val -50482"/>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本当に国が認めているか、根拠のない誇大広告ではないか？</a:t>
            </a:r>
            <a:endParaRPr kumimoji="0" lang="ja-JP"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53" name="吹き出し: 線 16">
            <a:extLst>
              <a:ext uri="{FF2B5EF4-FFF2-40B4-BE49-F238E27FC236}">
                <a16:creationId xmlns:a16="http://schemas.microsoft.com/office/drawing/2014/main" id="{A8AADD69-48B4-47B0-9A98-759FB5076351}"/>
              </a:ext>
            </a:extLst>
          </p:cNvPr>
          <p:cNvSpPr>
            <a:spLocks/>
          </p:cNvSpPr>
          <p:nvPr/>
        </p:nvSpPr>
        <p:spPr bwMode="auto">
          <a:xfrm>
            <a:off x="6165453" y="5199274"/>
            <a:ext cx="1712165" cy="1156157"/>
          </a:xfrm>
          <a:prstGeom prst="borderCallout1">
            <a:avLst>
              <a:gd name="adj1" fmla="val 58639"/>
              <a:gd name="adj2" fmla="val -745"/>
              <a:gd name="adj3" fmla="val 57801"/>
              <a:gd name="adj4" fmla="val -23250"/>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契約内容・購入条件の文字が目立たない。</a:t>
            </a:r>
            <a:endParaRPr kumimoji="0" lang="ja-JP"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小さく、総額や「</a:t>
            </a:r>
            <a:r>
              <a:rPr kumimoji="0" lang="ja-JP" altLang="en-US"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５</a:t>
            </a: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回以上の購入が条件」と書いてある</a:t>
            </a:r>
            <a:endParaRPr kumimoji="0" lang="ja-JP"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56" name="吹き出し: 線 1956024005">
            <a:extLst>
              <a:ext uri="{FF2B5EF4-FFF2-40B4-BE49-F238E27FC236}">
                <a16:creationId xmlns:a16="http://schemas.microsoft.com/office/drawing/2014/main" id="{B52B30BA-DDFB-4CBE-B864-648A9DC211AF}"/>
              </a:ext>
            </a:extLst>
          </p:cNvPr>
          <p:cNvSpPr>
            <a:spLocks/>
          </p:cNvSpPr>
          <p:nvPr/>
        </p:nvSpPr>
        <p:spPr bwMode="auto">
          <a:xfrm>
            <a:off x="462375" y="4556385"/>
            <a:ext cx="1815675" cy="482600"/>
          </a:xfrm>
          <a:prstGeom prst="borderCallout1">
            <a:avLst>
              <a:gd name="adj1" fmla="val 93"/>
              <a:gd name="adj2" fmla="val 74315"/>
              <a:gd name="adj3" fmla="val -54282"/>
              <a:gd name="adj4" fmla="val 53505"/>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有名人とは誰か？</a:t>
            </a:r>
            <a:endParaRPr kumimoji="0" lang="ja-JP"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本当に使用しているか？</a:t>
            </a:r>
            <a:endParaRPr kumimoji="0" lang="ja-JP"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58" name="吹き出し: 線 3">
            <a:extLst>
              <a:ext uri="{FF2B5EF4-FFF2-40B4-BE49-F238E27FC236}">
                <a16:creationId xmlns:a16="http://schemas.microsoft.com/office/drawing/2014/main" id="{079A0561-B4DC-4517-BFE4-5DE2E008761F}"/>
              </a:ext>
            </a:extLst>
          </p:cNvPr>
          <p:cNvSpPr>
            <a:spLocks/>
          </p:cNvSpPr>
          <p:nvPr/>
        </p:nvSpPr>
        <p:spPr bwMode="auto">
          <a:xfrm>
            <a:off x="6695673" y="3208391"/>
            <a:ext cx="1187450" cy="1144223"/>
          </a:xfrm>
          <a:prstGeom prst="borderCallout1">
            <a:avLst>
              <a:gd name="adj1" fmla="val 79681"/>
              <a:gd name="adj2" fmla="val 98861"/>
              <a:gd name="adj3" fmla="val 84397"/>
              <a:gd name="adj4" fmla="val 142880"/>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ゴシック" panose="020F0502020204030204"/>
                <a:ea typeface="UD デジタル 教科書体 NK-R" panose="02020400000000000000" pitchFamily="18" charset="-128"/>
                <a:cs typeface="ＭＳ Ｐゴシック" panose="020B0600070205080204" pitchFamily="50" charset="-128"/>
              </a:rPr>
              <a:t>商品が届くより前に代金を支払う場合は、お金が返ってこないかも…？</a:t>
            </a:r>
            <a:endParaRPr kumimoji="0" lang="ja-JP" altLang="ja-JP" sz="3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60" name="AutoShape 35">
            <a:extLst>
              <a:ext uri="{FF2B5EF4-FFF2-40B4-BE49-F238E27FC236}">
                <a16:creationId xmlns:a16="http://schemas.microsoft.com/office/drawing/2014/main" id="{1081CB87-697B-44DC-84B7-CFD6F9545019}"/>
              </a:ext>
            </a:extLst>
          </p:cNvPr>
          <p:cNvSpPr>
            <a:spLocks/>
          </p:cNvSpPr>
          <p:nvPr/>
        </p:nvSpPr>
        <p:spPr bwMode="auto">
          <a:xfrm>
            <a:off x="6657389" y="4465592"/>
            <a:ext cx="1250447" cy="702320"/>
          </a:xfrm>
          <a:prstGeom prst="borderCallout1">
            <a:avLst>
              <a:gd name="adj1" fmla="val 59542"/>
              <a:gd name="adj2" fmla="val 99981"/>
              <a:gd name="adj3" fmla="val 22463"/>
              <a:gd name="adj4" fmla="val 156269"/>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ゴシック" panose="020F0502020204030204"/>
                <a:ea typeface="UD デジタル 教科書体 NK-R" panose="02020400000000000000" pitchFamily="18" charset="-128"/>
                <a:cs typeface="ＭＳ Ｐゴシック" panose="020B0600070205080204" pitchFamily="50" charset="-128"/>
              </a:rPr>
              <a:t>利用規約を読んでからチェックしたか？</a:t>
            </a:r>
            <a:endParaRPr kumimoji="0" lang="ja-JP" altLang="ja-JP" sz="3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cxnSp>
        <p:nvCxnSpPr>
          <p:cNvPr id="106" name="直線コネクタ 105">
            <a:extLst>
              <a:ext uri="{FF2B5EF4-FFF2-40B4-BE49-F238E27FC236}">
                <a16:creationId xmlns:a16="http://schemas.microsoft.com/office/drawing/2014/main" id="{1464F92A-A758-41E7-BDCC-D1FDF56EAE22}"/>
              </a:ext>
            </a:extLst>
          </p:cNvPr>
          <p:cNvCxnSpPr>
            <a:cxnSpLocks/>
          </p:cNvCxnSpPr>
          <p:nvPr/>
        </p:nvCxnSpPr>
        <p:spPr>
          <a:xfrm flipH="1">
            <a:off x="2314728" y="1779553"/>
            <a:ext cx="1194039" cy="3403512"/>
          </a:xfrm>
          <a:prstGeom prst="line">
            <a:avLst/>
          </a:prstGeom>
          <a:ln w="12700"/>
        </p:spPr>
        <p:style>
          <a:lnRef idx="1">
            <a:schemeClr val="dk1"/>
          </a:lnRef>
          <a:fillRef idx="0">
            <a:schemeClr val="dk1"/>
          </a:fillRef>
          <a:effectRef idx="0">
            <a:schemeClr val="dk1"/>
          </a:effectRef>
          <a:fontRef idx="minor">
            <a:schemeClr val="tx1"/>
          </a:fontRef>
        </p:style>
      </p:cxnSp>
      <p:sp>
        <p:nvSpPr>
          <p:cNvPr id="2048" name="吹き出し: 線 1956024037">
            <a:extLst>
              <a:ext uri="{FF2B5EF4-FFF2-40B4-BE49-F238E27FC236}">
                <a16:creationId xmlns:a16="http://schemas.microsoft.com/office/drawing/2014/main" id="{2D540B88-F0AB-4E70-8803-F31657A2355B}"/>
              </a:ext>
            </a:extLst>
          </p:cNvPr>
          <p:cNvSpPr>
            <a:spLocks/>
          </p:cNvSpPr>
          <p:nvPr/>
        </p:nvSpPr>
        <p:spPr bwMode="auto">
          <a:xfrm>
            <a:off x="11124205" y="5038985"/>
            <a:ext cx="747215" cy="1307479"/>
          </a:xfrm>
          <a:prstGeom prst="borderCallout1">
            <a:avLst>
              <a:gd name="adj1" fmla="val 58639"/>
              <a:gd name="adj2" fmla="val -745"/>
              <a:gd name="adj3" fmla="val 75306"/>
              <a:gd name="adj4" fmla="val -59617"/>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広告には「解約保証」とあるのに、解約条件がある</a:t>
            </a:r>
            <a:endParaRPr kumimoji="0" lang="ja-JP"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2049" name="吹き出し: 線 1956024038">
            <a:extLst>
              <a:ext uri="{FF2B5EF4-FFF2-40B4-BE49-F238E27FC236}">
                <a16:creationId xmlns:a16="http://schemas.microsoft.com/office/drawing/2014/main" id="{2D1C4CFD-DDE6-48E3-9975-89F699A9BE1E}"/>
              </a:ext>
            </a:extLst>
          </p:cNvPr>
          <p:cNvSpPr>
            <a:spLocks/>
          </p:cNvSpPr>
          <p:nvPr/>
        </p:nvSpPr>
        <p:spPr bwMode="auto">
          <a:xfrm>
            <a:off x="11140136" y="1547799"/>
            <a:ext cx="758284" cy="1552257"/>
          </a:xfrm>
          <a:prstGeom prst="borderCallout1">
            <a:avLst>
              <a:gd name="adj1" fmla="val 58639"/>
              <a:gd name="adj2" fmla="val -745"/>
              <a:gd name="adj3" fmla="val 59352"/>
              <a:gd name="adj4" fmla="val -60399"/>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契約金額の総額の表示がなく、初回分しか表示されていない</a:t>
            </a:r>
            <a:endParaRPr kumimoji="0" lang="ja-JP"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cxnSp>
        <p:nvCxnSpPr>
          <p:cNvPr id="109" name="直線コネクタ 108">
            <a:extLst>
              <a:ext uri="{FF2B5EF4-FFF2-40B4-BE49-F238E27FC236}">
                <a16:creationId xmlns:a16="http://schemas.microsoft.com/office/drawing/2014/main" id="{C4C3E865-1C48-4B18-8248-5746C818943A}"/>
              </a:ext>
            </a:extLst>
          </p:cNvPr>
          <p:cNvCxnSpPr>
            <a:cxnSpLocks/>
          </p:cNvCxnSpPr>
          <p:nvPr/>
        </p:nvCxnSpPr>
        <p:spPr>
          <a:xfrm flipV="1">
            <a:off x="7881390" y="5862020"/>
            <a:ext cx="455017" cy="335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4802C93-AA77-46C0-BDA1-B731FE6151BE}"/>
              </a:ext>
            </a:extLst>
          </p:cNvPr>
          <p:cNvCxnSpPr>
            <a:cxnSpLocks/>
          </p:cNvCxnSpPr>
          <p:nvPr/>
        </p:nvCxnSpPr>
        <p:spPr>
          <a:xfrm>
            <a:off x="1839668" y="3831587"/>
            <a:ext cx="690023" cy="734925"/>
          </a:xfrm>
          <a:prstGeom prst="line">
            <a:avLst/>
          </a:prstGeom>
          <a:ln w="12700"/>
        </p:spPr>
        <p:style>
          <a:lnRef idx="1">
            <a:schemeClr val="dk1"/>
          </a:lnRef>
          <a:fillRef idx="0">
            <a:schemeClr val="dk1"/>
          </a:fillRef>
          <a:effectRef idx="0">
            <a:schemeClr val="dk1"/>
          </a:effectRef>
          <a:fontRef idx="minor">
            <a:schemeClr val="tx1"/>
          </a:fontRef>
        </p:style>
      </p:cxnSp>
      <p:sp>
        <p:nvSpPr>
          <p:cNvPr id="2050" name="Rectangle 48">
            <a:extLst>
              <a:ext uri="{FF2B5EF4-FFF2-40B4-BE49-F238E27FC236}">
                <a16:creationId xmlns:a16="http://schemas.microsoft.com/office/drawing/2014/main" id="{EBAB9727-FCD9-4C53-B131-3351F931D3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51" name="Rectangle 50">
            <a:extLst>
              <a:ext uri="{FF2B5EF4-FFF2-40B4-BE49-F238E27FC236}">
                <a16:creationId xmlns:a16="http://schemas.microsoft.com/office/drawing/2014/main" id="{E34F569A-C12F-40EB-9F4C-02440E26AB0E}"/>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100" b="1" i="0" u="none" strike="noStrike" kern="1200" cap="none" spc="0" normalizeH="0" baseline="0" noProof="0">
              <a:ln>
                <a:noFill/>
              </a:ln>
              <a:solidFill>
                <a:prstClr val="black"/>
              </a:solidFill>
              <a:effectLst/>
              <a:uLnTx/>
              <a:uFillTx/>
              <a:latin typeface="游ゴシック" panose="020F0502020204030204"/>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100" b="1" i="0" u="none" strike="noStrike" kern="1200" cap="none" spc="0" normalizeH="0" baseline="0" noProof="0">
                <a:ln>
                  <a:noFill/>
                </a:ln>
                <a:solidFill>
                  <a:prstClr val="black"/>
                </a:solidFill>
                <a:effectLst/>
                <a:uLnTx/>
                <a:uFillTx/>
                <a:latin typeface="Arial" panose="020B0604020202020204" pitchFamily="34" charset="0"/>
                <a:ea typeface="UD デジタル 教科書体 NK-R" panose="02020400000000000000" pitchFamily="18" charset="-128"/>
                <a:cs typeface="+mn-cs"/>
              </a:rPr>
              <a:t> </a:t>
            </a:r>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14" name="吹き出し: 線 1956024004">
            <a:extLst>
              <a:ext uri="{FF2B5EF4-FFF2-40B4-BE49-F238E27FC236}">
                <a16:creationId xmlns:a16="http://schemas.microsoft.com/office/drawing/2014/main" id="{1D9120ED-A692-4994-8A1E-C3686AAD018D}"/>
              </a:ext>
            </a:extLst>
          </p:cNvPr>
          <p:cNvSpPr>
            <a:spLocks/>
          </p:cNvSpPr>
          <p:nvPr/>
        </p:nvSpPr>
        <p:spPr bwMode="auto">
          <a:xfrm>
            <a:off x="1371773" y="5189372"/>
            <a:ext cx="1508157" cy="782420"/>
          </a:xfrm>
          <a:prstGeom prst="borderCallout1">
            <a:avLst>
              <a:gd name="adj1" fmla="val 53824"/>
              <a:gd name="adj2" fmla="val 99495"/>
              <a:gd name="adj3" fmla="val -61114"/>
              <a:gd name="adj4" fmla="val 134346"/>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今すぐ買わなければと焦らせ、決定を急がせている</a:t>
            </a:r>
            <a:endParaRPr kumimoji="0" lang="ja-JP"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3" name="スライド番号プレースホルダー 12">
            <a:extLst>
              <a:ext uri="{FF2B5EF4-FFF2-40B4-BE49-F238E27FC236}">
                <a16:creationId xmlns:a16="http://schemas.microsoft.com/office/drawing/2014/main" id="{D8421A06-7CA3-4FA7-94F1-06DE21B761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82420-49BF-4B37-A550-189EB1A657EB}"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92" name="正方形/長方形 91">
            <a:extLst>
              <a:ext uri="{FF2B5EF4-FFF2-40B4-BE49-F238E27FC236}">
                <a16:creationId xmlns:a16="http://schemas.microsoft.com/office/drawing/2014/main" id="{FA97717B-9B72-4DA5-A6A5-632436BD112A}"/>
              </a:ext>
            </a:extLst>
          </p:cNvPr>
          <p:cNvSpPr/>
          <p:nvPr/>
        </p:nvSpPr>
        <p:spPr>
          <a:xfrm>
            <a:off x="5458" y="6327518"/>
            <a:ext cx="12192000" cy="52322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政府広報オンライン「</a:t>
            </a:r>
            <a:r>
              <a:rPr kumimoji="1" lang="ja-JP" altLang="en-US" sz="1400" b="0" i="0" u="none" strike="noStrike" kern="1200" cap="none" spc="-17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hlinkClick r:id="rId11"/>
              </a:rPr>
              <a:t>ネット通販での「定期購入トラブル」 契約時に確認すべきポイントは？</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hlinkClick r:id="rId12"/>
              </a:rPr>
              <a:t>https://www.gov-online.go.jp/useful/article/202012/2.html)</a:t>
            </a:r>
            <a:r>
              <a:rPr kumimoji="1" lang="ja-JP" altLang="en-US" sz="1400" b="0" i="0" u="none" strike="noStrike" kern="1200" cap="none" spc="-170" normalizeH="0" baseline="0" noProof="0" dirty="0" err="1">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消費者庁「鍛えよう、消費者力　</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CASE06 </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ネットトラブル（定期購入）」（</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hlinkClick r:id="rId13"/>
              </a:rPr>
              <a:t>https://www.kportal.caa.go.jp/shohisha-ryoku/teaching_materials/text_03.html</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）を加工して作成</a:t>
            </a:r>
          </a:p>
        </p:txBody>
      </p:sp>
      <p:sp>
        <p:nvSpPr>
          <p:cNvPr id="93" name="テキスト ボックス 92">
            <a:extLst>
              <a:ext uri="{FF2B5EF4-FFF2-40B4-BE49-F238E27FC236}">
                <a16:creationId xmlns:a16="http://schemas.microsoft.com/office/drawing/2014/main" id="{D8D1DBBE-E36D-416F-B638-AA033F170261}"/>
              </a:ext>
            </a:extLst>
          </p:cNvPr>
          <p:cNvSpPr txBox="1"/>
          <p:nvPr/>
        </p:nvSpPr>
        <p:spPr>
          <a:xfrm>
            <a:off x="3700962" y="4438277"/>
            <a:ext cx="9329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初回</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特別価格</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4" name="テキスト ボックス 93">
            <a:extLst>
              <a:ext uri="{FF2B5EF4-FFF2-40B4-BE49-F238E27FC236}">
                <a16:creationId xmlns:a16="http://schemas.microsoft.com/office/drawing/2014/main" id="{284F6082-0C3F-4E40-B251-3161EB24B6AF}"/>
              </a:ext>
            </a:extLst>
          </p:cNvPr>
          <p:cNvSpPr txBox="1"/>
          <p:nvPr/>
        </p:nvSpPr>
        <p:spPr>
          <a:xfrm>
            <a:off x="5369019" y="4481003"/>
            <a:ext cx="426024" cy="415498"/>
          </a:xfrm>
          <a:prstGeom prst="rect">
            <a:avLst/>
          </a:prstGeom>
          <a:noFill/>
          <a:ln>
            <a:solidFill>
              <a:schemeClr val="tx1"/>
            </a:solidFill>
          </a:ln>
        </p:spPr>
        <p:txBody>
          <a:bodyPr wrap="square" lIns="0" t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無料</a:t>
            </a:r>
          </a:p>
        </p:txBody>
      </p:sp>
      <p:sp>
        <p:nvSpPr>
          <p:cNvPr id="95" name="テキスト ボックス 94">
            <a:extLst>
              <a:ext uri="{FF2B5EF4-FFF2-40B4-BE49-F238E27FC236}">
                <a16:creationId xmlns:a16="http://schemas.microsoft.com/office/drawing/2014/main" id="{82C2846F-59D0-4C32-B37B-FB838B6C5174}"/>
              </a:ext>
            </a:extLst>
          </p:cNvPr>
          <p:cNvSpPr txBox="1"/>
          <p:nvPr/>
        </p:nvSpPr>
        <p:spPr>
          <a:xfrm>
            <a:off x="3094748" y="4232287"/>
            <a:ext cx="27538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通常価格</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7,000</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grpSp>
        <p:nvGrpSpPr>
          <p:cNvPr id="15" name="グループ化 14">
            <a:extLst>
              <a:ext uri="{FF2B5EF4-FFF2-40B4-BE49-F238E27FC236}">
                <a16:creationId xmlns:a16="http://schemas.microsoft.com/office/drawing/2014/main" id="{1C6E4149-959C-4735-9991-3C36A12FE18C}"/>
              </a:ext>
            </a:extLst>
          </p:cNvPr>
          <p:cNvGrpSpPr/>
          <p:nvPr/>
        </p:nvGrpSpPr>
        <p:grpSpPr>
          <a:xfrm>
            <a:off x="5187285" y="4099130"/>
            <a:ext cx="763786" cy="406056"/>
            <a:chOff x="278533" y="5878931"/>
            <a:chExt cx="763786" cy="406056"/>
          </a:xfrm>
        </p:grpSpPr>
        <p:sp>
          <p:nvSpPr>
            <p:cNvPr id="104" name="星: 32 pt 103">
              <a:extLst>
                <a:ext uri="{FF2B5EF4-FFF2-40B4-BE49-F238E27FC236}">
                  <a16:creationId xmlns:a16="http://schemas.microsoft.com/office/drawing/2014/main" id="{6F9382C7-A9CD-4E8C-BA8A-860F4DAC2A9E}"/>
                </a:ext>
              </a:extLst>
            </p:cNvPr>
            <p:cNvSpPr/>
            <p:nvPr/>
          </p:nvSpPr>
          <p:spPr>
            <a:xfrm>
              <a:off x="278533" y="5878931"/>
              <a:ext cx="763786" cy="406056"/>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5" name="テキスト ボックス 104">
              <a:extLst>
                <a:ext uri="{FF2B5EF4-FFF2-40B4-BE49-F238E27FC236}">
                  <a16:creationId xmlns:a16="http://schemas.microsoft.com/office/drawing/2014/main" id="{AE220240-5C83-48D8-9EAA-5C1387685591}"/>
                </a:ext>
              </a:extLst>
            </p:cNvPr>
            <p:cNvSpPr txBox="1"/>
            <p:nvPr/>
          </p:nvSpPr>
          <p:spPr>
            <a:xfrm>
              <a:off x="366171" y="5956943"/>
              <a:ext cx="65512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今だけ！</a:t>
              </a:r>
              <a:endParaRPr kumimoji="1" lang="ja-JP" altLang="en-US" sz="7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pSp>
      <p:sp>
        <p:nvSpPr>
          <p:cNvPr id="59" name="吹き出し: 線 1956024031">
            <a:extLst>
              <a:ext uri="{FF2B5EF4-FFF2-40B4-BE49-F238E27FC236}">
                <a16:creationId xmlns:a16="http://schemas.microsoft.com/office/drawing/2014/main" id="{CB5EFB16-172B-4FF0-8AF2-E13B2ED14533}"/>
              </a:ext>
            </a:extLst>
          </p:cNvPr>
          <p:cNvSpPr>
            <a:spLocks/>
          </p:cNvSpPr>
          <p:nvPr/>
        </p:nvSpPr>
        <p:spPr bwMode="auto">
          <a:xfrm>
            <a:off x="6279287" y="2311937"/>
            <a:ext cx="1219200" cy="784692"/>
          </a:xfrm>
          <a:prstGeom prst="borderCallout1">
            <a:avLst>
              <a:gd name="adj1" fmla="val 55644"/>
              <a:gd name="adj2" fmla="val 236"/>
              <a:gd name="adj3" fmla="val 283690"/>
              <a:gd name="adj4" fmla="val -81169"/>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安さや限定価格であることを強調している</a:t>
            </a:r>
            <a:endParaRPr kumimoji="0" lang="ja-JP"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07" name="テキスト ボックス 106">
            <a:extLst>
              <a:ext uri="{FF2B5EF4-FFF2-40B4-BE49-F238E27FC236}">
                <a16:creationId xmlns:a16="http://schemas.microsoft.com/office/drawing/2014/main" id="{247E47DC-C709-416E-B799-90BAF1FF329A}"/>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2</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494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a:extLst>
              <a:ext uri="{FF2B5EF4-FFF2-40B4-BE49-F238E27FC236}">
                <a16:creationId xmlns:a16="http://schemas.microsoft.com/office/drawing/2014/main" id="{B9C5F96F-28FE-46A9-B2C6-26AEF22C4D05}"/>
              </a:ext>
            </a:extLst>
          </p:cNvPr>
          <p:cNvSpPr txBox="1"/>
          <p:nvPr/>
        </p:nvSpPr>
        <p:spPr>
          <a:xfrm>
            <a:off x="557443" y="2230484"/>
            <a:ext cx="20521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SNS</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やゲームでの広告</a:t>
            </a:r>
          </a:p>
        </p:txBody>
      </p:sp>
      <p:pic>
        <p:nvPicPr>
          <p:cNvPr id="63" name="グラフィックス 62" descr="星">
            <a:extLst>
              <a:ext uri="{FF2B5EF4-FFF2-40B4-BE49-F238E27FC236}">
                <a16:creationId xmlns:a16="http://schemas.microsoft.com/office/drawing/2014/main" id="{E9688F6B-FA17-4DC5-8D91-F5C737C6B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1373967" y="3040892"/>
            <a:ext cx="233969" cy="227882"/>
          </a:xfrm>
          <a:prstGeom prst="rect">
            <a:avLst/>
          </a:prstGeom>
        </p:spPr>
      </p:pic>
      <p:grpSp>
        <p:nvGrpSpPr>
          <p:cNvPr id="12" name="グループ化 11">
            <a:extLst>
              <a:ext uri="{FF2B5EF4-FFF2-40B4-BE49-F238E27FC236}">
                <a16:creationId xmlns:a16="http://schemas.microsoft.com/office/drawing/2014/main" id="{46435567-68F6-4A22-81C5-99C3BAC54ADA}"/>
              </a:ext>
            </a:extLst>
          </p:cNvPr>
          <p:cNvGrpSpPr/>
          <p:nvPr/>
        </p:nvGrpSpPr>
        <p:grpSpPr>
          <a:xfrm>
            <a:off x="366171" y="2489191"/>
            <a:ext cx="2092961" cy="2092961"/>
            <a:chOff x="-236746" y="2345247"/>
            <a:chExt cx="2092961" cy="2092961"/>
          </a:xfrm>
        </p:grpSpPr>
        <p:grpSp>
          <p:nvGrpSpPr>
            <p:cNvPr id="45" name="グループ化 44">
              <a:extLst>
                <a:ext uri="{FF2B5EF4-FFF2-40B4-BE49-F238E27FC236}">
                  <a16:creationId xmlns:a16="http://schemas.microsoft.com/office/drawing/2014/main" id="{FB1A27CB-8D79-45F2-9078-FAC6C23ACF59}"/>
                </a:ext>
              </a:extLst>
            </p:cNvPr>
            <p:cNvGrpSpPr/>
            <p:nvPr/>
          </p:nvGrpSpPr>
          <p:grpSpPr>
            <a:xfrm>
              <a:off x="-236746" y="2345247"/>
              <a:ext cx="2092961" cy="2092961"/>
              <a:chOff x="8136102" y="708638"/>
              <a:chExt cx="2092961" cy="2092961"/>
            </a:xfrm>
          </p:grpSpPr>
          <p:pic>
            <p:nvPicPr>
              <p:cNvPr id="11" name="グラフィックス 10" descr="スマート フォン">
                <a:extLst>
                  <a:ext uri="{FF2B5EF4-FFF2-40B4-BE49-F238E27FC236}">
                    <a16:creationId xmlns:a16="http://schemas.microsoft.com/office/drawing/2014/main" id="{51C6969D-E188-4840-B9DD-4F23D6FDD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6102" y="708638"/>
                <a:ext cx="2092961" cy="2092961"/>
              </a:xfrm>
              <a:prstGeom prst="rect">
                <a:avLst/>
              </a:prstGeom>
            </p:spPr>
          </p:pic>
          <p:sp>
            <p:nvSpPr>
              <p:cNvPr id="6" name="テキスト ボックス 5">
                <a:extLst>
                  <a:ext uri="{FF2B5EF4-FFF2-40B4-BE49-F238E27FC236}">
                    <a16:creationId xmlns:a16="http://schemas.microsoft.com/office/drawing/2014/main" id="{68D7CED9-F15C-4F74-80E2-AAD2AEB3CB51}"/>
                  </a:ext>
                </a:extLst>
              </p:cNvPr>
              <p:cNvSpPr txBox="1"/>
              <p:nvPr/>
            </p:nvSpPr>
            <p:spPr>
              <a:xfrm>
                <a:off x="8716268" y="1026421"/>
                <a:ext cx="938590" cy="1535318"/>
              </a:xfrm>
              <a:prstGeom prst="rect">
                <a:avLst/>
              </a:prstGeom>
              <a:solidFill>
                <a:srgbClr val="FFFDDB"/>
              </a:solid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17CF9370-E422-4D6F-9362-9887E59D843C}"/>
                  </a:ext>
                </a:extLst>
              </p:cNvPr>
              <p:cNvSpPr txBox="1"/>
              <p:nvPr/>
            </p:nvSpPr>
            <p:spPr>
              <a:xfrm rot="190561">
                <a:off x="8788174" y="1140032"/>
                <a:ext cx="981250" cy="200055"/>
              </a:xfrm>
              <a:prstGeom prst="rect">
                <a:avLst/>
              </a:prstGeom>
              <a:noFill/>
            </p:spPr>
            <p:txBody>
              <a:bodyPr wrap="squar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5050"/>
                    </a:solidFill>
                    <a:effectLst/>
                    <a:uLnTx/>
                    <a:uFillTx/>
                    <a:latin typeface="HGｺﾞｼｯｸE" panose="020B0909000000000000" pitchFamily="49" charset="-128"/>
                    <a:ea typeface="HGｺﾞｼｯｸE" panose="020B0909000000000000" pitchFamily="49" charset="-128"/>
                    <a:cs typeface="MV Boli" panose="02000500030200090000" pitchFamily="2" charset="0"/>
                  </a:rPr>
                  <a:t>ダイエットサプリ</a:t>
                </a:r>
              </a:p>
            </p:txBody>
          </p:sp>
          <p:grpSp>
            <p:nvGrpSpPr>
              <p:cNvPr id="28" name="グループ化 27">
                <a:extLst>
                  <a:ext uri="{FF2B5EF4-FFF2-40B4-BE49-F238E27FC236}">
                    <a16:creationId xmlns:a16="http://schemas.microsoft.com/office/drawing/2014/main" id="{F89967DB-8413-4769-8C83-AC4B103D9815}"/>
                  </a:ext>
                </a:extLst>
              </p:cNvPr>
              <p:cNvGrpSpPr/>
              <p:nvPr/>
            </p:nvGrpSpPr>
            <p:grpSpPr>
              <a:xfrm>
                <a:off x="8726310" y="2106777"/>
                <a:ext cx="891798" cy="423995"/>
                <a:chOff x="7085823" y="2466773"/>
                <a:chExt cx="1008926" cy="451970"/>
              </a:xfrm>
            </p:grpSpPr>
            <p:sp>
              <p:nvSpPr>
                <p:cNvPr id="29" name="星: 32 pt 28">
                  <a:extLst>
                    <a:ext uri="{FF2B5EF4-FFF2-40B4-BE49-F238E27FC236}">
                      <a16:creationId xmlns:a16="http://schemas.microsoft.com/office/drawing/2014/main" id="{0907BF5C-55D9-4729-B091-1BEFA335E497}"/>
                    </a:ext>
                  </a:extLst>
                </p:cNvPr>
                <p:cNvSpPr/>
                <p:nvPr/>
              </p:nvSpPr>
              <p:spPr>
                <a:xfrm>
                  <a:off x="7085823" y="2466773"/>
                  <a:ext cx="982142" cy="451970"/>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2B709B4-C965-435D-9164-CD8C1978B5C8}"/>
                    </a:ext>
                  </a:extLst>
                </p:cNvPr>
                <p:cNvSpPr txBox="1"/>
                <p:nvPr/>
              </p:nvSpPr>
              <p:spPr>
                <a:xfrm>
                  <a:off x="7265015" y="2485961"/>
                  <a:ext cx="829734" cy="410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有名人</a:t>
                  </a:r>
                  <a:endParaRPr kumimoji="1" lang="en-US" altLang="ja-JP"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も使用</a:t>
                  </a:r>
                </a:p>
              </p:txBody>
            </p:sp>
          </p:grpSp>
          <p:grpSp>
            <p:nvGrpSpPr>
              <p:cNvPr id="31" name="グループ化 30">
                <a:extLst>
                  <a:ext uri="{FF2B5EF4-FFF2-40B4-BE49-F238E27FC236}">
                    <a16:creationId xmlns:a16="http://schemas.microsoft.com/office/drawing/2014/main" id="{9A4B4C18-319F-414C-A176-319EA32BDDED}"/>
                  </a:ext>
                </a:extLst>
              </p:cNvPr>
              <p:cNvGrpSpPr/>
              <p:nvPr/>
            </p:nvGrpSpPr>
            <p:grpSpPr>
              <a:xfrm>
                <a:off x="8896184" y="1711087"/>
                <a:ext cx="763786" cy="406056"/>
                <a:chOff x="7020901" y="2425030"/>
                <a:chExt cx="875004" cy="431908"/>
              </a:xfrm>
            </p:grpSpPr>
            <p:sp>
              <p:nvSpPr>
                <p:cNvPr id="32" name="星: 32 pt 31">
                  <a:extLst>
                    <a:ext uri="{FF2B5EF4-FFF2-40B4-BE49-F238E27FC236}">
                      <a16:creationId xmlns:a16="http://schemas.microsoft.com/office/drawing/2014/main" id="{ACC85B0C-6FC8-4E71-9868-FE3068D18C70}"/>
                    </a:ext>
                  </a:extLst>
                </p:cNvPr>
                <p:cNvSpPr/>
                <p:nvPr/>
              </p:nvSpPr>
              <p:spPr>
                <a:xfrm>
                  <a:off x="7020901" y="2425030"/>
                  <a:ext cx="875004" cy="431908"/>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66980C30-D426-43F2-AA2A-5DA784DBCD37}"/>
                    </a:ext>
                  </a:extLst>
                </p:cNvPr>
                <p:cNvSpPr txBox="1"/>
                <p:nvPr/>
              </p:nvSpPr>
              <p:spPr>
                <a:xfrm>
                  <a:off x="7144371" y="2437257"/>
                  <a:ext cx="750522" cy="3928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今だけ</a:t>
                  </a:r>
                  <a:endParaRPr kumimoji="1" lang="en-US" altLang="ja-JP"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円！</a:t>
                  </a:r>
                  <a:endParaRPr kumimoji="1" lang="ja-JP" altLang="en-US" sz="7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pSp>
        </p:grpSp>
        <p:pic>
          <p:nvPicPr>
            <p:cNvPr id="101" name="図 100">
              <a:extLst>
                <a:ext uri="{FF2B5EF4-FFF2-40B4-BE49-F238E27FC236}">
                  <a16:creationId xmlns:a16="http://schemas.microsoft.com/office/drawing/2014/main" id="{24284A01-A4E4-49CE-BC0B-D88AAF7AE89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38760" y="2874570"/>
              <a:ext cx="421648" cy="484621"/>
            </a:xfrm>
            <a:prstGeom prst="rect">
              <a:avLst/>
            </a:prstGeom>
            <a:solidFill>
              <a:srgbClr val="FFFDDB"/>
            </a:solidFill>
          </p:spPr>
        </p:pic>
        <p:pic>
          <p:nvPicPr>
            <p:cNvPr id="102" name="グラフィックス 101" descr="星">
              <a:extLst>
                <a:ext uri="{FF2B5EF4-FFF2-40B4-BE49-F238E27FC236}">
                  <a16:creationId xmlns:a16="http://schemas.microsoft.com/office/drawing/2014/main" id="{1861097E-F0C1-4382-A58B-A2C787033D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921575" y="3092740"/>
              <a:ext cx="233969" cy="227882"/>
            </a:xfrm>
            <a:prstGeom prst="rect">
              <a:avLst/>
            </a:prstGeom>
          </p:spPr>
        </p:pic>
        <p:pic>
          <p:nvPicPr>
            <p:cNvPr id="103" name="グラフィックス 102" descr="星">
              <a:extLst>
                <a:ext uri="{FF2B5EF4-FFF2-40B4-BE49-F238E27FC236}">
                  <a16:creationId xmlns:a16="http://schemas.microsoft.com/office/drawing/2014/main" id="{27DED836-15D7-4591-8EA3-B2C19C2ED3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779574" y="2856548"/>
              <a:ext cx="233969" cy="227882"/>
            </a:xfrm>
            <a:prstGeom prst="rect">
              <a:avLst/>
            </a:prstGeom>
          </p:spPr>
        </p:pic>
      </p:grpSp>
      <p:grpSp>
        <p:nvGrpSpPr>
          <p:cNvPr id="14" name="グループ化 13">
            <a:extLst>
              <a:ext uri="{FF2B5EF4-FFF2-40B4-BE49-F238E27FC236}">
                <a16:creationId xmlns:a16="http://schemas.microsoft.com/office/drawing/2014/main" id="{4577D7ED-F371-486D-9AA4-69C2B4FD4536}"/>
              </a:ext>
            </a:extLst>
          </p:cNvPr>
          <p:cNvGrpSpPr/>
          <p:nvPr/>
        </p:nvGrpSpPr>
        <p:grpSpPr>
          <a:xfrm>
            <a:off x="1512449" y="511536"/>
            <a:ext cx="11000816" cy="6068789"/>
            <a:chOff x="1512449" y="511536"/>
            <a:chExt cx="11000816" cy="6068789"/>
          </a:xfrm>
        </p:grpSpPr>
        <p:sp>
          <p:nvSpPr>
            <p:cNvPr id="72" name="テキスト ボックス 71">
              <a:extLst>
                <a:ext uri="{FF2B5EF4-FFF2-40B4-BE49-F238E27FC236}">
                  <a16:creationId xmlns:a16="http://schemas.microsoft.com/office/drawing/2014/main" id="{300444EF-9511-4C0C-AC80-2003A0E9A1B5}"/>
                </a:ext>
              </a:extLst>
            </p:cNvPr>
            <p:cNvSpPr txBox="1"/>
            <p:nvPr/>
          </p:nvSpPr>
          <p:spPr>
            <a:xfrm>
              <a:off x="3221376" y="519609"/>
              <a:ext cx="31251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ネット通販サイト（広告画面）</a:t>
              </a:r>
            </a:p>
          </p:txBody>
        </p:sp>
        <p:sp>
          <p:nvSpPr>
            <p:cNvPr id="76" name="テキスト ボックス 75">
              <a:extLst>
                <a:ext uri="{FF2B5EF4-FFF2-40B4-BE49-F238E27FC236}">
                  <a16:creationId xmlns:a16="http://schemas.microsoft.com/office/drawing/2014/main" id="{018C7EAB-ADE7-4684-A387-FEA0244372C9}"/>
                </a:ext>
              </a:extLst>
            </p:cNvPr>
            <p:cNvSpPr txBox="1"/>
            <p:nvPr/>
          </p:nvSpPr>
          <p:spPr>
            <a:xfrm>
              <a:off x="8062177" y="511536"/>
              <a:ext cx="36953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ネット通販サイト（最終確認画面）</a:t>
              </a:r>
            </a:p>
          </p:txBody>
        </p:sp>
        <p:grpSp>
          <p:nvGrpSpPr>
            <p:cNvPr id="10" name="グループ化 9">
              <a:extLst>
                <a:ext uri="{FF2B5EF4-FFF2-40B4-BE49-F238E27FC236}">
                  <a16:creationId xmlns:a16="http://schemas.microsoft.com/office/drawing/2014/main" id="{394DA7BA-558C-40CB-BEDE-765A194FD12F}"/>
                </a:ext>
              </a:extLst>
            </p:cNvPr>
            <p:cNvGrpSpPr/>
            <p:nvPr/>
          </p:nvGrpSpPr>
          <p:grpSpPr>
            <a:xfrm>
              <a:off x="6471295" y="676325"/>
              <a:ext cx="6041970" cy="5904000"/>
              <a:chOff x="6651724" y="713823"/>
              <a:chExt cx="6041970" cy="5904000"/>
            </a:xfrm>
          </p:grpSpPr>
          <p:grpSp>
            <p:nvGrpSpPr>
              <p:cNvPr id="2" name="グループ化 1">
                <a:extLst>
                  <a:ext uri="{FF2B5EF4-FFF2-40B4-BE49-F238E27FC236}">
                    <a16:creationId xmlns:a16="http://schemas.microsoft.com/office/drawing/2014/main" id="{C8EC4BD3-3979-4D7C-AE84-1ECD381739A9}"/>
                  </a:ext>
                </a:extLst>
              </p:cNvPr>
              <p:cNvGrpSpPr/>
              <p:nvPr/>
            </p:nvGrpSpPr>
            <p:grpSpPr>
              <a:xfrm>
                <a:off x="6651724" y="713823"/>
                <a:ext cx="6041970" cy="5904000"/>
                <a:chOff x="5718627" y="571999"/>
                <a:chExt cx="6041970" cy="5904000"/>
              </a:xfrm>
            </p:grpSpPr>
            <p:pic>
              <p:nvPicPr>
                <p:cNvPr id="75" name="グラフィックス 74" descr="スマート フォン">
                  <a:extLst>
                    <a:ext uri="{FF2B5EF4-FFF2-40B4-BE49-F238E27FC236}">
                      <a16:creationId xmlns:a16="http://schemas.microsoft.com/office/drawing/2014/main" id="{3558AE9E-038F-4404-9A89-3136AA579F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8627" y="571999"/>
                  <a:ext cx="6041970" cy="5904000"/>
                </a:xfrm>
                <a:prstGeom prst="rect">
                  <a:avLst/>
                </a:prstGeom>
              </p:spPr>
            </p:pic>
            <p:sp>
              <p:nvSpPr>
                <p:cNvPr id="80" name="テキスト ボックス 79">
                  <a:extLst>
                    <a:ext uri="{FF2B5EF4-FFF2-40B4-BE49-F238E27FC236}">
                      <a16:creationId xmlns:a16="http://schemas.microsoft.com/office/drawing/2014/main" id="{3C38F1BC-171D-4123-B4FF-910B5EF5F528}"/>
                    </a:ext>
                  </a:extLst>
                </p:cNvPr>
                <p:cNvSpPr txBox="1"/>
                <p:nvPr/>
              </p:nvSpPr>
              <p:spPr>
                <a:xfrm>
                  <a:off x="7413716" y="1419044"/>
                  <a:ext cx="2703600" cy="4680000"/>
                </a:xfrm>
                <a:prstGeom prst="rect">
                  <a:avLst/>
                </a:prstGeom>
                <a:solidFill>
                  <a:srgbClr val="FFFDDB"/>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1" name="四角形: 角を丸くする 80">
                  <a:extLst>
                    <a:ext uri="{FF2B5EF4-FFF2-40B4-BE49-F238E27FC236}">
                      <a16:creationId xmlns:a16="http://schemas.microsoft.com/office/drawing/2014/main" id="{465BC186-EADA-48A0-913B-FE43C165F492}"/>
                    </a:ext>
                  </a:extLst>
                </p:cNvPr>
                <p:cNvSpPr/>
                <p:nvPr/>
              </p:nvSpPr>
              <p:spPr>
                <a:xfrm>
                  <a:off x="7511131" y="4745353"/>
                  <a:ext cx="2563200" cy="478800"/>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注文を確定する</a:t>
                  </a:r>
                </a:p>
              </p:txBody>
            </p:sp>
            <p:sp>
              <p:nvSpPr>
                <p:cNvPr id="83" name="テキスト ボックス 82">
                  <a:extLst>
                    <a:ext uri="{FF2B5EF4-FFF2-40B4-BE49-F238E27FC236}">
                      <a16:creationId xmlns:a16="http://schemas.microsoft.com/office/drawing/2014/main" id="{55247827-A2C6-4125-8947-279CFD5D065E}"/>
                    </a:ext>
                  </a:extLst>
                </p:cNvPr>
                <p:cNvSpPr txBox="1"/>
                <p:nvPr/>
              </p:nvSpPr>
              <p:spPr>
                <a:xfrm>
                  <a:off x="7995684" y="1521685"/>
                  <a:ext cx="1328725"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ご注文内容</a:t>
                  </a:r>
                </a:p>
              </p:txBody>
            </p:sp>
            <p:sp>
              <p:nvSpPr>
                <p:cNvPr id="84" name="テキスト ボックス 83">
                  <a:extLst>
                    <a:ext uri="{FF2B5EF4-FFF2-40B4-BE49-F238E27FC236}">
                      <a16:creationId xmlns:a16="http://schemas.microsoft.com/office/drawing/2014/main" id="{7CC664CF-D9AC-4246-AC33-88580A8581D7}"/>
                    </a:ext>
                  </a:extLst>
                </p:cNvPr>
                <p:cNvSpPr txBox="1"/>
                <p:nvPr/>
              </p:nvSpPr>
              <p:spPr>
                <a:xfrm>
                  <a:off x="7470791" y="1884391"/>
                  <a:ext cx="27362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期間限定お試しコース　１点</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合計金額　　   </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税込</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73" name="直線コネクタ 72">
                  <a:extLst>
                    <a:ext uri="{FF2B5EF4-FFF2-40B4-BE49-F238E27FC236}">
                      <a16:creationId xmlns:a16="http://schemas.microsoft.com/office/drawing/2014/main" id="{361F9463-E0FA-41B3-8124-BD1BD9B6B457}"/>
                    </a:ext>
                  </a:extLst>
                </p:cNvPr>
                <p:cNvCxnSpPr/>
                <p:nvPr/>
              </p:nvCxnSpPr>
              <p:spPr>
                <a:xfrm>
                  <a:off x="7814657" y="2375167"/>
                  <a:ext cx="1908000" cy="0"/>
                </a:xfrm>
                <a:prstGeom prst="line">
                  <a:avLst/>
                </a:prstGeom>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0E85E7EF-B98C-4033-895C-0DFDA8DDE507}"/>
                    </a:ext>
                  </a:extLst>
                </p:cNvPr>
                <p:cNvCxnSpPr/>
                <p:nvPr/>
              </p:nvCxnSpPr>
              <p:spPr>
                <a:xfrm>
                  <a:off x="7803203" y="3520584"/>
                  <a:ext cx="1908000" cy="0"/>
                </a:xfrm>
                <a:prstGeom prst="line">
                  <a:avLst/>
                </a:prstGeom>
              </p:spPr>
              <p:style>
                <a:lnRef idx="1">
                  <a:schemeClr val="dk1"/>
                </a:lnRef>
                <a:fillRef idx="0">
                  <a:schemeClr val="dk1"/>
                </a:fillRef>
                <a:effectRef idx="0">
                  <a:schemeClr val="dk1"/>
                </a:effectRef>
                <a:fontRef idx="minor">
                  <a:schemeClr val="tx1"/>
                </a:fontRef>
              </p:style>
            </p:cxnSp>
            <p:sp>
              <p:nvSpPr>
                <p:cNvPr id="88" name="テキスト ボックス 87">
                  <a:extLst>
                    <a:ext uri="{FF2B5EF4-FFF2-40B4-BE49-F238E27FC236}">
                      <a16:creationId xmlns:a16="http://schemas.microsoft.com/office/drawing/2014/main" id="{9506E372-5A3E-4F6F-9BB2-6A8D34DB8B78}"/>
                    </a:ext>
                  </a:extLst>
                </p:cNvPr>
                <p:cNvSpPr txBox="1"/>
                <p:nvPr/>
              </p:nvSpPr>
              <p:spPr>
                <a:xfrm>
                  <a:off x="7988758" y="2458638"/>
                  <a:ext cx="1335651"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お客様情報</a:t>
                  </a:r>
                </a:p>
              </p:txBody>
            </p:sp>
            <p:sp>
              <p:nvSpPr>
                <p:cNvPr id="89" name="テキスト ボックス 88">
                  <a:extLst>
                    <a:ext uri="{FF2B5EF4-FFF2-40B4-BE49-F238E27FC236}">
                      <a16:creationId xmlns:a16="http://schemas.microsoft.com/office/drawing/2014/main" id="{4352CBDB-17C6-4A20-8C71-78E0B0C46BB7}"/>
                    </a:ext>
                  </a:extLst>
                </p:cNvPr>
                <p:cNvSpPr txBox="1"/>
                <p:nvPr/>
              </p:nvSpPr>
              <p:spPr>
                <a:xfrm>
                  <a:off x="7527840" y="2806874"/>
                  <a:ext cx="248163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氏名：〇〇〇〇</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住所：〇〇市〇〇町</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XX-X</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Tel </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XXX-XXX-XXXX</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0" name="テキスト ボックス 89">
                  <a:extLst>
                    <a:ext uri="{FF2B5EF4-FFF2-40B4-BE49-F238E27FC236}">
                      <a16:creationId xmlns:a16="http://schemas.microsoft.com/office/drawing/2014/main" id="{4305CC01-CA95-4837-89FC-B2DF658C8484}"/>
                    </a:ext>
                  </a:extLst>
                </p:cNvPr>
                <p:cNvSpPr txBox="1"/>
                <p:nvPr/>
              </p:nvSpPr>
              <p:spPr>
                <a:xfrm>
                  <a:off x="7527840" y="5229613"/>
                  <a:ext cx="2514045"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本コースは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回以上の購入が条件です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回の合計は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32,500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送料・税込</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返品・解約については、お届けより</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日間のみ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となります。商品発送の</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日前までにご連絡</a:t>
                  </a:r>
                  <a:r>
                    <a:rPr kumimoji="1" lang="ja-JP" altLang="en-US" sz="8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くだ</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さい。詳細は「返品・解約について」をご確認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ください。</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p:txBody>
            </p:sp>
            <p:sp>
              <p:nvSpPr>
                <p:cNvPr id="91" name="テキスト ボックス 90">
                  <a:extLst>
                    <a:ext uri="{FF2B5EF4-FFF2-40B4-BE49-F238E27FC236}">
                      <a16:creationId xmlns:a16="http://schemas.microsoft.com/office/drawing/2014/main" id="{99E14193-3CD5-4AA6-9809-2893334347DA}"/>
                    </a:ext>
                  </a:extLst>
                </p:cNvPr>
                <p:cNvSpPr txBox="1"/>
                <p:nvPr/>
              </p:nvSpPr>
              <p:spPr>
                <a:xfrm>
                  <a:off x="8117069" y="4409052"/>
                  <a:ext cx="18374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利用規約に同意する</a:t>
                  </a:r>
                </a:p>
              </p:txBody>
            </p:sp>
            <p:sp>
              <p:nvSpPr>
                <p:cNvPr id="74" name="正方形/長方形 73">
                  <a:extLst>
                    <a:ext uri="{FF2B5EF4-FFF2-40B4-BE49-F238E27FC236}">
                      <a16:creationId xmlns:a16="http://schemas.microsoft.com/office/drawing/2014/main" id="{38A43E18-9465-4C96-A525-87B138ABD626}"/>
                    </a:ext>
                  </a:extLst>
                </p:cNvPr>
                <p:cNvSpPr/>
                <p:nvPr/>
              </p:nvSpPr>
              <p:spPr>
                <a:xfrm>
                  <a:off x="7882537" y="4463841"/>
                  <a:ext cx="180000" cy="18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6" name="グラフィックス 85" descr="チェック マーク">
                  <a:extLst>
                    <a:ext uri="{FF2B5EF4-FFF2-40B4-BE49-F238E27FC236}">
                      <a16:creationId xmlns:a16="http://schemas.microsoft.com/office/drawing/2014/main" id="{50E84814-553C-4818-99D0-D0404808F0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2550" y="4431576"/>
                  <a:ext cx="186267" cy="186267"/>
                </a:xfrm>
                <a:prstGeom prst="rect">
                  <a:avLst/>
                </a:prstGeom>
              </p:spPr>
            </p:pic>
          </p:grpSp>
          <p:sp>
            <p:nvSpPr>
              <p:cNvPr id="62" name="テキスト ボックス 61">
                <a:extLst>
                  <a:ext uri="{FF2B5EF4-FFF2-40B4-BE49-F238E27FC236}">
                    <a16:creationId xmlns:a16="http://schemas.microsoft.com/office/drawing/2014/main" id="{6BE52ABF-F257-4C61-843D-D7669D6E1538}"/>
                  </a:ext>
                </a:extLst>
              </p:cNvPr>
              <p:cNvSpPr txBox="1"/>
              <p:nvPr/>
            </p:nvSpPr>
            <p:spPr>
              <a:xfrm>
                <a:off x="8947744" y="3742299"/>
                <a:ext cx="1335651"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お支払い方法</a:t>
                </a:r>
              </a:p>
            </p:txBody>
          </p:sp>
          <p:sp>
            <p:nvSpPr>
              <p:cNvPr id="70" name="テキスト ボックス 69">
                <a:extLst>
                  <a:ext uri="{FF2B5EF4-FFF2-40B4-BE49-F238E27FC236}">
                    <a16:creationId xmlns:a16="http://schemas.microsoft.com/office/drawing/2014/main" id="{B1A8873E-2D58-41E2-B9FC-263684FC078B}"/>
                  </a:ext>
                </a:extLst>
              </p:cNvPr>
              <p:cNvSpPr txBox="1"/>
              <p:nvPr/>
            </p:nvSpPr>
            <p:spPr>
              <a:xfrm>
                <a:off x="8551121" y="4018726"/>
                <a:ext cx="2563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銀行振込</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（お振込確認後、商品を発送します）</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71" name="直線コネクタ 70">
                <a:extLst>
                  <a:ext uri="{FF2B5EF4-FFF2-40B4-BE49-F238E27FC236}">
                    <a16:creationId xmlns:a16="http://schemas.microsoft.com/office/drawing/2014/main" id="{96B83F94-482C-45BC-A5BF-0F10896DE07F}"/>
                  </a:ext>
                </a:extLst>
              </p:cNvPr>
              <p:cNvCxnSpPr/>
              <p:nvPr/>
            </p:nvCxnSpPr>
            <p:spPr>
              <a:xfrm>
                <a:off x="8747754" y="4541270"/>
                <a:ext cx="1908000" cy="0"/>
              </a:xfrm>
              <a:prstGeom prst="line">
                <a:avLst/>
              </a:prstGeom>
            </p:spPr>
            <p:style>
              <a:lnRef idx="1">
                <a:schemeClr val="dk1"/>
              </a:lnRef>
              <a:fillRef idx="0">
                <a:schemeClr val="dk1"/>
              </a:fillRef>
              <a:effectRef idx="0">
                <a:schemeClr val="dk1"/>
              </a:effectRef>
              <a:fontRef idx="minor">
                <a:schemeClr val="tx1"/>
              </a:fontRef>
            </p:style>
          </p:cxnSp>
        </p:grpSp>
        <p:grpSp>
          <p:nvGrpSpPr>
            <p:cNvPr id="9" name="グループ化 8">
              <a:extLst>
                <a:ext uri="{FF2B5EF4-FFF2-40B4-BE49-F238E27FC236}">
                  <a16:creationId xmlns:a16="http://schemas.microsoft.com/office/drawing/2014/main" id="{5BBBA5C4-0C19-4444-B216-B14BFF957F51}"/>
                </a:ext>
              </a:extLst>
            </p:cNvPr>
            <p:cNvGrpSpPr/>
            <p:nvPr/>
          </p:nvGrpSpPr>
          <p:grpSpPr>
            <a:xfrm>
              <a:off x="1512449" y="675352"/>
              <a:ext cx="6040986" cy="5904000"/>
              <a:chOff x="2074512" y="487341"/>
              <a:chExt cx="6040986" cy="5904000"/>
            </a:xfrm>
          </p:grpSpPr>
          <p:grpSp>
            <p:nvGrpSpPr>
              <p:cNvPr id="17" name="グループ化 16">
                <a:extLst>
                  <a:ext uri="{FF2B5EF4-FFF2-40B4-BE49-F238E27FC236}">
                    <a16:creationId xmlns:a16="http://schemas.microsoft.com/office/drawing/2014/main" id="{CD9DA3A6-890F-4637-A979-377E2D6141CA}"/>
                  </a:ext>
                </a:extLst>
              </p:cNvPr>
              <p:cNvGrpSpPr/>
              <p:nvPr/>
            </p:nvGrpSpPr>
            <p:grpSpPr>
              <a:xfrm>
                <a:off x="2074512" y="487341"/>
                <a:ext cx="6040986" cy="5904000"/>
                <a:chOff x="1742107" y="751002"/>
                <a:chExt cx="6040986" cy="5904000"/>
              </a:xfrm>
            </p:grpSpPr>
            <p:grpSp>
              <p:nvGrpSpPr>
                <p:cNvPr id="8" name="グループ化 7">
                  <a:extLst>
                    <a:ext uri="{FF2B5EF4-FFF2-40B4-BE49-F238E27FC236}">
                      <a16:creationId xmlns:a16="http://schemas.microsoft.com/office/drawing/2014/main" id="{E885A1D9-860A-405C-90D7-DA317A1B7E6D}"/>
                    </a:ext>
                  </a:extLst>
                </p:cNvPr>
                <p:cNvGrpSpPr/>
                <p:nvPr/>
              </p:nvGrpSpPr>
              <p:grpSpPr>
                <a:xfrm>
                  <a:off x="1742107" y="751002"/>
                  <a:ext cx="6040986" cy="5904000"/>
                  <a:chOff x="1693928" y="667682"/>
                  <a:chExt cx="6040986" cy="5904000"/>
                </a:xfrm>
              </p:grpSpPr>
              <p:grpSp>
                <p:nvGrpSpPr>
                  <p:cNvPr id="5" name="グループ化 4">
                    <a:extLst>
                      <a:ext uri="{FF2B5EF4-FFF2-40B4-BE49-F238E27FC236}">
                        <a16:creationId xmlns:a16="http://schemas.microsoft.com/office/drawing/2014/main" id="{0D4436D5-4D92-41BD-B127-B88C131A2CCA}"/>
                      </a:ext>
                    </a:extLst>
                  </p:cNvPr>
                  <p:cNvGrpSpPr/>
                  <p:nvPr/>
                </p:nvGrpSpPr>
                <p:grpSpPr>
                  <a:xfrm>
                    <a:off x="1693928" y="667682"/>
                    <a:ext cx="6040986" cy="5904000"/>
                    <a:chOff x="1693928" y="667682"/>
                    <a:chExt cx="6040986" cy="5904000"/>
                  </a:xfrm>
                </p:grpSpPr>
                <p:pic>
                  <p:nvPicPr>
                    <p:cNvPr id="3" name="グラフィックス 2" descr="スマート フォン">
                      <a:extLst>
                        <a:ext uri="{FF2B5EF4-FFF2-40B4-BE49-F238E27FC236}">
                          <a16:creationId xmlns:a16="http://schemas.microsoft.com/office/drawing/2014/main" id="{E699D1BF-07C0-4657-B747-02B4F98FD5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3928" y="667682"/>
                      <a:ext cx="6040986" cy="5904000"/>
                    </a:xfrm>
                    <a:prstGeom prst="rect">
                      <a:avLst/>
                    </a:prstGeom>
                  </p:spPr>
                </p:pic>
                <p:grpSp>
                  <p:nvGrpSpPr>
                    <p:cNvPr id="54" name="グループ化 53">
                      <a:extLst>
                        <a:ext uri="{FF2B5EF4-FFF2-40B4-BE49-F238E27FC236}">
                          <a16:creationId xmlns:a16="http://schemas.microsoft.com/office/drawing/2014/main" id="{217D49FD-D143-4D6B-B1E0-4BB78AB06A41}"/>
                        </a:ext>
                      </a:extLst>
                    </p:cNvPr>
                    <p:cNvGrpSpPr/>
                    <p:nvPr/>
                  </p:nvGrpSpPr>
                  <p:grpSpPr>
                    <a:xfrm>
                      <a:off x="3201482" y="1446483"/>
                      <a:ext cx="2987262" cy="4680000"/>
                      <a:chOff x="861344" y="1021164"/>
                      <a:chExt cx="2426636" cy="3903236"/>
                    </a:xfrm>
                  </p:grpSpPr>
                  <p:sp>
                    <p:nvSpPr>
                      <p:cNvPr id="19" name="テキスト ボックス 18">
                        <a:extLst>
                          <a:ext uri="{FF2B5EF4-FFF2-40B4-BE49-F238E27FC236}">
                            <a16:creationId xmlns:a16="http://schemas.microsoft.com/office/drawing/2014/main" id="{F51BDABB-3679-41FF-90C2-06E44A640E5E}"/>
                          </a:ext>
                        </a:extLst>
                      </p:cNvPr>
                      <p:cNvSpPr txBox="1"/>
                      <p:nvPr/>
                    </p:nvSpPr>
                    <p:spPr>
                      <a:xfrm>
                        <a:off x="1010773" y="1021164"/>
                        <a:ext cx="2196000" cy="3903236"/>
                      </a:xfrm>
                      <a:prstGeom prst="rect">
                        <a:avLst/>
                      </a:prstGeom>
                      <a:solidFill>
                        <a:srgbClr val="FFFDDB"/>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C5E3DE88-C789-44FA-860A-75FC77C3E367}"/>
                          </a:ext>
                        </a:extLst>
                      </p:cNvPr>
                      <p:cNvSpPr/>
                      <p:nvPr/>
                    </p:nvSpPr>
                    <p:spPr>
                      <a:xfrm>
                        <a:off x="900855" y="1791860"/>
                        <a:ext cx="2378033" cy="523220"/>
                      </a:xfrm>
                      <a:prstGeom prst="rect">
                        <a:avLst/>
                      </a:prstGeom>
                      <a:noFill/>
                    </p:spPr>
                    <p:txBody>
                      <a:bodyPr wrap="squar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solidFill>
                              <a:srgbClr val="FFC000"/>
                            </a:solidFill>
                            <a:effectLst/>
                            <a:uLnTx/>
                            <a:uFillTx/>
                            <a:latin typeface="游ゴシック" panose="020F0502020204030204"/>
                            <a:ea typeface="游ゴシック" panose="020B0400000000000000" pitchFamily="50" charset="-128"/>
                            <a:cs typeface="+mn-cs"/>
                          </a:rPr>
                          <a:t>ダイエットサプリ</a:t>
                        </a:r>
                      </a:p>
                    </p:txBody>
                  </p:sp>
                  <p:grpSp>
                    <p:nvGrpSpPr>
                      <p:cNvPr id="38" name="グループ化 37">
                        <a:extLst>
                          <a:ext uri="{FF2B5EF4-FFF2-40B4-BE49-F238E27FC236}">
                            <a16:creationId xmlns:a16="http://schemas.microsoft.com/office/drawing/2014/main" id="{8D81E788-8C7A-4927-8590-2228CB62FC06}"/>
                          </a:ext>
                        </a:extLst>
                      </p:cNvPr>
                      <p:cNvGrpSpPr/>
                      <p:nvPr/>
                    </p:nvGrpSpPr>
                    <p:grpSpPr>
                      <a:xfrm>
                        <a:off x="861344" y="3262768"/>
                        <a:ext cx="942822" cy="583647"/>
                        <a:chOff x="6383973" y="4338732"/>
                        <a:chExt cx="541913" cy="512079"/>
                      </a:xfrm>
                    </p:grpSpPr>
                    <p:sp>
                      <p:nvSpPr>
                        <p:cNvPr id="39" name="星: 32 pt 38">
                          <a:extLst>
                            <a:ext uri="{FF2B5EF4-FFF2-40B4-BE49-F238E27FC236}">
                              <a16:creationId xmlns:a16="http://schemas.microsoft.com/office/drawing/2014/main" id="{34A12F18-86EF-4652-8966-5111073B5D3E}"/>
                            </a:ext>
                          </a:extLst>
                        </p:cNvPr>
                        <p:cNvSpPr/>
                        <p:nvPr/>
                      </p:nvSpPr>
                      <p:spPr>
                        <a:xfrm>
                          <a:off x="6470293" y="4338732"/>
                          <a:ext cx="369274" cy="512079"/>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9C12A620-5DD8-47D2-B816-A132E22BFA1D}"/>
                            </a:ext>
                          </a:extLst>
                        </p:cNvPr>
                        <p:cNvSpPr txBox="1"/>
                        <p:nvPr/>
                      </p:nvSpPr>
                      <p:spPr>
                        <a:xfrm>
                          <a:off x="6383973" y="4400884"/>
                          <a:ext cx="541913" cy="337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残り</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わずか</a:t>
                          </a:r>
                        </a:p>
                      </p:txBody>
                    </p:sp>
                  </p:grpSp>
                  <p:sp>
                    <p:nvSpPr>
                      <p:cNvPr id="43" name="テキスト ボックス 42">
                        <a:extLst>
                          <a:ext uri="{FF2B5EF4-FFF2-40B4-BE49-F238E27FC236}">
                            <a16:creationId xmlns:a16="http://schemas.microsoft.com/office/drawing/2014/main" id="{48FE3A68-83EB-4D2F-BFF0-B48AEFAF45EC}"/>
                          </a:ext>
                        </a:extLst>
                      </p:cNvPr>
                      <p:cNvSpPr txBox="1"/>
                      <p:nvPr/>
                    </p:nvSpPr>
                    <p:spPr>
                      <a:xfrm>
                        <a:off x="2354378" y="2463575"/>
                        <a:ext cx="911938" cy="3850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国も認めた</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劇的効果！</a:t>
                        </a:r>
                      </a:p>
                    </p:txBody>
                  </p:sp>
                  <p:cxnSp>
                    <p:nvCxnSpPr>
                      <p:cNvPr id="34" name="直線コネクタ 33">
                        <a:extLst>
                          <a:ext uri="{FF2B5EF4-FFF2-40B4-BE49-F238E27FC236}">
                            <a16:creationId xmlns:a16="http://schemas.microsoft.com/office/drawing/2014/main" id="{6181A0B7-3220-41E4-BAE1-51CB83E1FB3D}"/>
                          </a:ext>
                        </a:extLst>
                      </p:cNvPr>
                      <p:cNvCxnSpPr/>
                      <p:nvPr/>
                    </p:nvCxnSpPr>
                    <p:spPr>
                      <a:xfrm>
                        <a:off x="1224989" y="3235184"/>
                        <a:ext cx="1872000" cy="0"/>
                      </a:xfrm>
                      <a:prstGeom prst="line">
                        <a:avLst/>
                      </a:prstGeom>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66DBBB3A-2F40-4DC1-8C2B-959161209EBF}"/>
                          </a:ext>
                        </a:extLst>
                      </p:cNvPr>
                      <p:cNvSpPr txBox="1"/>
                      <p:nvPr/>
                    </p:nvSpPr>
                    <p:spPr>
                      <a:xfrm>
                        <a:off x="1242803" y="2957774"/>
                        <a:ext cx="2045177" cy="256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期間限定お試しコース特典</a:t>
                        </a:r>
                      </a:p>
                    </p:txBody>
                  </p:sp>
                  <p:cxnSp>
                    <p:nvCxnSpPr>
                      <p:cNvPr id="47" name="直線コネクタ 46">
                        <a:extLst>
                          <a:ext uri="{FF2B5EF4-FFF2-40B4-BE49-F238E27FC236}">
                            <a16:creationId xmlns:a16="http://schemas.microsoft.com/office/drawing/2014/main" id="{C8468231-C522-4DB6-80E8-1B784A2AA9A5}"/>
                          </a:ext>
                        </a:extLst>
                      </p:cNvPr>
                      <p:cNvCxnSpPr/>
                      <p:nvPr/>
                    </p:nvCxnSpPr>
                    <p:spPr>
                      <a:xfrm>
                        <a:off x="1237620" y="2955173"/>
                        <a:ext cx="1872000" cy="0"/>
                      </a:xfrm>
                      <a:prstGeom prst="line">
                        <a:avLst/>
                      </a:prstGeom>
                    </p:spPr>
                    <p:style>
                      <a:lnRef idx="1">
                        <a:schemeClr val="dk1"/>
                      </a:lnRef>
                      <a:fillRef idx="0">
                        <a:schemeClr val="dk1"/>
                      </a:fillRef>
                      <a:effectRef idx="0">
                        <a:schemeClr val="dk1"/>
                      </a:effectRef>
                      <a:fontRef idx="minor">
                        <a:schemeClr val="tx1"/>
                      </a:fontRef>
                    </p:style>
                  </p:cxnSp>
                  <p:sp>
                    <p:nvSpPr>
                      <p:cNvPr id="49" name="テキスト ボックス 48">
                        <a:extLst>
                          <a:ext uri="{FF2B5EF4-FFF2-40B4-BE49-F238E27FC236}">
                            <a16:creationId xmlns:a16="http://schemas.microsoft.com/office/drawing/2014/main" id="{A9E22747-EE5B-4261-9363-B25EDBFA6762}"/>
                          </a:ext>
                        </a:extLst>
                      </p:cNvPr>
                      <p:cNvSpPr txBox="1"/>
                      <p:nvPr/>
                    </p:nvSpPr>
                    <p:spPr>
                      <a:xfrm>
                        <a:off x="2022745" y="3521477"/>
                        <a:ext cx="832478" cy="410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円</a:t>
                        </a:r>
                        <a:endParaRPr kumimoji="1" lang="en-US" altLang="ja-JP"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sp>
                    <p:nvSpPr>
                      <p:cNvPr id="44" name="四角形: 角を丸くする 43">
                        <a:extLst>
                          <a:ext uri="{FF2B5EF4-FFF2-40B4-BE49-F238E27FC236}">
                            <a16:creationId xmlns:a16="http://schemas.microsoft.com/office/drawing/2014/main" id="{7E6FE0D6-BB4D-4488-BBBA-B0C1BC258A49}"/>
                          </a:ext>
                        </a:extLst>
                      </p:cNvPr>
                      <p:cNvSpPr/>
                      <p:nvPr/>
                    </p:nvSpPr>
                    <p:spPr>
                      <a:xfrm>
                        <a:off x="1156744" y="3912082"/>
                        <a:ext cx="1959335" cy="330274"/>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今すぐ注文！</a:t>
                        </a:r>
                      </a:p>
                    </p:txBody>
                  </p:sp>
                </p:grpSp>
              </p:grpSp>
              <p:grpSp>
                <p:nvGrpSpPr>
                  <p:cNvPr id="7" name="グループ化 6">
                    <a:extLst>
                      <a:ext uri="{FF2B5EF4-FFF2-40B4-BE49-F238E27FC236}">
                        <a16:creationId xmlns:a16="http://schemas.microsoft.com/office/drawing/2014/main" id="{6189BBB1-D564-4B99-85AE-695204AC78C6}"/>
                      </a:ext>
                    </a:extLst>
                  </p:cNvPr>
                  <p:cNvGrpSpPr/>
                  <p:nvPr/>
                </p:nvGrpSpPr>
                <p:grpSpPr>
                  <a:xfrm>
                    <a:off x="3489231" y="1596113"/>
                    <a:ext cx="2903430" cy="4545001"/>
                    <a:chOff x="3489231" y="1596113"/>
                    <a:chExt cx="2903430" cy="4545001"/>
                  </a:xfrm>
                </p:grpSpPr>
                <p:grpSp>
                  <p:nvGrpSpPr>
                    <p:cNvPr id="64" name="グループ化 63">
                      <a:extLst>
                        <a:ext uri="{FF2B5EF4-FFF2-40B4-BE49-F238E27FC236}">
                          <a16:creationId xmlns:a16="http://schemas.microsoft.com/office/drawing/2014/main" id="{EEA1889C-D7B1-4B38-960E-1DDE1D7688B4}"/>
                        </a:ext>
                      </a:extLst>
                    </p:cNvPr>
                    <p:cNvGrpSpPr/>
                    <p:nvPr/>
                  </p:nvGrpSpPr>
                  <p:grpSpPr>
                    <a:xfrm>
                      <a:off x="3489231" y="5298263"/>
                      <a:ext cx="2903430" cy="842851"/>
                      <a:chOff x="8777817" y="4608027"/>
                      <a:chExt cx="2448052" cy="694898"/>
                    </a:xfrm>
                  </p:grpSpPr>
                  <p:sp>
                    <p:nvSpPr>
                      <p:cNvPr id="61" name="テキスト ボックス 60">
                        <a:extLst>
                          <a:ext uri="{FF2B5EF4-FFF2-40B4-BE49-F238E27FC236}">
                            <a16:creationId xmlns:a16="http://schemas.microsoft.com/office/drawing/2014/main" id="{1DFB6E32-4BB9-4CDF-88F8-852A4E6B9261}"/>
                          </a:ext>
                        </a:extLst>
                      </p:cNvPr>
                      <p:cNvSpPr txBox="1"/>
                      <p:nvPr/>
                    </p:nvSpPr>
                    <p:spPr>
                      <a:xfrm>
                        <a:off x="8827522" y="4648511"/>
                        <a:ext cx="2081761" cy="623293"/>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6" name="テキスト ボックス 65">
                        <a:extLst>
                          <a:ext uri="{FF2B5EF4-FFF2-40B4-BE49-F238E27FC236}">
                            <a16:creationId xmlns:a16="http://schemas.microsoft.com/office/drawing/2014/main" id="{FFA7F394-CA30-4B63-B635-90C09982E5BF}"/>
                          </a:ext>
                        </a:extLst>
                      </p:cNvPr>
                      <p:cNvSpPr txBox="1"/>
                      <p:nvPr/>
                    </p:nvSpPr>
                    <p:spPr>
                      <a:xfrm>
                        <a:off x="9000431" y="4608027"/>
                        <a:ext cx="2225438" cy="2537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まずはお試しください</a:t>
                        </a:r>
                      </a:p>
                    </p:txBody>
                  </p:sp>
                  <p:sp>
                    <p:nvSpPr>
                      <p:cNvPr id="67" name="テキスト ボックス 66">
                        <a:extLst>
                          <a:ext uri="{FF2B5EF4-FFF2-40B4-BE49-F238E27FC236}">
                            <a16:creationId xmlns:a16="http://schemas.microsoft.com/office/drawing/2014/main" id="{26417F2B-BF0C-4AE4-A75B-156728FDDA88}"/>
                          </a:ext>
                        </a:extLst>
                      </p:cNvPr>
                      <p:cNvSpPr txBox="1"/>
                      <p:nvPr/>
                    </p:nvSpPr>
                    <p:spPr>
                      <a:xfrm>
                        <a:off x="8777817" y="4813640"/>
                        <a:ext cx="1128824" cy="456751"/>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日間</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解約保証</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8" name="テキスト ボックス 67">
                        <a:extLst>
                          <a:ext uri="{FF2B5EF4-FFF2-40B4-BE49-F238E27FC236}">
                            <a16:creationId xmlns:a16="http://schemas.microsoft.com/office/drawing/2014/main" id="{09275213-F58F-4C45-83F7-4A03DAF0C2B8}"/>
                          </a:ext>
                        </a:extLst>
                      </p:cNvPr>
                      <p:cNvSpPr txBox="1"/>
                      <p:nvPr/>
                    </p:nvSpPr>
                    <p:spPr>
                      <a:xfrm>
                        <a:off x="9761812" y="4786285"/>
                        <a:ext cx="1154483" cy="4821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本コースは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回以上の購入が条件です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回の合計は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32,500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送料・税込</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です</a:t>
                        </a:r>
                        <a:endParaRPr kumimoji="1" lang="ja-JP" altLang="en-US" sz="9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69" name="直線コネクタ 68">
                        <a:extLst>
                          <a:ext uri="{FF2B5EF4-FFF2-40B4-BE49-F238E27FC236}">
                            <a16:creationId xmlns:a16="http://schemas.microsoft.com/office/drawing/2014/main" id="{61648CDA-4ADD-4519-A59F-D9F8117E1A79}"/>
                          </a:ext>
                        </a:extLst>
                      </p:cNvPr>
                      <p:cNvCxnSpPr/>
                      <p:nvPr/>
                    </p:nvCxnSpPr>
                    <p:spPr>
                      <a:xfrm>
                        <a:off x="9773632" y="4834925"/>
                        <a:ext cx="0" cy="46800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5" name="正方形/長方形 64">
                      <a:extLst>
                        <a:ext uri="{FF2B5EF4-FFF2-40B4-BE49-F238E27FC236}">
                          <a16:creationId xmlns:a16="http://schemas.microsoft.com/office/drawing/2014/main" id="{22A47F55-A849-4FCA-8595-AE2DC210A547}"/>
                        </a:ext>
                      </a:extLst>
                    </p:cNvPr>
                    <p:cNvSpPr/>
                    <p:nvPr/>
                  </p:nvSpPr>
                  <p:spPr>
                    <a:xfrm>
                      <a:off x="3823763" y="1596113"/>
                      <a:ext cx="2022864" cy="5178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特別キャンペーン終了まで</a:t>
                      </a:r>
                      <a:endParaRPr kumimoji="1" lang="en-US" altLang="ja-JP"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残り</a:t>
                      </a:r>
                      <a:r>
                        <a:rPr kumimoji="1" lang="ja-JP" altLang="en-US" sz="1600" b="1" i="0" u="none" strike="noStrike" kern="1200" cap="none" spc="0" normalizeH="0" baseline="0" noProof="0" dirty="0">
                          <a:ln>
                            <a:noFill/>
                          </a:ln>
                          <a:solidFill>
                            <a:srgbClr val="FF5050"/>
                          </a:solidFill>
                          <a:effectLst/>
                          <a:uLnTx/>
                          <a:uFillTx/>
                          <a:latin typeface="ＭＳ ゴシック" panose="020B0609070205080204" pitchFamily="49" charset="-128"/>
                          <a:ea typeface="ＭＳ ゴシック" panose="020B0609070205080204" pitchFamily="49" charset="-128"/>
                          <a:cs typeface="+mn-cs"/>
                        </a:rPr>
                        <a:t>５</a:t>
                      </a:r>
                      <a:r>
                        <a:rPr kumimoji="1" lang="ja-JP" altLang="en-US" sz="105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分！</a:t>
                      </a:r>
                    </a:p>
                  </p:txBody>
                </p:sp>
              </p:grpSp>
            </p:grpSp>
            <p:pic>
              <p:nvPicPr>
                <p:cNvPr id="97" name="図 96">
                  <a:extLst>
                    <a:ext uri="{FF2B5EF4-FFF2-40B4-BE49-F238E27FC236}">
                      <a16:creationId xmlns:a16="http://schemas.microsoft.com/office/drawing/2014/main" id="{4C8B8895-A49B-4C62-8E17-396C2BEA03D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156948" y="2552278"/>
                  <a:ext cx="911820" cy="1048000"/>
                </a:xfrm>
                <a:prstGeom prst="rect">
                  <a:avLst/>
                </a:prstGeom>
                <a:solidFill>
                  <a:srgbClr val="FFFDDB"/>
                </a:solidFill>
              </p:spPr>
            </p:pic>
            <p:pic>
              <p:nvPicPr>
                <p:cNvPr id="98" name="グラフィックス 97" descr="星">
                  <a:extLst>
                    <a:ext uri="{FF2B5EF4-FFF2-40B4-BE49-F238E27FC236}">
                      <a16:creationId xmlns:a16="http://schemas.microsoft.com/office/drawing/2014/main" id="{AAE1E950-30DD-4578-BFF1-04C8F79153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3547274" y="2679247"/>
                  <a:ext cx="710172" cy="691697"/>
                </a:xfrm>
                <a:prstGeom prst="rect">
                  <a:avLst/>
                </a:prstGeom>
              </p:spPr>
            </p:pic>
            <p:grpSp>
              <p:nvGrpSpPr>
                <p:cNvPr id="4" name="グループ化 3">
                  <a:extLst>
                    <a:ext uri="{FF2B5EF4-FFF2-40B4-BE49-F238E27FC236}">
                      <a16:creationId xmlns:a16="http://schemas.microsoft.com/office/drawing/2014/main" id="{170E9AE4-ADCB-4876-88AC-F1646E41F9F2}"/>
                    </a:ext>
                  </a:extLst>
                </p:cNvPr>
                <p:cNvGrpSpPr/>
                <p:nvPr/>
              </p:nvGrpSpPr>
              <p:grpSpPr>
                <a:xfrm>
                  <a:off x="4943586" y="3172279"/>
                  <a:ext cx="1311263" cy="675662"/>
                  <a:chOff x="6062128" y="3120588"/>
                  <a:chExt cx="1311263" cy="675662"/>
                </a:xfrm>
              </p:grpSpPr>
              <p:sp>
                <p:nvSpPr>
                  <p:cNvPr id="99" name="星: 32 pt 98">
                    <a:extLst>
                      <a:ext uri="{FF2B5EF4-FFF2-40B4-BE49-F238E27FC236}">
                        <a16:creationId xmlns:a16="http://schemas.microsoft.com/office/drawing/2014/main" id="{B90C1F4F-B728-4DBE-A6E5-BDA75C3C7471}"/>
                      </a:ext>
                    </a:extLst>
                  </p:cNvPr>
                  <p:cNvSpPr/>
                  <p:nvPr/>
                </p:nvSpPr>
                <p:spPr>
                  <a:xfrm>
                    <a:off x="6062128" y="3120588"/>
                    <a:ext cx="1247805" cy="675662"/>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492AC4D6-A8EE-4053-8B51-E9A7F87841B7}"/>
                      </a:ext>
                    </a:extLst>
                  </p:cNvPr>
                  <p:cNvSpPr txBox="1"/>
                  <p:nvPr/>
                </p:nvSpPr>
                <p:spPr>
                  <a:xfrm>
                    <a:off x="6250768" y="3233884"/>
                    <a:ext cx="1122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国も認めた</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劇的効果！</a:t>
                    </a:r>
                  </a:p>
                </p:txBody>
              </p:sp>
            </p:grpSp>
          </p:grpSp>
          <p:pic>
            <p:nvPicPr>
              <p:cNvPr id="79" name="グラフィックス 78" descr="星">
                <a:extLst>
                  <a:ext uri="{FF2B5EF4-FFF2-40B4-BE49-F238E27FC236}">
                    <a16:creationId xmlns:a16="http://schemas.microsoft.com/office/drawing/2014/main" id="{E3CF77FD-15BD-4D4F-BC04-9762898BF0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5033959" y="2350828"/>
                <a:ext cx="725750" cy="706870"/>
              </a:xfrm>
              <a:prstGeom prst="rect">
                <a:avLst/>
              </a:prstGeom>
            </p:spPr>
          </p:pic>
        </p:grpSp>
      </p:grpSp>
      <p:sp>
        <p:nvSpPr>
          <p:cNvPr id="82" name="正方形/長方形 81">
            <a:extLst>
              <a:ext uri="{FF2B5EF4-FFF2-40B4-BE49-F238E27FC236}">
                <a16:creationId xmlns:a16="http://schemas.microsoft.com/office/drawing/2014/main" id="{835F326D-17C1-4399-AE7F-C8102F586857}"/>
              </a:ext>
            </a:extLst>
          </p:cNvPr>
          <p:cNvSpPr/>
          <p:nvPr/>
        </p:nvSpPr>
        <p:spPr>
          <a:xfrm>
            <a:off x="626878" y="-16773"/>
            <a:ext cx="1095092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　</a:t>
            </a:r>
            <a:r>
              <a:rPr kumimoji="1" lang="ja-JP" altLang="en-US" sz="2800" b="0" i="0" u="none" strike="noStrike" kern="1200" cap="none" spc="-150" normalizeH="0" baseline="0" noProof="0" dirty="0">
                <a:ln>
                  <a:noFill/>
                </a:ln>
                <a:solidFill>
                  <a:prstClr val="black"/>
                </a:solidFill>
                <a:effectLst/>
                <a:uLnTx/>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次のネット通販画面では、どこに気を付けなければならないでしょう？</a:t>
            </a:r>
            <a:endParaRPr kumimoji="1" lang="en-US" altLang="ja-JP" sz="2800" b="0" i="0" u="none" strike="noStrike" kern="1200" cap="none" spc="-150" normalizeH="0" baseline="0" noProof="0" dirty="0">
              <a:ln>
                <a:noFill/>
              </a:ln>
              <a:solidFill>
                <a:prstClr val="black"/>
              </a:solidFill>
              <a:effectLst/>
              <a:uLnTx/>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2" name="吹き出し: 線 4">
            <a:extLst>
              <a:ext uri="{FF2B5EF4-FFF2-40B4-BE49-F238E27FC236}">
                <a16:creationId xmlns:a16="http://schemas.microsoft.com/office/drawing/2014/main" id="{10645148-FAC4-4E7A-91F5-D9640904DA0A}"/>
              </a:ext>
            </a:extLst>
          </p:cNvPr>
          <p:cNvSpPr>
            <a:spLocks/>
          </p:cNvSpPr>
          <p:nvPr/>
        </p:nvSpPr>
        <p:spPr bwMode="auto">
          <a:xfrm>
            <a:off x="6253230" y="1086260"/>
            <a:ext cx="1225550" cy="1144224"/>
          </a:xfrm>
          <a:prstGeom prst="borderCallout1">
            <a:avLst>
              <a:gd name="adj1" fmla="val 43787"/>
              <a:gd name="adj2" fmla="val -542"/>
              <a:gd name="adj3" fmla="val 183027"/>
              <a:gd name="adj4" fmla="val -50482"/>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本当に国が認めているか、根拠のない誇大広告ではないか？</a:t>
            </a:r>
            <a:endParaRPr kumimoji="0" lang="ja-JP"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53" name="吹き出し: 線 16">
            <a:extLst>
              <a:ext uri="{FF2B5EF4-FFF2-40B4-BE49-F238E27FC236}">
                <a16:creationId xmlns:a16="http://schemas.microsoft.com/office/drawing/2014/main" id="{A8AADD69-48B4-47B0-9A98-759FB5076351}"/>
              </a:ext>
            </a:extLst>
          </p:cNvPr>
          <p:cNvSpPr>
            <a:spLocks/>
          </p:cNvSpPr>
          <p:nvPr/>
        </p:nvSpPr>
        <p:spPr bwMode="auto">
          <a:xfrm>
            <a:off x="6165453" y="5199274"/>
            <a:ext cx="1712165" cy="1156157"/>
          </a:xfrm>
          <a:prstGeom prst="borderCallout1">
            <a:avLst>
              <a:gd name="adj1" fmla="val 58639"/>
              <a:gd name="adj2" fmla="val -745"/>
              <a:gd name="adj3" fmla="val 57801"/>
              <a:gd name="adj4" fmla="val -23250"/>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契約内容・購入条件の文字が目立たない。</a:t>
            </a:r>
            <a:endParaRPr kumimoji="0" lang="ja-JP"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小さく、総額や「</a:t>
            </a:r>
            <a:r>
              <a:rPr kumimoji="0" lang="ja-JP" altLang="en-US"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５</a:t>
            </a: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回以上の購入が条件」と書いてある</a:t>
            </a:r>
            <a:endParaRPr kumimoji="0" lang="ja-JP"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56" name="吹き出し: 線 1956024005">
            <a:extLst>
              <a:ext uri="{FF2B5EF4-FFF2-40B4-BE49-F238E27FC236}">
                <a16:creationId xmlns:a16="http://schemas.microsoft.com/office/drawing/2014/main" id="{B52B30BA-DDFB-4CBE-B864-648A9DC211AF}"/>
              </a:ext>
            </a:extLst>
          </p:cNvPr>
          <p:cNvSpPr>
            <a:spLocks/>
          </p:cNvSpPr>
          <p:nvPr/>
        </p:nvSpPr>
        <p:spPr bwMode="auto">
          <a:xfrm>
            <a:off x="462375" y="4556385"/>
            <a:ext cx="1815675" cy="482600"/>
          </a:xfrm>
          <a:prstGeom prst="borderCallout1">
            <a:avLst>
              <a:gd name="adj1" fmla="val 93"/>
              <a:gd name="adj2" fmla="val 74315"/>
              <a:gd name="adj3" fmla="val -54282"/>
              <a:gd name="adj4" fmla="val 53505"/>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有名人とは誰か？</a:t>
            </a:r>
            <a:endParaRPr kumimoji="0" lang="ja-JP"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本当に使用しているか？</a:t>
            </a:r>
            <a:endParaRPr kumimoji="0" lang="ja-JP"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58" name="吹き出し: 線 3">
            <a:extLst>
              <a:ext uri="{FF2B5EF4-FFF2-40B4-BE49-F238E27FC236}">
                <a16:creationId xmlns:a16="http://schemas.microsoft.com/office/drawing/2014/main" id="{079A0561-B4DC-4517-BFE4-5DE2E008761F}"/>
              </a:ext>
            </a:extLst>
          </p:cNvPr>
          <p:cNvSpPr>
            <a:spLocks/>
          </p:cNvSpPr>
          <p:nvPr/>
        </p:nvSpPr>
        <p:spPr bwMode="auto">
          <a:xfrm>
            <a:off x="6695673" y="3208391"/>
            <a:ext cx="1187450" cy="1144223"/>
          </a:xfrm>
          <a:prstGeom prst="borderCallout1">
            <a:avLst>
              <a:gd name="adj1" fmla="val 79681"/>
              <a:gd name="adj2" fmla="val 98861"/>
              <a:gd name="adj3" fmla="val 84397"/>
              <a:gd name="adj4" fmla="val 142880"/>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ゴシック" panose="020F0502020204030204"/>
                <a:ea typeface="UD デジタル 教科書体 NK-R" panose="02020400000000000000" pitchFamily="18" charset="-128"/>
                <a:cs typeface="ＭＳ Ｐゴシック" panose="020B0600070205080204" pitchFamily="50" charset="-128"/>
              </a:rPr>
              <a:t>商品が届くより前に代金を支払う場合は、お金が返ってこないかも…？</a:t>
            </a:r>
            <a:endParaRPr kumimoji="0" lang="ja-JP" altLang="ja-JP" sz="3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60" name="AutoShape 35">
            <a:extLst>
              <a:ext uri="{FF2B5EF4-FFF2-40B4-BE49-F238E27FC236}">
                <a16:creationId xmlns:a16="http://schemas.microsoft.com/office/drawing/2014/main" id="{1081CB87-697B-44DC-84B7-CFD6F9545019}"/>
              </a:ext>
            </a:extLst>
          </p:cNvPr>
          <p:cNvSpPr>
            <a:spLocks/>
          </p:cNvSpPr>
          <p:nvPr/>
        </p:nvSpPr>
        <p:spPr bwMode="auto">
          <a:xfrm>
            <a:off x="6657389" y="4465592"/>
            <a:ext cx="1250447" cy="702320"/>
          </a:xfrm>
          <a:prstGeom prst="borderCallout1">
            <a:avLst>
              <a:gd name="adj1" fmla="val 59542"/>
              <a:gd name="adj2" fmla="val 99981"/>
              <a:gd name="adj3" fmla="val 22463"/>
              <a:gd name="adj4" fmla="val 156269"/>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ゴシック" panose="020F0502020204030204"/>
                <a:ea typeface="UD デジタル 教科書体 NK-R" panose="02020400000000000000" pitchFamily="18" charset="-128"/>
                <a:cs typeface="ＭＳ Ｐゴシック" panose="020B0600070205080204" pitchFamily="50" charset="-128"/>
              </a:rPr>
              <a:t>利用規約を読んでからチェックしたか？</a:t>
            </a:r>
            <a:endParaRPr kumimoji="0" lang="ja-JP" altLang="ja-JP" sz="3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cxnSp>
        <p:nvCxnSpPr>
          <p:cNvPr id="106" name="直線コネクタ 105">
            <a:extLst>
              <a:ext uri="{FF2B5EF4-FFF2-40B4-BE49-F238E27FC236}">
                <a16:creationId xmlns:a16="http://schemas.microsoft.com/office/drawing/2014/main" id="{1464F92A-A758-41E7-BDCC-D1FDF56EAE22}"/>
              </a:ext>
            </a:extLst>
          </p:cNvPr>
          <p:cNvCxnSpPr>
            <a:cxnSpLocks/>
          </p:cNvCxnSpPr>
          <p:nvPr/>
        </p:nvCxnSpPr>
        <p:spPr>
          <a:xfrm flipH="1">
            <a:off x="2314728" y="1779553"/>
            <a:ext cx="1194039" cy="3403512"/>
          </a:xfrm>
          <a:prstGeom prst="line">
            <a:avLst/>
          </a:prstGeom>
          <a:ln w="12700"/>
        </p:spPr>
        <p:style>
          <a:lnRef idx="1">
            <a:schemeClr val="dk1"/>
          </a:lnRef>
          <a:fillRef idx="0">
            <a:schemeClr val="dk1"/>
          </a:fillRef>
          <a:effectRef idx="0">
            <a:schemeClr val="dk1"/>
          </a:effectRef>
          <a:fontRef idx="minor">
            <a:schemeClr val="tx1"/>
          </a:fontRef>
        </p:style>
      </p:cxnSp>
      <p:sp>
        <p:nvSpPr>
          <p:cNvPr id="2048" name="吹き出し: 線 1956024037">
            <a:extLst>
              <a:ext uri="{FF2B5EF4-FFF2-40B4-BE49-F238E27FC236}">
                <a16:creationId xmlns:a16="http://schemas.microsoft.com/office/drawing/2014/main" id="{2D540B88-F0AB-4E70-8803-F31657A2355B}"/>
              </a:ext>
            </a:extLst>
          </p:cNvPr>
          <p:cNvSpPr>
            <a:spLocks/>
          </p:cNvSpPr>
          <p:nvPr/>
        </p:nvSpPr>
        <p:spPr bwMode="auto">
          <a:xfrm>
            <a:off x="11124205" y="5038985"/>
            <a:ext cx="747215" cy="1307479"/>
          </a:xfrm>
          <a:prstGeom prst="borderCallout1">
            <a:avLst>
              <a:gd name="adj1" fmla="val 58639"/>
              <a:gd name="adj2" fmla="val -745"/>
              <a:gd name="adj3" fmla="val 75306"/>
              <a:gd name="adj4" fmla="val -59617"/>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広告には「解約保証」とあるのに、解約条件がある</a:t>
            </a:r>
            <a:endParaRPr kumimoji="0" lang="ja-JP"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2049" name="吹き出し: 線 1956024038">
            <a:extLst>
              <a:ext uri="{FF2B5EF4-FFF2-40B4-BE49-F238E27FC236}">
                <a16:creationId xmlns:a16="http://schemas.microsoft.com/office/drawing/2014/main" id="{2D1C4CFD-DDE6-48E3-9975-89F699A9BE1E}"/>
              </a:ext>
            </a:extLst>
          </p:cNvPr>
          <p:cNvSpPr>
            <a:spLocks/>
          </p:cNvSpPr>
          <p:nvPr/>
        </p:nvSpPr>
        <p:spPr bwMode="auto">
          <a:xfrm>
            <a:off x="11140136" y="1547799"/>
            <a:ext cx="758284" cy="1552257"/>
          </a:xfrm>
          <a:prstGeom prst="borderCallout1">
            <a:avLst>
              <a:gd name="adj1" fmla="val 58639"/>
              <a:gd name="adj2" fmla="val -745"/>
              <a:gd name="adj3" fmla="val 59352"/>
              <a:gd name="adj4" fmla="val -60399"/>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契約金額の総額の表示がなく、初回分しか表示されていない</a:t>
            </a:r>
            <a:endParaRPr kumimoji="0" lang="ja-JP"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cxnSp>
        <p:nvCxnSpPr>
          <p:cNvPr id="109" name="直線コネクタ 108">
            <a:extLst>
              <a:ext uri="{FF2B5EF4-FFF2-40B4-BE49-F238E27FC236}">
                <a16:creationId xmlns:a16="http://schemas.microsoft.com/office/drawing/2014/main" id="{C4C3E865-1C48-4B18-8248-5746C818943A}"/>
              </a:ext>
            </a:extLst>
          </p:cNvPr>
          <p:cNvCxnSpPr>
            <a:cxnSpLocks/>
          </p:cNvCxnSpPr>
          <p:nvPr/>
        </p:nvCxnSpPr>
        <p:spPr>
          <a:xfrm flipV="1">
            <a:off x="7881390" y="5862020"/>
            <a:ext cx="455017" cy="335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4802C93-AA77-46C0-BDA1-B731FE6151BE}"/>
              </a:ext>
            </a:extLst>
          </p:cNvPr>
          <p:cNvCxnSpPr>
            <a:cxnSpLocks/>
          </p:cNvCxnSpPr>
          <p:nvPr/>
        </p:nvCxnSpPr>
        <p:spPr>
          <a:xfrm>
            <a:off x="1839668" y="3831587"/>
            <a:ext cx="690023" cy="734925"/>
          </a:xfrm>
          <a:prstGeom prst="line">
            <a:avLst/>
          </a:prstGeom>
          <a:ln w="12700"/>
        </p:spPr>
        <p:style>
          <a:lnRef idx="1">
            <a:schemeClr val="dk1"/>
          </a:lnRef>
          <a:fillRef idx="0">
            <a:schemeClr val="dk1"/>
          </a:fillRef>
          <a:effectRef idx="0">
            <a:schemeClr val="dk1"/>
          </a:effectRef>
          <a:fontRef idx="minor">
            <a:schemeClr val="tx1"/>
          </a:fontRef>
        </p:style>
      </p:cxnSp>
      <p:sp>
        <p:nvSpPr>
          <p:cNvPr id="2050" name="Rectangle 48">
            <a:extLst>
              <a:ext uri="{FF2B5EF4-FFF2-40B4-BE49-F238E27FC236}">
                <a16:creationId xmlns:a16="http://schemas.microsoft.com/office/drawing/2014/main" id="{EBAB9727-FCD9-4C53-B131-3351F931D3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51" name="Rectangle 50">
            <a:extLst>
              <a:ext uri="{FF2B5EF4-FFF2-40B4-BE49-F238E27FC236}">
                <a16:creationId xmlns:a16="http://schemas.microsoft.com/office/drawing/2014/main" id="{E34F569A-C12F-40EB-9F4C-02440E26AB0E}"/>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100" b="1" i="0" u="none" strike="noStrike" kern="1200" cap="none" spc="0" normalizeH="0" baseline="0" noProof="0">
              <a:ln>
                <a:noFill/>
              </a:ln>
              <a:solidFill>
                <a:prstClr val="black"/>
              </a:solidFill>
              <a:effectLst/>
              <a:uLnTx/>
              <a:uFillTx/>
              <a:latin typeface="游ゴシック" panose="020F0502020204030204"/>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100" b="1" i="0" u="none" strike="noStrike" kern="1200" cap="none" spc="0" normalizeH="0" baseline="0" noProof="0">
                <a:ln>
                  <a:noFill/>
                </a:ln>
                <a:solidFill>
                  <a:prstClr val="black"/>
                </a:solidFill>
                <a:effectLst/>
                <a:uLnTx/>
                <a:uFillTx/>
                <a:latin typeface="Arial" panose="020B0604020202020204" pitchFamily="34" charset="0"/>
                <a:ea typeface="UD デジタル 教科書体 NK-R" panose="02020400000000000000" pitchFamily="18" charset="-128"/>
                <a:cs typeface="+mn-cs"/>
              </a:rPr>
              <a:t> </a:t>
            </a:r>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14" name="吹き出し: 線 1956024004">
            <a:extLst>
              <a:ext uri="{FF2B5EF4-FFF2-40B4-BE49-F238E27FC236}">
                <a16:creationId xmlns:a16="http://schemas.microsoft.com/office/drawing/2014/main" id="{1D9120ED-A692-4994-8A1E-C3686AAD018D}"/>
              </a:ext>
            </a:extLst>
          </p:cNvPr>
          <p:cNvSpPr>
            <a:spLocks/>
          </p:cNvSpPr>
          <p:nvPr/>
        </p:nvSpPr>
        <p:spPr bwMode="auto">
          <a:xfrm>
            <a:off x="1371773" y="5189372"/>
            <a:ext cx="1508157" cy="782420"/>
          </a:xfrm>
          <a:prstGeom prst="borderCallout1">
            <a:avLst>
              <a:gd name="adj1" fmla="val 53824"/>
              <a:gd name="adj2" fmla="val 99495"/>
              <a:gd name="adj3" fmla="val -61114"/>
              <a:gd name="adj4" fmla="val 134346"/>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今すぐ買わなければと焦らせ、決定を急がせている</a:t>
            </a:r>
            <a:endParaRPr kumimoji="0" lang="ja-JP"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3" name="スライド番号プレースホルダー 12">
            <a:extLst>
              <a:ext uri="{FF2B5EF4-FFF2-40B4-BE49-F238E27FC236}">
                <a16:creationId xmlns:a16="http://schemas.microsoft.com/office/drawing/2014/main" id="{D8421A06-7CA3-4FA7-94F1-06DE21B761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82420-49BF-4B37-A550-189EB1A657EB}"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92" name="正方形/長方形 91">
            <a:extLst>
              <a:ext uri="{FF2B5EF4-FFF2-40B4-BE49-F238E27FC236}">
                <a16:creationId xmlns:a16="http://schemas.microsoft.com/office/drawing/2014/main" id="{FA97717B-9B72-4DA5-A6A5-632436BD112A}"/>
              </a:ext>
            </a:extLst>
          </p:cNvPr>
          <p:cNvSpPr/>
          <p:nvPr/>
        </p:nvSpPr>
        <p:spPr>
          <a:xfrm>
            <a:off x="5458" y="6327518"/>
            <a:ext cx="12192000" cy="52322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政府広報オンライン「</a:t>
            </a:r>
            <a:r>
              <a:rPr kumimoji="1" lang="ja-JP" altLang="en-US" sz="1400" b="0" i="0" u="none" strike="noStrike" kern="1200" cap="none" spc="-17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hlinkClick r:id="rId11"/>
              </a:rPr>
              <a:t>ネット通販での「定期購入トラブル」 契約時に確認すべきポイントは？</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hlinkClick r:id="rId12"/>
              </a:rPr>
              <a:t>https://www.gov-online.go.jp/useful/article/202012/2.html)</a:t>
            </a:r>
            <a:r>
              <a:rPr kumimoji="1" lang="ja-JP" altLang="en-US" sz="1400" b="0" i="0" u="none" strike="noStrike" kern="1200" cap="none" spc="-170" normalizeH="0" baseline="0" noProof="0" dirty="0" err="1">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消費者庁「鍛えよう、消費者力　</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CASE06 </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ネットトラブル（定期購入）」（</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hlinkClick r:id="rId13"/>
              </a:rPr>
              <a:t>https://www.kportal.caa.go.jp/shohisha-ryoku/teaching_materials/text_03.html</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）を加工して作成</a:t>
            </a:r>
          </a:p>
        </p:txBody>
      </p:sp>
      <p:sp>
        <p:nvSpPr>
          <p:cNvPr id="93" name="テキスト ボックス 92">
            <a:extLst>
              <a:ext uri="{FF2B5EF4-FFF2-40B4-BE49-F238E27FC236}">
                <a16:creationId xmlns:a16="http://schemas.microsoft.com/office/drawing/2014/main" id="{D8D1DBBE-E36D-416F-B638-AA033F170261}"/>
              </a:ext>
            </a:extLst>
          </p:cNvPr>
          <p:cNvSpPr txBox="1"/>
          <p:nvPr/>
        </p:nvSpPr>
        <p:spPr>
          <a:xfrm>
            <a:off x="3700962" y="4438277"/>
            <a:ext cx="9329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初回</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特別価格</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4" name="テキスト ボックス 93">
            <a:extLst>
              <a:ext uri="{FF2B5EF4-FFF2-40B4-BE49-F238E27FC236}">
                <a16:creationId xmlns:a16="http://schemas.microsoft.com/office/drawing/2014/main" id="{284F6082-0C3F-4E40-B251-3161EB24B6AF}"/>
              </a:ext>
            </a:extLst>
          </p:cNvPr>
          <p:cNvSpPr txBox="1"/>
          <p:nvPr/>
        </p:nvSpPr>
        <p:spPr>
          <a:xfrm>
            <a:off x="5369019" y="4481003"/>
            <a:ext cx="426024" cy="415498"/>
          </a:xfrm>
          <a:prstGeom prst="rect">
            <a:avLst/>
          </a:prstGeom>
          <a:noFill/>
          <a:ln>
            <a:solidFill>
              <a:schemeClr val="tx1"/>
            </a:solidFill>
          </a:ln>
        </p:spPr>
        <p:txBody>
          <a:bodyPr wrap="square" lIns="0" t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無料</a:t>
            </a:r>
          </a:p>
        </p:txBody>
      </p:sp>
      <p:sp>
        <p:nvSpPr>
          <p:cNvPr id="95" name="テキスト ボックス 94">
            <a:extLst>
              <a:ext uri="{FF2B5EF4-FFF2-40B4-BE49-F238E27FC236}">
                <a16:creationId xmlns:a16="http://schemas.microsoft.com/office/drawing/2014/main" id="{82C2846F-59D0-4C32-B37B-FB838B6C5174}"/>
              </a:ext>
            </a:extLst>
          </p:cNvPr>
          <p:cNvSpPr txBox="1"/>
          <p:nvPr/>
        </p:nvSpPr>
        <p:spPr>
          <a:xfrm>
            <a:off x="3094748" y="4232287"/>
            <a:ext cx="27538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通常価格</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7,000</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grpSp>
        <p:nvGrpSpPr>
          <p:cNvPr id="15" name="グループ化 14">
            <a:extLst>
              <a:ext uri="{FF2B5EF4-FFF2-40B4-BE49-F238E27FC236}">
                <a16:creationId xmlns:a16="http://schemas.microsoft.com/office/drawing/2014/main" id="{1C6E4149-959C-4735-9991-3C36A12FE18C}"/>
              </a:ext>
            </a:extLst>
          </p:cNvPr>
          <p:cNvGrpSpPr/>
          <p:nvPr/>
        </p:nvGrpSpPr>
        <p:grpSpPr>
          <a:xfrm>
            <a:off x="5187285" y="4099130"/>
            <a:ext cx="763786" cy="406056"/>
            <a:chOff x="278533" y="5878931"/>
            <a:chExt cx="763786" cy="406056"/>
          </a:xfrm>
        </p:grpSpPr>
        <p:sp>
          <p:nvSpPr>
            <p:cNvPr id="104" name="星: 32 pt 103">
              <a:extLst>
                <a:ext uri="{FF2B5EF4-FFF2-40B4-BE49-F238E27FC236}">
                  <a16:creationId xmlns:a16="http://schemas.microsoft.com/office/drawing/2014/main" id="{6F9382C7-A9CD-4E8C-BA8A-860F4DAC2A9E}"/>
                </a:ext>
              </a:extLst>
            </p:cNvPr>
            <p:cNvSpPr/>
            <p:nvPr/>
          </p:nvSpPr>
          <p:spPr>
            <a:xfrm>
              <a:off x="278533" y="5878931"/>
              <a:ext cx="763786" cy="406056"/>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5" name="テキスト ボックス 104">
              <a:extLst>
                <a:ext uri="{FF2B5EF4-FFF2-40B4-BE49-F238E27FC236}">
                  <a16:creationId xmlns:a16="http://schemas.microsoft.com/office/drawing/2014/main" id="{AE220240-5C83-48D8-9EAA-5C1387685591}"/>
                </a:ext>
              </a:extLst>
            </p:cNvPr>
            <p:cNvSpPr txBox="1"/>
            <p:nvPr/>
          </p:nvSpPr>
          <p:spPr>
            <a:xfrm>
              <a:off x="366171" y="5956943"/>
              <a:ext cx="65512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今だけ！</a:t>
              </a:r>
              <a:endParaRPr kumimoji="1" lang="ja-JP" altLang="en-US" sz="7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pSp>
      <p:sp>
        <p:nvSpPr>
          <p:cNvPr id="59" name="吹き出し: 線 1956024031">
            <a:extLst>
              <a:ext uri="{FF2B5EF4-FFF2-40B4-BE49-F238E27FC236}">
                <a16:creationId xmlns:a16="http://schemas.microsoft.com/office/drawing/2014/main" id="{CB5EFB16-172B-4FF0-8AF2-E13B2ED14533}"/>
              </a:ext>
            </a:extLst>
          </p:cNvPr>
          <p:cNvSpPr>
            <a:spLocks/>
          </p:cNvSpPr>
          <p:nvPr/>
        </p:nvSpPr>
        <p:spPr bwMode="auto">
          <a:xfrm>
            <a:off x="6279287" y="2311937"/>
            <a:ext cx="1219200" cy="784692"/>
          </a:xfrm>
          <a:prstGeom prst="borderCallout1">
            <a:avLst>
              <a:gd name="adj1" fmla="val 55644"/>
              <a:gd name="adj2" fmla="val 236"/>
              <a:gd name="adj3" fmla="val 283690"/>
              <a:gd name="adj4" fmla="val -81169"/>
            </a:avLst>
          </a:prstGeom>
          <a:solidFill>
            <a:srgbClr val="FFFFFF"/>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prstClr val="black"/>
                </a:solidFill>
                <a:effectLst/>
                <a:uLnTx/>
                <a:uFillTx/>
                <a:latin typeface="游明朝" panose="02020400000000000000" pitchFamily="18" charset="-128"/>
                <a:ea typeface="UD デジタル 教科書体 NK-R" panose="02020400000000000000" pitchFamily="18" charset="-128"/>
                <a:cs typeface="ＭＳ Ｐゴシック" panose="020B0600070205080204" pitchFamily="50" charset="-128"/>
              </a:rPr>
              <a:t>安さや限定価格であることを強調している</a:t>
            </a:r>
            <a:endParaRPr kumimoji="0" lang="ja-JP"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96" name="正方形/長方形 95">
            <a:extLst>
              <a:ext uri="{FF2B5EF4-FFF2-40B4-BE49-F238E27FC236}">
                <a16:creationId xmlns:a16="http://schemas.microsoft.com/office/drawing/2014/main" id="{063AB42B-32AA-4CEE-9351-62B7A69EF395}"/>
              </a:ext>
            </a:extLst>
          </p:cNvPr>
          <p:cNvSpPr/>
          <p:nvPr/>
        </p:nvSpPr>
        <p:spPr>
          <a:xfrm>
            <a:off x="4140129" y="501146"/>
            <a:ext cx="7691700" cy="811627"/>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この商品を購入するために、総額いくら払うのか？</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１回のみ？　２回以上</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7" name="正方形/長方形 106">
            <a:extLst>
              <a:ext uri="{FF2B5EF4-FFF2-40B4-BE49-F238E27FC236}">
                <a16:creationId xmlns:a16="http://schemas.microsoft.com/office/drawing/2014/main" id="{7C741FDB-ACE2-45C6-93EC-592F92A2C137}"/>
              </a:ext>
            </a:extLst>
          </p:cNvPr>
          <p:cNvSpPr/>
          <p:nvPr/>
        </p:nvSpPr>
        <p:spPr>
          <a:xfrm>
            <a:off x="414340" y="1219335"/>
            <a:ext cx="3045915" cy="811627"/>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広告に書いてある効果は本当か？</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8" name="正方形/長方形 107">
            <a:extLst>
              <a:ext uri="{FF2B5EF4-FFF2-40B4-BE49-F238E27FC236}">
                <a16:creationId xmlns:a16="http://schemas.microsoft.com/office/drawing/2014/main" id="{98E93B01-4294-4637-B5F8-7B266F2150D4}"/>
              </a:ext>
            </a:extLst>
          </p:cNvPr>
          <p:cNvSpPr/>
          <p:nvPr/>
        </p:nvSpPr>
        <p:spPr>
          <a:xfrm>
            <a:off x="456594" y="5961455"/>
            <a:ext cx="5152315" cy="539462"/>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このサイトを信じて大丈夫？</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1" name="正方形/長方形 110">
            <a:extLst>
              <a:ext uri="{FF2B5EF4-FFF2-40B4-BE49-F238E27FC236}">
                <a16:creationId xmlns:a16="http://schemas.microsoft.com/office/drawing/2014/main" id="{B0F3E33A-768D-4F9C-8595-D975A7DF3460}"/>
              </a:ext>
            </a:extLst>
          </p:cNvPr>
          <p:cNvSpPr/>
          <p:nvPr/>
        </p:nvSpPr>
        <p:spPr>
          <a:xfrm>
            <a:off x="7897889" y="5889428"/>
            <a:ext cx="2781662" cy="54471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解約の条件は？</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3" name="テキスト ボックス 112">
            <a:extLst>
              <a:ext uri="{FF2B5EF4-FFF2-40B4-BE49-F238E27FC236}">
                <a16:creationId xmlns:a16="http://schemas.microsoft.com/office/drawing/2014/main" id="{88DE2D5E-1DD5-4588-BB97-D3C734EE3D39}"/>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2</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1285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110729-B140-4D12-BF5D-AD34C802F4B4}"/>
              </a:ext>
            </a:extLst>
          </p:cNvPr>
          <p:cNvSpPr>
            <a:spLocks noGrp="1"/>
          </p:cNvSpPr>
          <p:nvPr>
            <p:ph type="title"/>
          </p:nvPr>
        </p:nvSpPr>
        <p:spPr>
          <a:xfrm>
            <a:off x="312106" y="122401"/>
            <a:ext cx="11222414" cy="996291"/>
          </a:xfrm>
        </p:spPr>
        <p:txBody>
          <a:bodyPr>
            <a:normAutofit/>
          </a:bodyPr>
          <a:lstStyle/>
          <a:p>
            <a:r>
              <a:rPr kumimoji="1" lang="en-US" altLang="ja-JP" sz="3200" dirty="0">
                <a:latin typeface="UD デジタル 教科書体 NK-R" panose="02020400000000000000" pitchFamily="18" charset="-128"/>
                <a:ea typeface="UD デジタル 教科書体 NK-R" panose="02020400000000000000" pitchFamily="18" charset="-128"/>
              </a:rPr>
              <a:t>2</a:t>
            </a:r>
            <a:r>
              <a:rPr kumimoji="1" lang="ja-JP" altLang="en-US" sz="3200" dirty="0">
                <a:latin typeface="UD デジタル 教科書体 NK-R" panose="02020400000000000000" pitchFamily="18" charset="-128"/>
                <a:ea typeface="UD デジタル 教科書体 NK-R" panose="02020400000000000000" pitchFamily="18" charset="-128"/>
              </a:rPr>
              <a:t>　</a:t>
            </a:r>
            <a:r>
              <a:rPr lang="ja-JP" altLang="en-US" sz="3200" dirty="0">
                <a:latin typeface="UD デジタル 教科書体 NK-R" panose="02020400000000000000" pitchFamily="18" charset="-128"/>
                <a:ea typeface="UD デジタル 教科書体 NK-R" panose="02020400000000000000" pitchFamily="18" charset="-128"/>
              </a:rPr>
              <a:t>どのような消費者トラブルが起こるかもしれないと思いますか？</a:t>
            </a:r>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65D07F7E-235D-4044-B1CF-87F97598D1EC}"/>
              </a:ext>
            </a:extLst>
          </p:cNvPr>
          <p:cNvSpPr/>
          <p:nvPr/>
        </p:nvSpPr>
        <p:spPr>
          <a:xfrm>
            <a:off x="858950" y="4162736"/>
            <a:ext cx="9009851" cy="1384995"/>
          </a:xfrm>
          <a:prstGeom prst="rect">
            <a:avLst/>
          </a:prstGeom>
        </p:spPr>
        <p:txBody>
          <a:bodyPr wrap="square">
            <a:spAutoFit/>
          </a:bodyPr>
          <a:lstStyle/>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皆さんは、このようなトラブルに遭ったことはありませんか？</a:t>
            </a:r>
            <a:endParaRPr lang="en-US" altLang="ja-JP"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周りの方でこのようなトラブルに遭った方はいませんか？</a:t>
            </a:r>
            <a:endParaRPr lang="en-US" altLang="ja-JP"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2800" dirty="0">
                <a:uFill>
                  <a:solidFill>
                    <a:srgbClr val="000000"/>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その時のことを思い出して考えましょう。</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5D5A959E-FA83-4407-98FA-94FE7137C19F}"/>
              </a:ext>
            </a:extLst>
          </p:cNvPr>
          <p:cNvSpPr/>
          <p:nvPr/>
        </p:nvSpPr>
        <p:spPr>
          <a:xfrm>
            <a:off x="937327" y="1310269"/>
            <a:ext cx="9971971" cy="1697220"/>
          </a:xfrm>
          <a:prstGeom prst="rect">
            <a:avLst/>
          </a:prstGeom>
          <a:noFill/>
          <a:ln w="12700" cap="flat" cmpd="sng" algn="ctr">
            <a:solidFill>
              <a:schemeClr val="tx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pPr>
            <a:r>
              <a:rPr lang="ja-JP" altLang="en-US" sz="3600" dirty="0">
                <a:solidFill>
                  <a:srgbClr val="FF0000"/>
                </a:solidFill>
                <a:latin typeface="UD デジタル 教科書体 NK-R" panose="02020400000000000000" pitchFamily="18" charset="-128"/>
                <a:ea typeface="UD デジタル 教科書体 NK-R" panose="02020400000000000000" pitchFamily="18" charset="-128"/>
              </a:rPr>
              <a:t>お試しの購入と思って契約したら、定期購入だった</a:t>
            </a:r>
          </a:p>
        </p:txBody>
      </p:sp>
      <p:sp>
        <p:nvSpPr>
          <p:cNvPr id="9" name="正方形/長方形 8">
            <a:extLst>
              <a:ext uri="{FF2B5EF4-FFF2-40B4-BE49-F238E27FC236}">
                <a16:creationId xmlns:a16="http://schemas.microsoft.com/office/drawing/2014/main" id="{3D39C55B-27E4-4AFA-AD45-E6439F4E2956}"/>
              </a:ext>
            </a:extLst>
          </p:cNvPr>
          <p:cNvSpPr/>
          <p:nvPr/>
        </p:nvSpPr>
        <p:spPr>
          <a:xfrm>
            <a:off x="609599" y="3109843"/>
            <a:ext cx="11321143" cy="954107"/>
          </a:xfrm>
          <a:prstGeom prst="rect">
            <a:avLst/>
          </a:prstGeom>
        </p:spPr>
        <p:txBody>
          <a:bodyPr wrap="square">
            <a:spAutoFit/>
          </a:bodyPr>
          <a:lstStyle/>
          <a:p>
            <a:r>
              <a:rPr lang="ja-JP" altLang="en-US" sz="2800" kern="100" dirty="0">
                <a:solidFill>
                  <a:srgbClr val="FF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消費者トラブルには、商品・サービスが思っていた内容と違っていたり、商品が届かないのに事業者と連絡が取れなかったり、様々なケースがあります。</a:t>
            </a:r>
            <a:endParaRPr lang="en-US" altLang="ja-JP" sz="2800" kern="100" dirty="0">
              <a:solidFill>
                <a:srgbClr val="FF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5" name="グラフィックス 4" descr="驚いた顔 (塗りつぶしなし)">
            <a:extLst>
              <a:ext uri="{FF2B5EF4-FFF2-40B4-BE49-F238E27FC236}">
                <a16:creationId xmlns:a16="http://schemas.microsoft.com/office/drawing/2014/main" id="{D5EC72D0-4CC9-4767-B66E-43007E6E5F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1984" y="3528356"/>
            <a:ext cx="535594" cy="535594"/>
          </a:xfrm>
          <a:prstGeom prst="rect">
            <a:avLst/>
          </a:prstGeom>
        </p:spPr>
      </p:pic>
      <p:sp>
        <p:nvSpPr>
          <p:cNvPr id="3" name="スライド番号プレースホルダー 2">
            <a:extLst>
              <a:ext uri="{FF2B5EF4-FFF2-40B4-BE49-F238E27FC236}">
                <a16:creationId xmlns:a16="http://schemas.microsoft.com/office/drawing/2014/main" id="{A4FE13A2-E3B1-4E92-979D-D44C8A27FBED}"/>
              </a:ext>
            </a:extLst>
          </p:cNvPr>
          <p:cNvSpPr>
            <a:spLocks noGrp="1"/>
          </p:cNvSpPr>
          <p:nvPr>
            <p:ph type="sldNum" sz="quarter" idx="12"/>
          </p:nvPr>
        </p:nvSpPr>
        <p:spPr/>
        <p:txBody>
          <a:bodyPr/>
          <a:lstStyle/>
          <a:p>
            <a:fld id="{CBC82420-49BF-4B37-A550-189EB1A657EB}" type="slidenum">
              <a:rPr kumimoji="1" lang="ja-JP" altLang="en-US" smtClean="0"/>
              <a:t>8</a:t>
            </a:fld>
            <a:endParaRPr kumimoji="1" lang="ja-JP" altLang="en-US"/>
          </a:p>
        </p:txBody>
      </p:sp>
      <p:sp>
        <p:nvSpPr>
          <p:cNvPr id="11" name="テキスト ボックス 10">
            <a:extLst>
              <a:ext uri="{FF2B5EF4-FFF2-40B4-BE49-F238E27FC236}">
                <a16:creationId xmlns:a16="http://schemas.microsoft.com/office/drawing/2014/main" id="{4253AD51-E0C7-4124-8E68-C1534E59CDFC}"/>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2</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0049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a:extLst>
              <a:ext uri="{FF2B5EF4-FFF2-40B4-BE49-F238E27FC236}">
                <a16:creationId xmlns:a16="http://schemas.microsoft.com/office/drawing/2014/main" id="{B9C5F96F-28FE-46A9-B2C6-26AEF22C4D05}"/>
              </a:ext>
            </a:extLst>
          </p:cNvPr>
          <p:cNvSpPr txBox="1"/>
          <p:nvPr/>
        </p:nvSpPr>
        <p:spPr>
          <a:xfrm>
            <a:off x="557443" y="2230484"/>
            <a:ext cx="20521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SNS</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やゲームでの広告</a:t>
            </a:r>
          </a:p>
        </p:txBody>
      </p:sp>
      <p:pic>
        <p:nvPicPr>
          <p:cNvPr id="63" name="グラフィックス 62" descr="星">
            <a:extLst>
              <a:ext uri="{FF2B5EF4-FFF2-40B4-BE49-F238E27FC236}">
                <a16:creationId xmlns:a16="http://schemas.microsoft.com/office/drawing/2014/main" id="{E9688F6B-FA17-4DC5-8D91-F5C737C6B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1373967" y="3040892"/>
            <a:ext cx="233969" cy="227882"/>
          </a:xfrm>
          <a:prstGeom prst="rect">
            <a:avLst/>
          </a:prstGeom>
        </p:spPr>
      </p:pic>
      <p:grpSp>
        <p:nvGrpSpPr>
          <p:cNvPr id="12" name="グループ化 11">
            <a:extLst>
              <a:ext uri="{FF2B5EF4-FFF2-40B4-BE49-F238E27FC236}">
                <a16:creationId xmlns:a16="http://schemas.microsoft.com/office/drawing/2014/main" id="{46435567-68F6-4A22-81C5-99C3BAC54ADA}"/>
              </a:ext>
            </a:extLst>
          </p:cNvPr>
          <p:cNvGrpSpPr/>
          <p:nvPr/>
        </p:nvGrpSpPr>
        <p:grpSpPr>
          <a:xfrm>
            <a:off x="366171" y="2489191"/>
            <a:ext cx="2092961" cy="2092961"/>
            <a:chOff x="-236746" y="2345247"/>
            <a:chExt cx="2092961" cy="2092961"/>
          </a:xfrm>
        </p:grpSpPr>
        <p:grpSp>
          <p:nvGrpSpPr>
            <p:cNvPr id="45" name="グループ化 44">
              <a:extLst>
                <a:ext uri="{FF2B5EF4-FFF2-40B4-BE49-F238E27FC236}">
                  <a16:creationId xmlns:a16="http://schemas.microsoft.com/office/drawing/2014/main" id="{FB1A27CB-8D79-45F2-9078-FAC6C23ACF59}"/>
                </a:ext>
              </a:extLst>
            </p:cNvPr>
            <p:cNvGrpSpPr/>
            <p:nvPr/>
          </p:nvGrpSpPr>
          <p:grpSpPr>
            <a:xfrm>
              <a:off x="-236746" y="2345247"/>
              <a:ext cx="2092961" cy="2092961"/>
              <a:chOff x="8136102" y="708638"/>
              <a:chExt cx="2092961" cy="2092961"/>
            </a:xfrm>
          </p:grpSpPr>
          <p:pic>
            <p:nvPicPr>
              <p:cNvPr id="11" name="グラフィックス 10" descr="スマート フォン">
                <a:extLst>
                  <a:ext uri="{FF2B5EF4-FFF2-40B4-BE49-F238E27FC236}">
                    <a16:creationId xmlns:a16="http://schemas.microsoft.com/office/drawing/2014/main" id="{51C6969D-E188-4840-B9DD-4F23D6FDD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6102" y="708638"/>
                <a:ext cx="2092961" cy="2092961"/>
              </a:xfrm>
              <a:prstGeom prst="rect">
                <a:avLst/>
              </a:prstGeom>
            </p:spPr>
          </p:pic>
          <p:sp>
            <p:nvSpPr>
              <p:cNvPr id="6" name="テキスト ボックス 5">
                <a:extLst>
                  <a:ext uri="{FF2B5EF4-FFF2-40B4-BE49-F238E27FC236}">
                    <a16:creationId xmlns:a16="http://schemas.microsoft.com/office/drawing/2014/main" id="{68D7CED9-F15C-4F74-80E2-AAD2AEB3CB51}"/>
                  </a:ext>
                </a:extLst>
              </p:cNvPr>
              <p:cNvSpPr txBox="1"/>
              <p:nvPr/>
            </p:nvSpPr>
            <p:spPr>
              <a:xfrm>
                <a:off x="8716268" y="1026421"/>
                <a:ext cx="938590" cy="1535318"/>
              </a:xfrm>
              <a:prstGeom prst="rect">
                <a:avLst/>
              </a:prstGeom>
              <a:solidFill>
                <a:srgbClr val="FFFDDB"/>
              </a:solid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17CF9370-E422-4D6F-9362-9887E59D843C}"/>
                  </a:ext>
                </a:extLst>
              </p:cNvPr>
              <p:cNvSpPr txBox="1"/>
              <p:nvPr/>
            </p:nvSpPr>
            <p:spPr>
              <a:xfrm rot="190561">
                <a:off x="8788174" y="1140032"/>
                <a:ext cx="981250" cy="200055"/>
              </a:xfrm>
              <a:prstGeom prst="rect">
                <a:avLst/>
              </a:prstGeom>
              <a:noFill/>
            </p:spPr>
            <p:txBody>
              <a:bodyPr wrap="squar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5050"/>
                    </a:solidFill>
                    <a:effectLst/>
                    <a:uLnTx/>
                    <a:uFillTx/>
                    <a:latin typeface="HGｺﾞｼｯｸE" panose="020B0909000000000000" pitchFamily="49" charset="-128"/>
                    <a:ea typeface="HGｺﾞｼｯｸE" panose="020B0909000000000000" pitchFamily="49" charset="-128"/>
                    <a:cs typeface="MV Boli" panose="02000500030200090000" pitchFamily="2" charset="0"/>
                  </a:rPr>
                  <a:t>ダイエットサプリ</a:t>
                </a:r>
              </a:p>
            </p:txBody>
          </p:sp>
          <p:grpSp>
            <p:nvGrpSpPr>
              <p:cNvPr id="28" name="グループ化 27">
                <a:extLst>
                  <a:ext uri="{FF2B5EF4-FFF2-40B4-BE49-F238E27FC236}">
                    <a16:creationId xmlns:a16="http://schemas.microsoft.com/office/drawing/2014/main" id="{F89967DB-8413-4769-8C83-AC4B103D9815}"/>
                  </a:ext>
                </a:extLst>
              </p:cNvPr>
              <p:cNvGrpSpPr/>
              <p:nvPr/>
            </p:nvGrpSpPr>
            <p:grpSpPr>
              <a:xfrm>
                <a:off x="8726310" y="2106777"/>
                <a:ext cx="891798" cy="423995"/>
                <a:chOff x="7085823" y="2466773"/>
                <a:chExt cx="1008926" cy="451970"/>
              </a:xfrm>
            </p:grpSpPr>
            <p:sp>
              <p:nvSpPr>
                <p:cNvPr id="29" name="星: 32 pt 28">
                  <a:extLst>
                    <a:ext uri="{FF2B5EF4-FFF2-40B4-BE49-F238E27FC236}">
                      <a16:creationId xmlns:a16="http://schemas.microsoft.com/office/drawing/2014/main" id="{0907BF5C-55D9-4729-B091-1BEFA335E497}"/>
                    </a:ext>
                  </a:extLst>
                </p:cNvPr>
                <p:cNvSpPr/>
                <p:nvPr/>
              </p:nvSpPr>
              <p:spPr>
                <a:xfrm>
                  <a:off x="7085823" y="2466773"/>
                  <a:ext cx="982142" cy="451970"/>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2B709B4-C965-435D-9164-CD8C1978B5C8}"/>
                    </a:ext>
                  </a:extLst>
                </p:cNvPr>
                <p:cNvSpPr txBox="1"/>
                <p:nvPr/>
              </p:nvSpPr>
              <p:spPr>
                <a:xfrm>
                  <a:off x="7265015" y="2485961"/>
                  <a:ext cx="829734" cy="410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有名人</a:t>
                  </a:r>
                  <a:endParaRPr kumimoji="1" lang="en-US" altLang="ja-JP"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も使用</a:t>
                  </a:r>
                </a:p>
              </p:txBody>
            </p:sp>
          </p:grpSp>
          <p:grpSp>
            <p:nvGrpSpPr>
              <p:cNvPr id="31" name="グループ化 30">
                <a:extLst>
                  <a:ext uri="{FF2B5EF4-FFF2-40B4-BE49-F238E27FC236}">
                    <a16:creationId xmlns:a16="http://schemas.microsoft.com/office/drawing/2014/main" id="{9A4B4C18-319F-414C-A176-319EA32BDDED}"/>
                  </a:ext>
                </a:extLst>
              </p:cNvPr>
              <p:cNvGrpSpPr/>
              <p:nvPr/>
            </p:nvGrpSpPr>
            <p:grpSpPr>
              <a:xfrm>
                <a:off x="8896184" y="1711087"/>
                <a:ext cx="763786" cy="406056"/>
                <a:chOff x="7020901" y="2425030"/>
                <a:chExt cx="875004" cy="431908"/>
              </a:xfrm>
            </p:grpSpPr>
            <p:sp>
              <p:nvSpPr>
                <p:cNvPr id="32" name="星: 32 pt 31">
                  <a:extLst>
                    <a:ext uri="{FF2B5EF4-FFF2-40B4-BE49-F238E27FC236}">
                      <a16:creationId xmlns:a16="http://schemas.microsoft.com/office/drawing/2014/main" id="{ACC85B0C-6FC8-4E71-9868-FE3068D18C70}"/>
                    </a:ext>
                  </a:extLst>
                </p:cNvPr>
                <p:cNvSpPr/>
                <p:nvPr/>
              </p:nvSpPr>
              <p:spPr>
                <a:xfrm>
                  <a:off x="7020901" y="2425030"/>
                  <a:ext cx="875004" cy="431908"/>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66980C30-D426-43F2-AA2A-5DA784DBCD37}"/>
                    </a:ext>
                  </a:extLst>
                </p:cNvPr>
                <p:cNvSpPr txBox="1"/>
                <p:nvPr/>
              </p:nvSpPr>
              <p:spPr>
                <a:xfrm>
                  <a:off x="7144371" y="2437257"/>
                  <a:ext cx="750522" cy="3928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今だけ</a:t>
                  </a:r>
                  <a:endParaRPr kumimoji="1" lang="en-US" altLang="ja-JP"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円！</a:t>
                  </a:r>
                  <a:endParaRPr kumimoji="1" lang="ja-JP" altLang="en-US" sz="7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pSp>
        </p:grpSp>
        <p:pic>
          <p:nvPicPr>
            <p:cNvPr id="101" name="図 100">
              <a:extLst>
                <a:ext uri="{FF2B5EF4-FFF2-40B4-BE49-F238E27FC236}">
                  <a16:creationId xmlns:a16="http://schemas.microsoft.com/office/drawing/2014/main" id="{24284A01-A4E4-49CE-BC0B-D88AAF7AE89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38760" y="2874570"/>
              <a:ext cx="421648" cy="484621"/>
            </a:xfrm>
            <a:prstGeom prst="rect">
              <a:avLst/>
            </a:prstGeom>
            <a:solidFill>
              <a:srgbClr val="FFFDDB"/>
            </a:solidFill>
          </p:spPr>
        </p:pic>
        <p:pic>
          <p:nvPicPr>
            <p:cNvPr id="102" name="グラフィックス 101" descr="星">
              <a:extLst>
                <a:ext uri="{FF2B5EF4-FFF2-40B4-BE49-F238E27FC236}">
                  <a16:creationId xmlns:a16="http://schemas.microsoft.com/office/drawing/2014/main" id="{1861097E-F0C1-4382-A58B-A2C787033D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921575" y="3092740"/>
              <a:ext cx="233969" cy="227882"/>
            </a:xfrm>
            <a:prstGeom prst="rect">
              <a:avLst/>
            </a:prstGeom>
          </p:spPr>
        </p:pic>
        <p:pic>
          <p:nvPicPr>
            <p:cNvPr id="103" name="グラフィックス 102" descr="星">
              <a:extLst>
                <a:ext uri="{FF2B5EF4-FFF2-40B4-BE49-F238E27FC236}">
                  <a16:creationId xmlns:a16="http://schemas.microsoft.com/office/drawing/2014/main" id="{27DED836-15D7-4591-8EA3-B2C19C2ED3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779574" y="2856548"/>
              <a:ext cx="233969" cy="227882"/>
            </a:xfrm>
            <a:prstGeom prst="rect">
              <a:avLst/>
            </a:prstGeom>
          </p:spPr>
        </p:pic>
      </p:grpSp>
      <p:grpSp>
        <p:nvGrpSpPr>
          <p:cNvPr id="14" name="グループ化 13">
            <a:extLst>
              <a:ext uri="{FF2B5EF4-FFF2-40B4-BE49-F238E27FC236}">
                <a16:creationId xmlns:a16="http://schemas.microsoft.com/office/drawing/2014/main" id="{4577D7ED-F371-486D-9AA4-69C2B4FD4536}"/>
              </a:ext>
            </a:extLst>
          </p:cNvPr>
          <p:cNvGrpSpPr/>
          <p:nvPr/>
        </p:nvGrpSpPr>
        <p:grpSpPr>
          <a:xfrm>
            <a:off x="1512449" y="511536"/>
            <a:ext cx="11000816" cy="6068789"/>
            <a:chOff x="1512449" y="511536"/>
            <a:chExt cx="11000816" cy="6068789"/>
          </a:xfrm>
        </p:grpSpPr>
        <p:sp>
          <p:nvSpPr>
            <p:cNvPr id="72" name="テキスト ボックス 71">
              <a:extLst>
                <a:ext uri="{FF2B5EF4-FFF2-40B4-BE49-F238E27FC236}">
                  <a16:creationId xmlns:a16="http://schemas.microsoft.com/office/drawing/2014/main" id="{300444EF-9511-4C0C-AC80-2003A0E9A1B5}"/>
                </a:ext>
              </a:extLst>
            </p:cNvPr>
            <p:cNvSpPr txBox="1"/>
            <p:nvPr/>
          </p:nvSpPr>
          <p:spPr>
            <a:xfrm>
              <a:off x="3221376" y="519609"/>
              <a:ext cx="31251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ネット通販サイト（広告画面）</a:t>
              </a:r>
            </a:p>
          </p:txBody>
        </p:sp>
        <p:sp>
          <p:nvSpPr>
            <p:cNvPr id="76" name="テキスト ボックス 75">
              <a:extLst>
                <a:ext uri="{FF2B5EF4-FFF2-40B4-BE49-F238E27FC236}">
                  <a16:creationId xmlns:a16="http://schemas.microsoft.com/office/drawing/2014/main" id="{018C7EAB-ADE7-4684-A387-FEA0244372C9}"/>
                </a:ext>
              </a:extLst>
            </p:cNvPr>
            <p:cNvSpPr txBox="1"/>
            <p:nvPr/>
          </p:nvSpPr>
          <p:spPr>
            <a:xfrm>
              <a:off x="8062177" y="511536"/>
              <a:ext cx="36953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ネット通販サイト（最終確認画面）</a:t>
              </a:r>
            </a:p>
          </p:txBody>
        </p:sp>
        <p:grpSp>
          <p:nvGrpSpPr>
            <p:cNvPr id="10" name="グループ化 9">
              <a:extLst>
                <a:ext uri="{FF2B5EF4-FFF2-40B4-BE49-F238E27FC236}">
                  <a16:creationId xmlns:a16="http://schemas.microsoft.com/office/drawing/2014/main" id="{394DA7BA-558C-40CB-BEDE-765A194FD12F}"/>
                </a:ext>
              </a:extLst>
            </p:cNvPr>
            <p:cNvGrpSpPr/>
            <p:nvPr/>
          </p:nvGrpSpPr>
          <p:grpSpPr>
            <a:xfrm>
              <a:off x="6471295" y="676325"/>
              <a:ext cx="6041970" cy="5904000"/>
              <a:chOff x="6651724" y="713823"/>
              <a:chExt cx="6041970" cy="5904000"/>
            </a:xfrm>
          </p:grpSpPr>
          <p:grpSp>
            <p:nvGrpSpPr>
              <p:cNvPr id="2" name="グループ化 1">
                <a:extLst>
                  <a:ext uri="{FF2B5EF4-FFF2-40B4-BE49-F238E27FC236}">
                    <a16:creationId xmlns:a16="http://schemas.microsoft.com/office/drawing/2014/main" id="{C8EC4BD3-3979-4D7C-AE84-1ECD381739A9}"/>
                  </a:ext>
                </a:extLst>
              </p:cNvPr>
              <p:cNvGrpSpPr/>
              <p:nvPr/>
            </p:nvGrpSpPr>
            <p:grpSpPr>
              <a:xfrm>
                <a:off x="6651724" y="713823"/>
                <a:ext cx="6041970" cy="5904000"/>
                <a:chOff x="5718627" y="571999"/>
                <a:chExt cx="6041970" cy="5904000"/>
              </a:xfrm>
            </p:grpSpPr>
            <p:pic>
              <p:nvPicPr>
                <p:cNvPr id="75" name="グラフィックス 74" descr="スマート フォン">
                  <a:extLst>
                    <a:ext uri="{FF2B5EF4-FFF2-40B4-BE49-F238E27FC236}">
                      <a16:creationId xmlns:a16="http://schemas.microsoft.com/office/drawing/2014/main" id="{3558AE9E-038F-4404-9A89-3136AA579F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8627" y="571999"/>
                  <a:ext cx="6041970" cy="5904000"/>
                </a:xfrm>
                <a:prstGeom prst="rect">
                  <a:avLst/>
                </a:prstGeom>
              </p:spPr>
            </p:pic>
            <p:sp>
              <p:nvSpPr>
                <p:cNvPr id="80" name="テキスト ボックス 79">
                  <a:extLst>
                    <a:ext uri="{FF2B5EF4-FFF2-40B4-BE49-F238E27FC236}">
                      <a16:creationId xmlns:a16="http://schemas.microsoft.com/office/drawing/2014/main" id="{3C38F1BC-171D-4123-B4FF-910B5EF5F528}"/>
                    </a:ext>
                  </a:extLst>
                </p:cNvPr>
                <p:cNvSpPr txBox="1"/>
                <p:nvPr/>
              </p:nvSpPr>
              <p:spPr>
                <a:xfrm>
                  <a:off x="7413716" y="1419044"/>
                  <a:ext cx="2703600" cy="4680000"/>
                </a:xfrm>
                <a:prstGeom prst="rect">
                  <a:avLst/>
                </a:prstGeom>
                <a:solidFill>
                  <a:srgbClr val="FFFDDB"/>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1" name="四角形: 角を丸くする 80">
                  <a:extLst>
                    <a:ext uri="{FF2B5EF4-FFF2-40B4-BE49-F238E27FC236}">
                      <a16:creationId xmlns:a16="http://schemas.microsoft.com/office/drawing/2014/main" id="{465BC186-EADA-48A0-913B-FE43C165F492}"/>
                    </a:ext>
                  </a:extLst>
                </p:cNvPr>
                <p:cNvSpPr/>
                <p:nvPr/>
              </p:nvSpPr>
              <p:spPr>
                <a:xfrm>
                  <a:off x="7511131" y="4745353"/>
                  <a:ext cx="2563200" cy="478800"/>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注文を確定する</a:t>
                  </a:r>
                </a:p>
              </p:txBody>
            </p:sp>
            <p:sp>
              <p:nvSpPr>
                <p:cNvPr id="83" name="テキスト ボックス 82">
                  <a:extLst>
                    <a:ext uri="{FF2B5EF4-FFF2-40B4-BE49-F238E27FC236}">
                      <a16:creationId xmlns:a16="http://schemas.microsoft.com/office/drawing/2014/main" id="{55247827-A2C6-4125-8947-279CFD5D065E}"/>
                    </a:ext>
                  </a:extLst>
                </p:cNvPr>
                <p:cNvSpPr txBox="1"/>
                <p:nvPr/>
              </p:nvSpPr>
              <p:spPr>
                <a:xfrm>
                  <a:off x="7995684" y="1521685"/>
                  <a:ext cx="1328725"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ご注文内容</a:t>
                  </a:r>
                </a:p>
              </p:txBody>
            </p:sp>
            <p:sp>
              <p:nvSpPr>
                <p:cNvPr id="84" name="テキスト ボックス 83">
                  <a:extLst>
                    <a:ext uri="{FF2B5EF4-FFF2-40B4-BE49-F238E27FC236}">
                      <a16:creationId xmlns:a16="http://schemas.microsoft.com/office/drawing/2014/main" id="{7CC664CF-D9AC-4246-AC33-88580A8581D7}"/>
                    </a:ext>
                  </a:extLst>
                </p:cNvPr>
                <p:cNvSpPr txBox="1"/>
                <p:nvPr/>
              </p:nvSpPr>
              <p:spPr>
                <a:xfrm>
                  <a:off x="7470791" y="1884391"/>
                  <a:ext cx="27362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期間限定お試しコース　１点</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合計金額　　   </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税込</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73" name="直線コネクタ 72">
                  <a:extLst>
                    <a:ext uri="{FF2B5EF4-FFF2-40B4-BE49-F238E27FC236}">
                      <a16:creationId xmlns:a16="http://schemas.microsoft.com/office/drawing/2014/main" id="{361F9463-E0FA-41B3-8124-BD1BD9B6B457}"/>
                    </a:ext>
                  </a:extLst>
                </p:cNvPr>
                <p:cNvCxnSpPr/>
                <p:nvPr/>
              </p:nvCxnSpPr>
              <p:spPr>
                <a:xfrm>
                  <a:off x="7814657" y="2375167"/>
                  <a:ext cx="1908000" cy="0"/>
                </a:xfrm>
                <a:prstGeom prst="line">
                  <a:avLst/>
                </a:prstGeom>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0E85E7EF-B98C-4033-895C-0DFDA8DDE507}"/>
                    </a:ext>
                  </a:extLst>
                </p:cNvPr>
                <p:cNvCxnSpPr/>
                <p:nvPr/>
              </p:nvCxnSpPr>
              <p:spPr>
                <a:xfrm>
                  <a:off x="7803203" y="3520584"/>
                  <a:ext cx="1908000" cy="0"/>
                </a:xfrm>
                <a:prstGeom prst="line">
                  <a:avLst/>
                </a:prstGeom>
              </p:spPr>
              <p:style>
                <a:lnRef idx="1">
                  <a:schemeClr val="dk1"/>
                </a:lnRef>
                <a:fillRef idx="0">
                  <a:schemeClr val="dk1"/>
                </a:fillRef>
                <a:effectRef idx="0">
                  <a:schemeClr val="dk1"/>
                </a:effectRef>
                <a:fontRef idx="minor">
                  <a:schemeClr val="tx1"/>
                </a:fontRef>
              </p:style>
            </p:cxnSp>
            <p:sp>
              <p:nvSpPr>
                <p:cNvPr id="88" name="テキスト ボックス 87">
                  <a:extLst>
                    <a:ext uri="{FF2B5EF4-FFF2-40B4-BE49-F238E27FC236}">
                      <a16:creationId xmlns:a16="http://schemas.microsoft.com/office/drawing/2014/main" id="{9506E372-5A3E-4F6F-9BB2-6A8D34DB8B78}"/>
                    </a:ext>
                  </a:extLst>
                </p:cNvPr>
                <p:cNvSpPr txBox="1"/>
                <p:nvPr/>
              </p:nvSpPr>
              <p:spPr>
                <a:xfrm>
                  <a:off x="7988758" y="2458638"/>
                  <a:ext cx="1335651"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お客様情報</a:t>
                  </a:r>
                </a:p>
              </p:txBody>
            </p:sp>
            <p:sp>
              <p:nvSpPr>
                <p:cNvPr id="89" name="テキスト ボックス 88">
                  <a:extLst>
                    <a:ext uri="{FF2B5EF4-FFF2-40B4-BE49-F238E27FC236}">
                      <a16:creationId xmlns:a16="http://schemas.microsoft.com/office/drawing/2014/main" id="{4352CBDB-17C6-4A20-8C71-78E0B0C46BB7}"/>
                    </a:ext>
                  </a:extLst>
                </p:cNvPr>
                <p:cNvSpPr txBox="1"/>
                <p:nvPr/>
              </p:nvSpPr>
              <p:spPr>
                <a:xfrm>
                  <a:off x="7527840" y="2806874"/>
                  <a:ext cx="248163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氏名：〇〇〇〇</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住所：〇〇市〇〇町</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XX-X</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Tel </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XXX-XXX-XXXX</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0" name="テキスト ボックス 89">
                  <a:extLst>
                    <a:ext uri="{FF2B5EF4-FFF2-40B4-BE49-F238E27FC236}">
                      <a16:creationId xmlns:a16="http://schemas.microsoft.com/office/drawing/2014/main" id="{4305CC01-CA95-4837-89FC-B2DF658C8484}"/>
                    </a:ext>
                  </a:extLst>
                </p:cNvPr>
                <p:cNvSpPr txBox="1"/>
                <p:nvPr/>
              </p:nvSpPr>
              <p:spPr>
                <a:xfrm>
                  <a:off x="7527840" y="5229613"/>
                  <a:ext cx="2514045"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本コースは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回以上の購入が条件です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回の合計は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32,500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送料・税込</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返品・解約については、お届けより</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日間のみ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となります。商品発送の</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日前までにご連絡</a:t>
                  </a:r>
                  <a:r>
                    <a:rPr kumimoji="1" lang="ja-JP" altLang="en-US" sz="8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くだ</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さい。詳細は「返品・解約について」をご確認　</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ください。</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p:txBody>
            </p:sp>
            <p:sp>
              <p:nvSpPr>
                <p:cNvPr id="91" name="テキスト ボックス 90">
                  <a:extLst>
                    <a:ext uri="{FF2B5EF4-FFF2-40B4-BE49-F238E27FC236}">
                      <a16:creationId xmlns:a16="http://schemas.microsoft.com/office/drawing/2014/main" id="{99E14193-3CD5-4AA6-9809-2893334347DA}"/>
                    </a:ext>
                  </a:extLst>
                </p:cNvPr>
                <p:cNvSpPr txBox="1"/>
                <p:nvPr/>
              </p:nvSpPr>
              <p:spPr>
                <a:xfrm>
                  <a:off x="8117069" y="4409052"/>
                  <a:ext cx="18374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利用規約に同意する</a:t>
                  </a:r>
                </a:p>
              </p:txBody>
            </p:sp>
            <p:sp>
              <p:nvSpPr>
                <p:cNvPr id="74" name="正方形/長方形 73">
                  <a:extLst>
                    <a:ext uri="{FF2B5EF4-FFF2-40B4-BE49-F238E27FC236}">
                      <a16:creationId xmlns:a16="http://schemas.microsoft.com/office/drawing/2014/main" id="{38A43E18-9465-4C96-A525-87B138ABD626}"/>
                    </a:ext>
                  </a:extLst>
                </p:cNvPr>
                <p:cNvSpPr/>
                <p:nvPr/>
              </p:nvSpPr>
              <p:spPr>
                <a:xfrm>
                  <a:off x="7882537" y="4463841"/>
                  <a:ext cx="180000" cy="18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6" name="グラフィックス 85" descr="チェック マーク">
                  <a:extLst>
                    <a:ext uri="{FF2B5EF4-FFF2-40B4-BE49-F238E27FC236}">
                      <a16:creationId xmlns:a16="http://schemas.microsoft.com/office/drawing/2014/main" id="{50E84814-553C-4818-99D0-D0404808F0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2550" y="4431576"/>
                  <a:ext cx="186267" cy="186267"/>
                </a:xfrm>
                <a:prstGeom prst="rect">
                  <a:avLst/>
                </a:prstGeom>
              </p:spPr>
            </p:pic>
          </p:grpSp>
          <p:sp>
            <p:nvSpPr>
              <p:cNvPr id="62" name="テキスト ボックス 61">
                <a:extLst>
                  <a:ext uri="{FF2B5EF4-FFF2-40B4-BE49-F238E27FC236}">
                    <a16:creationId xmlns:a16="http://schemas.microsoft.com/office/drawing/2014/main" id="{6BE52ABF-F257-4C61-843D-D7669D6E1538}"/>
                  </a:ext>
                </a:extLst>
              </p:cNvPr>
              <p:cNvSpPr txBox="1"/>
              <p:nvPr/>
            </p:nvSpPr>
            <p:spPr>
              <a:xfrm>
                <a:off x="8947744" y="3742299"/>
                <a:ext cx="1335651"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お支払い方法</a:t>
                </a:r>
              </a:p>
            </p:txBody>
          </p:sp>
          <p:sp>
            <p:nvSpPr>
              <p:cNvPr id="70" name="テキスト ボックス 69">
                <a:extLst>
                  <a:ext uri="{FF2B5EF4-FFF2-40B4-BE49-F238E27FC236}">
                    <a16:creationId xmlns:a16="http://schemas.microsoft.com/office/drawing/2014/main" id="{B1A8873E-2D58-41E2-B9FC-263684FC078B}"/>
                  </a:ext>
                </a:extLst>
              </p:cNvPr>
              <p:cNvSpPr txBox="1"/>
              <p:nvPr/>
            </p:nvSpPr>
            <p:spPr>
              <a:xfrm>
                <a:off x="8551121" y="4018726"/>
                <a:ext cx="256320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銀行振込</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（お振込確認後、商品を発送します）</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71" name="直線コネクタ 70">
                <a:extLst>
                  <a:ext uri="{FF2B5EF4-FFF2-40B4-BE49-F238E27FC236}">
                    <a16:creationId xmlns:a16="http://schemas.microsoft.com/office/drawing/2014/main" id="{96B83F94-482C-45BC-A5BF-0F10896DE07F}"/>
                  </a:ext>
                </a:extLst>
              </p:cNvPr>
              <p:cNvCxnSpPr/>
              <p:nvPr/>
            </p:nvCxnSpPr>
            <p:spPr>
              <a:xfrm>
                <a:off x="8747754" y="4541270"/>
                <a:ext cx="1908000" cy="0"/>
              </a:xfrm>
              <a:prstGeom prst="line">
                <a:avLst/>
              </a:prstGeom>
            </p:spPr>
            <p:style>
              <a:lnRef idx="1">
                <a:schemeClr val="dk1"/>
              </a:lnRef>
              <a:fillRef idx="0">
                <a:schemeClr val="dk1"/>
              </a:fillRef>
              <a:effectRef idx="0">
                <a:schemeClr val="dk1"/>
              </a:effectRef>
              <a:fontRef idx="minor">
                <a:schemeClr val="tx1"/>
              </a:fontRef>
            </p:style>
          </p:cxnSp>
        </p:grpSp>
        <p:grpSp>
          <p:nvGrpSpPr>
            <p:cNvPr id="9" name="グループ化 8">
              <a:extLst>
                <a:ext uri="{FF2B5EF4-FFF2-40B4-BE49-F238E27FC236}">
                  <a16:creationId xmlns:a16="http://schemas.microsoft.com/office/drawing/2014/main" id="{5BBBA5C4-0C19-4444-B216-B14BFF957F51}"/>
                </a:ext>
              </a:extLst>
            </p:cNvPr>
            <p:cNvGrpSpPr/>
            <p:nvPr/>
          </p:nvGrpSpPr>
          <p:grpSpPr>
            <a:xfrm>
              <a:off x="1512449" y="675352"/>
              <a:ext cx="6040986" cy="5904000"/>
              <a:chOff x="2074512" y="487341"/>
              <a:chExt cx="6040986" cy="5904000"/>
            </a:xfrm>
          </p:grpSpPr>
          <p:grpSp>
            <p:nvGrpSpPr>
              <p:cNvPr id="17" name="グループ化 16">
                <a:extLst>
                  <a:ext uri="{FF2B5EF4-FFF2-40B4-BE49-F238E27FC236}">
                    <a16:creationId xmlns:a16="http://schemas.microsoft.com/office/drawing/2014/main" id="{CD9DA3A6-890F-4637-A979-377E2D6141CA}"/>
                  </a:ext>
                </a:extLst>
              </p:cNvPr>
              <p:cNvGrpSpPr/>
              <p:nvPr/>
            </p:nvGrpSpPr>
            <p:grpSpPr>
              <a:xfrm>
                <a:off x="2074512" y="487341"/>
                <a:ext cx="6040986" cy="5904000"/>
                <a:chOff x="1742107" y="751002"/>
                <a:chExt cx="6040986" cy="5904000"/>
              </a:xfrm>
            </p:grpSpPr>
            <p:grpSp>
              <p:nvGrpSpPr>
                <p:cNvPr id="8" name="グループ化 7">
                  <a:extLst>
                    <a:ext uri="{FF2B5EF4-FFF2-40B4-BE49-F238E27FC236}">
                      <a16:creationId xmlns:a16="http://schemas.microsoft.com/office/drawing/2014/main" id="{E885A1D9-860A-405C-90D7-DA317A1B7E6D}"/>
                    </a:ext>
                  </a:extLst>
                </p:cNvPr>
                <p:cNvGrpSpPr/>
                <p:nvPr/>
              </p:nvGrpSpPr>
              <p:grpSpPr>
                <a:xfrm>
                  <a:off x="1742107" y="751002"/>
                  <a:ext cx="6040986" cy="5904000"/>
                  <a:chOff x="1693928" y="667682"/>
                  <a:chExt cx="6040986" cy="5904000"/>
                </a:xfrm>
              </p:grpSpPr>
              <p:grpSp>
                <p:nvGrpSpPr>
                  <p:cNvPr id="5" name="グループ化 4">
                    <a:extLst>
                      <a:ext uri="{FF2B5EF4-FFF2-40B4-BE49-F238E27FC236}">
                        <a16:creationId xmlns:a16="http://schemas.microsoft.com/office/drawing/2014/main" id="{0D4436D5-4D92-41BD-B127-B88C131A2CCA}"/>
                      </a:ext>
                    </a:extLst>
                  </p:cNvPr>
                  <p:cNvGrpSpPr/>
                  <p:nvPr/>
                </p:nvGrpSpPr>
                <p:grpSpPr>
                  <a:xfrm>
                    <a:off x="1693928" y="667682"/>
                    <a:ext cx="6040986" cy="5904000"/>
                    <a:chOff x="1693928" y="667682"/>
                    <a:chExt cx="6040986" cy="5904000"/>
                  </a:xfrm>
                </p:grpSpPr>
                <p:pic>
                  <p:nvPicPr>
                    <p:cNvPr id="3" name="グラフィックス 2" descr="スマート フォン">
                      <a:extLst>
                        <a:ext uri="{FF2B5EF4-FFF2-40B4-BE49-F238E27FC236}">
                          <a16:creationId xmlns:a16="http://schemas.microsoft.com/office/drawing/2014/main" id="{E699D1BF-07C0-4657-B747-02B4F98FD5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3928" y="667682"/>
                      <a:ext cx="6040986" cy="5904000"/>
                    </a:xfrm>
                    <a:prstGeom prst="rect">
                      <a:avLst/>
                    </a:prstGeom>
                  </p:spPr>
                </p:pic>
                <p:grpSp>
                  <p:nvGrpSpPr>
                    <p:cNvPr id="54" name="グループ化 53">
                      <a:extLst>
                        <a:ext uri="{FF2B5EF4-FFF2-40B4-BE49-F238E27FC236}">
                          <a16:creationId xmlns:a16="http://schemas.microsoft.com/office/drawing/2014/main" id="{217D49FD-D143-4D6B-B1E0-4BB78AB06A41}"/>
                        </a:ext>
                      </a:extLst>
                    </p:cNvPr>
                    <p:cNvGrpSpPr/>
                    <p:nvPr/>
                  </p:nvGrpSpPr>
                  <p:grpSpPr>
                    <a:xfrm>
                      <a:off x="3201482" y="1446483"/>
                      <a:ext cx="2987262" cy="4680000"/>
                      <a:chOff x="861344" y="1021164"/>
                      <a:chExt cx="2426636" cy="3903236"/>
                    </a:xfrm>
                  </p:grpSpPr>
                  <p:sp>
                    <p:nvSpPr>
                      <p:cNvPr id="19" name="テキスト ボックス 18">
                        <a:extLst>
                          <a:ext uri="{FF2B5EF4-FFF2-40B4-BE49-F238E27FC236}">
                            <a16:creationId xmlns:a16="http://schemas.microsoft.com/office/drawing/2014/main" id="{F51BDABB-3679-41FF-90C2-06E44A640E5E}"/>
                          </a:ext>
                        </a:extLst>
                      </p:cNvPr>
                      <p:cNvSpPr txBox="1"/>
                      <p:nvPr/>
                    </p:nvSpPr>
                    <p:spPr>
                      <a:xfrm>
                        <a:off x="1010773" y="1021164"/>
                        <a:ext cx="2196000" cy="3903236"/>
                      </a:xfrm>
                      <a:prstGeom prst="rect">
                        <a:avLst/>
                      </a:prstGeom>
                      <a:solidFill>
                        <a:srgbClr val="FFFDDB"/>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C5E3DE88-C789-44FA-860A-75FC77C3E367}"/>
                          </a:ext>
                        </a:extLst>
                      </p:cNvPr>
                      <p:cNvSpPr/>
                      <p:nvPr/>
                    </p:nvSpPr>
                    <p:spPr>
                      <a:xfrm>
                        <a:off x="900855" y="1791860"/>
                        <a:ext cx="2378033" cy="523220"/>
                      </a:xfrm>
                      <a:prstGeom prst="rect">
                        <a:avLst/>
                      </a:prstGeom>
                      <a:noFill/>
                    </p:spPr>
                    <p:txBody>
                      <a:bodyPr wrap="squar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solidFill>
                              <a:srgbClr val="FFC000"/>
                            </a:solidFill>
                            <a:effectLst/>
                            <a:uLnTx/>
                            <a:uFillTx/>
                            <a:latin typeface="游ゴシック" panose="020F0502020204030204"/>
                            <a:ea typeface="游ゴシック" panose="020B0400000000000000" pitchFamily="50" charset="-128"/>
                            <a:cs typeface="+mn-cs"/>
                          </a:rPr>
                          <a:t>ダイエットサプリ</a:t>
                        </a:r>
                      </a:p>
                    </p:txBody>
                  </p:sp>
                  <p:grpSp>
                    <p:nvGrpSpPr>
                      <p:cNvPr id="38" name="グループ化 37">
                        <a:extLst>
                          <a:ext uri="{FF2B5EF4-FFF2-40B4-BE49-F238E27FC236}">
                            <a16:creationId xmlns:a16="http://schemas.microsoft.com/office/drawing/2014/main" id="{8D81E788-8C7A-4927-8590-2228CB62FC06}"/>
                          </a:ext>
                        </a:extLst>
                      </p:cNvPr>
                      <p:cNvGrpSpPr/>
                      <p:nvPr/>
                    </p:nvGrpSpPr>
                    <p:grpSpPr>
                      <a:xfrm>
                        <a:off x="861344" y="3262768"/>
                        <a:ext cx="942822" cy="583647"/>
                        <a:chOff x="6383973" y="4338732"/>
                        <a:chExt cx="541913" cy="512079"/>
                      </a:xfrm>
                    </p:grpSpPr>
                    <p:sp>
                      <p:nvSpPr>
                        <p:cNvPr id="39" name="星: 32 pt 38">
                          <a:extLst>
                            <a:ext uri="{FF2B5EF4-FFF2-40B4-BE49-F238E27FC236}">
                              <a16:creationId xmlns:a16="http://schemas.microsoft.com/office/drawing/2014/main" id="{34A12F18-86EF-4652-8966-5111073B5D3E}"/>
                            </a:ext>
                          </a:extLst>
                        </p:cNvPr>
                        <p:cNvSpPr/>
                        <p:nvPr/>
                      </p:nvSpPr>
                      <p:spPr>
                        <a:xfrm>
                          <a:off x="6470293" y="4338732"/>
                          <a:ext cx="369274" cy="512079"/>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9C12A620-5DD8-47D2-B816-A132E22BFA1D}"/>
                            </a:ext>
                          </a:extLst>
                        </p:cNvPr>
                        <p:cNvSpPr txBox="1"/>
                        <p:nvPr/>
                      </p:nvSpPr>
                      <p:spPr>
                        <a:xfrm>
                          <a:off x="6383973" y="4400884"/>
                          <a:ext cx="541913" cy="337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残り</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わずか</a:t>
                          </a:r>
                        </a:p>
                      </p:txBody>
                    </p:sp>
                  </p:grpSp>
                  <p:sp>
                    <p:nvSpPr>
                      <p:cNvPr id="43" name="テキスト ボックス 42">
                        <a:extLst>
                          <a:ext uri="{FF2B5EF4-FFF2-40B4-BE49-F238E27FC236}">
                            <a16:creationId xmlns:a16="http://schemas.microsoft.com/office/drawing/2014/main" id="{48FE3A68-83EB-4D2F-BFF0-B48AEFAF45EC}"/>
                          </a:ext>
                        </a:extLst>
                      </p:cNvPr>
                      <p:cNvSpPr txBox="1"/>
                      <p:nvPr/>
                    </p:nvSpPr>
                    <p:spPr>
                      <a:xfrm>
                        <a:off x="2354378" y="2463575"/>
                        <a:ext cx="911938" cy="3850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国も認めた</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劇的効果！</a:t>
                        </a:r>
                      </a:p>
                    </p:txBody>
                  </p:sp>
                  <p:cxnSp>
                    <p:nvCxnSpPr>
                      <p:cNvPr id="34" name="直線コネクタ 33">
                        <a:extLst>
                          <a:ext uri="{FF2B5EF4-FFF2-40B4-BE49-F238E27FC236}">
                            <a16:creationId xmlns:a16="http://schemas.microsoft.com/office/drawing/2014/main" id="{6181A0B7-3220-41E4-BAE1-51CB83E1FB3D}"/>
                          </a:ext>
                        </a:extLst>
                      </p:cNvPr>
                      <p:cNvCxnSpPr/>
                      <p:nvPr/>
                    </p:nvCxnSpPr>
                    <p:spPr>
                      <a:xfrm>
                        <a:off x="1224989" y="3235184"/>
                        <a:ext cx="1872000" cy="0"/>
                      </a:xfrm>
                      <a:prstGeom prst="line">
                        <a:avLst/>
                      </a:prstGeom>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66DBBB3A-2F40-4DC1-8C2B-959161209EBF}"/>
                          </a:ext>
                        </a:extLst>
                      </p:cNvPr>
                      <p:cNvSpPr txBox="1"/>
                      <p:nvPr/>
                    </p:nvSpPr>
                    <p:spPr>
                      <a:xfrm>
                        <a:off x="1242803" y="2957774"/>
                        <a:ext cx="2045177" cy="256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期間限定お試しコース特典</a:t>
                        </a:r>
                      </a:p>
                    </p:txBody>
                  </p:sp>
                  <p:cxnSp>
                    <p:nvCxnSpPr>
                      <p:cNvPr id="47" name="直線コネクタ 46">
                        <a:extLst>
                          <a:ext uri="{FF2B5EF4-FFF2-40B4-BE49-F238E27FC236}">
                            <a16:creationId xmlns:a16="http://schemas.microsoft.com/office/drawing/2014/main" id="{C8468231-C522-4DB6-80E8-1B784A2AA9A5}"/>
                          </a:ext>
                        </a:extLst>
                      </p:cNvPr>
                      <p:cNvCxnSpPr/>
                      <p:nvPr/>
                    </p:nvCxnSpPr>
                    <p:spPr>
                      <a:xfrm>
                        <a:off x="1237620" y="2955173"/>
                        <a:ext cx="1872000" cy="0"/>
                      </a:xfrm>
                      <a:prstGeom prst="line">
                        <a:avLst/>
                      </a:prstGeom>
                    </p:spPr>
                    <p:style>
                      <a:lnRef idx="1">
                        <a:schemeClr val="dk1"/>
                      </a:lnRef>
                      <a:fillRef idx="0">
                        <a:schemeClr val="dk1"/>
                      </a:fillRef>
                      <a:effectRef idx="0">
                        <a:schemeClr val="dk1"/>
                      </a:effectRef>
                      <a:fontRef idx="minor">
                        <a:schemeClr val="tx1"/>
                      </a:fontRef>
                    </p:style>
                  </p:cxnSp>
                  <p:sp>
                    <p:nvSpPr>
                      <p:cNvPr id="49" name="テキスト ボックス 48">
                        <a:extLst>
                          <a:ext uri="{FF2B5EF4-FFF2-40B4-BE49-F238E27FC236}">
                            <a16:creationId xmlns:a16="http://schemas.microsoft.com/office/drawing/2014/main" id="{A9E22747-EE5B-4261-9363-B25EDBFA6762}"/>
                          </a:ext>
                        </a:extLst>
                      </p:cNvPr>
                      <p:cNvSpPr txBox="1"/>
                      <p:nvPr/>
                    </p:nvSpPr>
                    <p:spPr>
                      <a:xfrm>
                        <a:off x="2022745" y="3521477"/>
                        <a:ext cx="832478" cy="410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500</a:t>
                        </a:r>
                        <a:r>
                          <a:rPr kumimoji="1" lang="ja-JP" altLang="en-US"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円</a:t>
                        </a:r>
                        <a:endParaRPr kumimoji="1" lang="en-US" altLang="ja-JP" sz="26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sp>
                    <p:nvSpPr>
                      <p:cNvPr id="44" name="四角形: 角を丸くする 43">
                        <a:extLst>
                          <a:ext uri="{FF2B5EF4-FFF2-40B4-BE49-F238E27FC236}">
                            <a16:creationId xmlns:a16="http://schemas.microsoft.com/office/drawing/2014/main" id="{7E6FE0D6-BB4D-4488-BBBA-B0C1BC258A49}"/>
                          </a:ext>
                        </a:extLst>
                      </p:cNvPr>
                      <p:cNvSpPr/>
                      <p:nvPr/>
                    </p:nvSpPr>
                    <p:spPr>
                      <a:xfrm>
                        <a:off x="1156744" y="3912082"/>
                        <a:ext cx="1959335" cy="330274"/>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今すぐ注文！</a:t>
                        </a:r>
                      </a:p>
                    </p:txBody>
                  </p:sp>
                </p:grpSp>
              </p:grpSp>
              <p:grpSp>
                <p:nvGrpSpPr>
                  <p:cNvPr id="7" name="グループ化 6">
                    <a:extLst>
                      <a:ext uri="{FF2B5EF4-FFF2-40B4-BE49-F238E27FC236}">
                        <a16:creationId xmlns:a16="http://schemas.microsoft.com/office/drawing/2014/main" id="{6189BBB1-D564-4B99-85AE-695204AC78C6}"/>
                      </a:ext>
                    </a:extLst>
                  </p:cNvPr>
                  <p:cNvGrpSpPr/>
                  <p:nvPr/>
                </p:nvGrpSpPr>
                <p:grpSpPr>
                  <a:xfrm>
                    <a:off x="3489231" y="1596113"/>
                    <a:ext cx="2903430" cy="4545001"/>
                    <a:chOff x="3489231" y="1596113"/>
                    <a:chExt cx="2903430" cy="4545001"/>
                  </a:xfrm>
                </p:grpSpPr>
                <p:grpSp>
                  <p:nvGrpSpPr>
                    <p:cNvPr id="64" name="グループ化 63">
                      <a:extLst>
                        <a:ext uri="{FF2B5EF4-FFF2-40B4-BE49-F238E27FC236}">
                          <a16:creationId xmlns:a16="http://schemas.microsoft.com/office/drawing/2014/main" id="{EEA1889C-D7B1-4B38-960E-1DDE1D7688B4}"/>
                        </a:ext>
                      </a:extLst>
                    </p:cNvPr>
                    <p:cNvGrpSpPr/>
                    <p:nvPr/>
                  </p:nvGrpSpPr>
                  <p:grpSpPr>
                    <a:xfrm>
                      <a:off x="3489231" y="5298263"/>
                      <a:ext cx="2903430" cy="842851"/>
                      <a:chOff x="8777817" y="4608027"/>
                      <a:chExt cx="2448052" cy="694898"/>
                    </a:xfrm>
                  </p:grpSpPr>
                  <p:sp>
                    <p:nvSpPr>
                      <p:cNvPr id="61" name="テキスト ボックス 60">
                        <a:extLst>
                          <a:ext uri="{FF2B5EF4-FFF2-40B4-BE49-F238E27FC236}">
                            <a16:creationId xmlns:a16="http://schemas.microsoft.com/office/drawing/2014/main" id="{1DFB6E32-4BB9-4CDF-88F8-852A4E6B9261}"/>
                          </a:ext>
                        </a:extLst>
                      </p:cNvPr>
                      <p:cNvSpPr txBox="1"/>
                      <p:nvPr/>
                    </p:nvSpPr>
                    <p:spPr>
                      <a:xfrm>
                        <a:off x="8827522" y="4648511"/>
                        <a:ext cx="2081761" cy="623293"/>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6" name="テキスト ボックス 65">
                        <a:extLst>
                          <a:ext uri="{FF2B5EF4-FFF2-40B4-BE49-F238E27FC236}">
                            <a16:creationId xmlns:a16="http://schemas.microsoft.com/office/drawing/2014/main" id="{FFA7F394-CA30-4B63-B635-90C09982E5BF}"/>
                          </a:ext>
                        </a:extLst>
                      </p:cNvPr>
                      <p:cNvSpPr txBox="1"/>
                      <p:nvPr/>
                    </p:nvSpPr>
                    <p:spPr>
                      <a:xfrm>
                        <a:off x="9000431" y="4608027"/>
                        <a:ext cx="2225438" cy="2537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まずはお試しください</a:t>
                        </a:r>
                      </a:p>
                    </p:txBody>
                  </p:sp>
                  <p:sp>
                    <p:nvSpPr>
                      <p:cNvPr id="67" name="テキスト ボックス 66">
                        <a:extLst>
                          <a:ext uri="{FF2B5EF4-FFF2-40B4-BE49-F238E27FC236}">
                            <a16:creationId xmlns:a16="http://schemas.microsoft.com/office/drawing/2014/main" id="{26417F2B-BF0C-4AE4-A75B-156728FDDA88}"/>
                          </a:ext>
                        </a:extLst>
                      </p:cNvPr>
                      <p:cNvSpPr txBox="1"/>
                      <p:nvPr/>
                    </p:nvSpPr>
                    <p:spPr>
                      <a:xfrm>
                        <a:off x="8777817" y="4813640"/>
                        <a:ext cx="1128824" cy="456751"/>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日間</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解約保証</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8" name="テキスト ボックス 67">
                        <a:extLst>
                          <a:ext uri="{FF2B5EF4-FFF2-40B4-BE49-F238E27FC236}">
                            <a16:creationId xmlns:a16="http://schemas.microsoft.com/office/drawing/2014/main" id="{09275213-F58F-4C45-83F7-4A03DAF0C2B8}"/>
                          </a:ext>
                        </a:extLst>
                      </p:cNvPr>
                      <p:cNvSpPr txBox="1"/>
                      <p:nvPr/>
                    </p:nvSpPr>
                    <p:spPr>
                      <a:xfrm>
                        <a:off x="9761812" y="4786285"/>
                        <a:ext cx="1154483" cy="4821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本コースは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回以上の購入が条件です</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回の合計は</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32,500</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送料・税込</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です</a:t>
                        </a:r>
                        <a:endParaRPr kumimoji="1" lang="ja-JP" altLang="en-US" sz="900" b="0" i="0" u="none" strike="noStrike" kern="1200" cap="none" spc="0" normalizeH="0" baseline="0" noProof="0" dirty="0">
                          <a:ln>
                            <a:noFill/>
                          </a:ln>
                          <a:solidFill>
                            <a:srgbClr val="FFC000">
                              <a:lumMod val="50000"/>
                            </a:srgbClr>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69" name="直線コネクタ 68">
                        <a:extLst>
                          <a:ext uri="{FF2B5EF4-FFF2-40B4-BE49-F238E27FC236}">
                            <a16:creationId xmlns:a16="http://schemas.microsoft.com/office/drawing/2014/main" id="{61648CDA-4ADD-4519-A59F-D9F8117E1A79}"/>
                          </a:ext>
                        </a:extLst>
                      </p:cNvPr>
                      <p:cNvCxnSpPr/>
                      <p:nvPr/>
                    </p:nvCxnSpPr>
                    <p:spPr>
                      <a:xfrm>
                        <a:off x="9773632" y="4834925"/>
                        <a:ext cx="0" cy="46800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5" name="正方形/長方形 64">
                      <a:extLst>
                        <a:ext uri="{FF2B5EF4-FFF2-40B4-BE49-F238E27FC236}">
                          <a16:creationId xmlns:a16="http://schemas.microsoft.com/office/drawing/2014/main" id="{22A47F55-A849-4FCA-8595-AE2DC210A547}"/>
                        </a:ext>
                      </a:extLst>
                    </p:cNvPr>
                    <p:cNvSpPr/>
                    <p:nvPr/>
                  </p:nvSpPr>
                  <p:spPr>
                    <a:xfrm>
                      <a:off x="3823763" y="1596113"/>
                      <a:ext cx="2022864" cy="5178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特別キャンペーン終了まで</a:t>
                      </a:r>
                      <a:endParaRPr kumimoji="1" lang="en-US" altLang="ja-JP"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残り</a:t>
                      </a:r>
                      <a:r>
                        <a:rPr kumimoji="1" lang="ja-JP" altLang="en-US" sz="1600" b="1" i="0" u="none" strike="noStrike" kern="1200" cap="none" spc="0" normalizeH="0" baseline="0" noProof="0" dirty="0">
                          <a:ln>
                            <a:noFill/>
                          </a:ln>
                          <a:solidFill>
                            <a:srgbClr val="FF5050"/>
                          </a:solidFill>
                          <a:effectLst/>
                          <a:uLnTx/>
                          <a:uFillTx/>
                          <a:latin typeface="ＭＳ ゴシック" panose="020B0609070205080204" pitchFamily="49" charset="-128"/>
                          <a:ea typeface="ＭＳ ゴシック" panose="020B0609070205080204" pitchFamily="49" charset="-128"/>
                          <a:cs typeface="+mn-cs"/>
                        </a:rPr>
                        <a:t>５</a:t>
                      </a:r>
                      <a:r>
                        <a:rPr kumimoji="1" lang="ja-JP" altLang="en-US" sz="105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分！</a:t>
                      </a:r>
                    </a:p>
                  </p:txBody>
                </p:sp>
              </p:grpSp>
            </p:grpSp>
            <p:pic>
              <p:nvPicPr>
                <p:cNvPr id="97" name="図 96">
                  <a:extLst>
                    <a:ext uri="{FF2B5EF4-FFF2-40B4-BE49-F238E27FC236}">
                      <a16:creationId xmlns:a16="http://schemas.microsoft.com/office/drawing/2014/main" id="{4C8B8895-A49B-4C62-8E17-396C2BEA03D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156948" y="2552278"/>
                  <a:ext cx="911820" cy="1048000"/>
                </a:xfrm>
                <a:prstGeom prst="rect">
                  <a:avLst/>
                </a:prstGeom>
                <a:solidFill>
                  <a:srgbClr val="FFFDDB"/>
                </a:solidFill>
              </p:spPr>
            </p:pic>
            <p:pic>
              <p:nvPicPr>
                <p:cNvPr id="98" name="グラフィックス 97" descr="星">
                  <a:extLst>
                    <a:ext uri="{FF2B5EF4-FFF2-40B4-BE49-F238E27FC236}">
                      <a16:creationId xmlns:a16="http://schemas.microsoft.com/office/drawing/2014/main" id="{AAE1E950-30DD-4578-BFF1-04C8F79153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3547274" y="2679247"/>
                  <a:ext cx="710172" cy="691697"/>
                </a:xfrm>
                <a:prstGeom prst="rect">
                  <a:avLst/>
                </a:prstGeom>
              </p:spPr>
            </p:pic>
            <p:grpSp>
              <p:nvGrpSpPr>
                <p:cNvPr id="4" name="グループ化 3">
                  <a:extLst>
                    <a:ext uri="{FF2B5EF4-FFF2-40B4-BE49-F238E27FC236}">
                      <a16:creationId xmlns:a16="http://schemas.microsoft.com/office/drawing/2014/main" id="{170E9AE4-ADCB-4876-88AC-F1646E41F9F2}"/>
                    </a:ext>
                  </a:extLst>
                </p:cNvPr>
                <p:cNvGrpSpPr/>
                <p:nvPr/>
              </p:nvGrpSpPr>
              <p:grpSpPr>
                <a:xfrm>
                  <a:off x="4943586" y="3172279"/>
                  <a:ext cx="1311263" cy="675662"/>
                  <a:chOff x="6062128" y="3120588"/>
                  <a:chExt cx="1311263" cy="675662"/>
                </a:xfrm>
              </p:grpSpPr>
              <p:sp>
                <p:nvSpPr>
                  <p:cNvPr id="99" name="星: 32 pt 98">
                    <a:extLst>
                      <a:ext uri="{FF2B5EF4-FFF2-40B4-BE49-F238E27FC236}">
                        <a16:creationId xmlns:a16="http://schemas.microsoft.com/office/drawing/2014/main" id="{B90C1F4F-B728-4DBE-A6E5-BDA75C3C7471}"/>
                      </a:ext>
                    </a:extLst>
                  </p:cNvPr>
                  <p:cNvSpPr/>
                  <p:nvPr/>
                </p:nvSpPr>
                <p:spPr>
                  <a:xfrm>
                    <a:off x="6062128" y="3120588"/>
                    <a:ext cx="1247805" cy="675662"/>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492AC4D6-A8EE-4053-8B51-E9A7F87841B7}"/>
                      </a:ext>
                    </a:extLst>
                  </p:cNvPr>
                  <p:cNvSpPr txBox="1"/>
                  <p:nvPr/>
                </p:nvSpPr>
                <p:spPr>
                  <a:xfrm>
                    <a:off x="6250768" y="3233884"/>
                    <a:ext cx="1122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国も認めた</a:t>
                    </a:r>
                    <a:endParaRPr kumimoji="1" lang="en-US" altLang="ja-JP"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劇的効果！</a:t>
                    </a:r>
                  </a:p>
                </p:txBody>
              </p:sp>
            </p:grpSp>
          </p:grpSp>
          <p:pic>
            <p:nvPicPr>
              <p:cNvPr id="79" name="グラフィックス 78" descr="星">
                <a:extLst>
                  <a:ext uri="{FF2B5EF4-FFF2-40B4-BE49-F238E27FC236}">
                    <a16:creationId xmlns:a16="http://schemas.microsoft.com/office/drawing/2014/main" id="{E3CF77FD-15BD-4D4F-BC04-9762898BF0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8433">
                <a:off x="5033959" y="2350828"/>
                <a:ext cx="725750" cy="706870"/>
              </a:xfrm>
              <a:prstGeom prst="rect">
                <a:avLst/>
              </a:prstGeom>
            </p:spPr>
          </p:pic>
        </p:grpSp>
      </p:grpSp>
      <p:sp>
        <p:nvSpPr>
          <p:cNvPr id="2050" name="Rectangle 48">
            <a:extLst>
              <a:ext uri="{FF2B5EF4-FFF2-40B4-BE49-F238E27FC236}">
                <a16:creationId xmlns:a16="http://schemas.microsoft.com/office/drawing/2014/main" id="{EBAB9727-FCD9-4C53-B131-3351F931D3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51" name="Rectangle 50">
            <a:extLst>
              <a:ext uri="{FF2B5EF4-FFF2-40B4-BE49-F238E27FC236}">
                <a16:creationId xmlns:a16="http://schemas.microsoft.com/office/drawing/2014/main" id="{E34F569A-C12F-40EB-9F4C-02440E26AB0E}"/>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100" b="1" i="0" u="none" strike="noStrike" kern="1200" cap="none" spc="0" normalizeH="0" baseline="0" noProof="0">
              <a:ln>
                <a:noFill/>
              </a:ln>
              <a:solidFill>
                <a:prstClr val="black"/>
              </a:solidFill>
              <a:effectLst/>
              <a:uLnTx/>
              <a:uFillTx/>
              <a:latin typeface="游ゴシック" panose="020F0502020204030204"/>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100" b="1" i="0" u="none" strike="noStrike" kern="1200" cap="none" spc="0" normalizeH="0" baseline="0" noProof="0">
                <a:ln>
                  <a:noFill/>
                </a:ln>
                <a:solidFill>
                  <a:prstClr val="black"/>
                </a:solidFill>
                <a:effectLst/>
                <a:uLnTx/>
                <a:uFillTx/>
                <a:latin typeface="Arial" panose="020B0604020202020204" pitchFamily="34" charset="0"/>
                <a:ea typeface="UD デジタル 教科書体 NK-R" panose="02020400000000000000" pitchFamily="18" charset="-128"/>
                <a:cs typeface="+mn-cs"/>
              </a:rPr>
              <a:t> </a:t>
            </a:r>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3" name="スライド番号プレースホルダー 12">
            <a:extLst>
              <a:ext uri="{FF2B5EF4-FFF2-40B4-BE49-F238E27FC236}">
                <a16:creationId xmlns:a16="http://schemas.microsoft.com/office/drawing/2014/main" id="{D8421A06-7CA3-4FA7-94F1-06DE21B761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C82420-49BF-4B37-A550-189EB1A657EB}"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92" name="正方形/長方形 91">
            <a:extLst>
              <a:ext uri="{FF2B5EF4-FFF2-40B4-BE49-F238E27FC236}">
                <a16:creationId xmlns:a16="http://schemas.microsoft.com/office/drawing/2014/main" id="{FA97717B-9B72-4DA5-A6A5-632436BD112A}"/>
              </a:ext>
            </a:extLst>
          </p:cNvPr>
          <p:cNvSpPr/>
          <p:nvPr/>
        </p:nvSpPr>
        <p:spPr>
          <a:xfrm>
            <a:off x="5458" y="6327518"/>
            <a:ext cx="12192000" cy="52322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政府広報オンライン「</a:t>
            </a:r>
            <a:r>
              <a:rPr kumimoji="1" lang="ja-JP" altLang="en-US" sz="1400" b="0" i="0" u="none" strike="noStrike" kern="1200" cap="none" spc="-17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hlinkClick r:id="rId11"/>
              </a:rPr>
              <a:t>ネット通販での「定期購入トラブル」 契約時に確認すべきポイントは？</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hlinkClick r:id="rId12"/>
              </a:rPr>
              <a:t>https://www.gov-online.go.jp/useful/article/202012/2.html)</a:t>
            </a:r>
            <a:r>
              <a:rPr kumimoji="1" lang="ja-JP" altLang="en-US" sz="1400" b="0" i="0" u="none" strike="noStrike" kern="1200" cap="none" spc="-170" normalizeH="0" baseline="0" noProof="0" dirty="0" err="1">
                <a:ln>
                  <a:noFill/>
                </a:ln>
                <a:solidFill>
                  <a:srgbClr val="191919"/>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消費者庁「鍛えよう、消費者力　</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CASE06 </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ネットトラブル（定期購入）」（</a:t>
            </a:r>
            <a:r>
              <a:rPr kumimoji="1" lang="en-US" altLang="ja-JP"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hlinkClick r:id="rId13"/>
              </a:rPr>
              <a:t>https://www.kportal.caa.go.jp/shohisha-ryoku/teaching_materials/text_03.html</a:t>
            </a:r>
            <a:r>
              <a:rPr kumimoji="1" lang="ja-JP" altLang="en-US" sz="1400" b="0" i="0" u="none" strike="noStrike" kern="1200" cap="none" spc="-170" normalizeH="0" baseline="0" noProof="0" dirty="0">
                <a:ln>
                  <a:noFill/>
                </a:ln>
                <a:solidFill>
                  <a:srgbClr val="191919"/>
                </a:solidFill>
                <a:effectLst/>
                <a:uLnTx/>
                <a:uFillTx/>
                <a:latin typeface="BIZ UDゴシック" panose="020B0400000000000000" pitchFamily="49" charset="-128"/>
                <a:ea typeface="BIZ UDゴシック" panose="020B0400000000000000" pitchFamily="49" charset="-128"/>
                <a:cs typeface="+mn-cs"/>
              </a:rPr>
              <a:t>）を加工して作成</a:t>
            </a:r>
          </a:p>
        </p:txBody>
      </p:sp>
      <p:sp>
        <p:nvSpPr>
          <p:cNvPr id="93" name="テキスト ボックス 92">
            <a:extLst>
              <a:ext uri="{FF2B5EF4-FFF2-40B4-BE49-F238E27FC236}">
                <a16:creationId xmlns:a16="http://schemas.microsoft.com/office/drawing/2014/main" id="{D8D1DBBE-E36D-416F-B638-AA033F170261}"/>
              </a:ext>
            </a:extLst>
          </p:cNvPr>
          <p:cNvSpPr txBox="1"/>
          <p:nvPr/>
        </p:nvSpPr>
        <p:spPr>
          <a:xfrm>
            <a:off x="3700962" y="4438277"/>
            <a:ext cx="9329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初回</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特別価格</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4" name="テキスト ボックス 93">
            <a:extLst>
              <a:ext uri="{FF2B5EF4-FFF2-40B4-BE49-F238E27FC236}">
                <a16:creationId xmlns:a16="http://schemas.microsoft.com/office/drawing/2014/main" id="{284F6082-0C3F-4E40-B251-3161EB24B6AF}"/>
              </a:ext>
            </a:extLst>
          </p:cNvPr>
          <p:cNvSpPr txBox="1"/>
          <p:nvPr/>
        </p:nvSpPr>
        <p:spPr>
          <a:xfrm>
            <a:off x="5369019" y="4481003"/>
            <a:ext cx="426024" cy="415498"/>
          </a:xfrm>
          <a:prstGeom prst="rect">
            <a:avLst/>
          </a:prstGeom>
          <a:noFill/>
          <a:ln>
            <a:solidFill>
              <a:schemeClr val="tx1"/>
            </a:solidFill>
          </a:ln>
        </p:spPr>
        <p:txBody>
          <a:bodyPr wrap="square" lIns="0" t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送料</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無料</a:t>
            </a:r>
          </a:p>
        </p:txBody>
      </p:sp>
      <p:sp>
        <p:nvSpPr>
          <p:cNvPr id="95" name="テキスト ボックス 94">
            <a:extLst>
              <a:ext uri="{FF2B5EF4-FFF2-40B4-BE49-F238E27FC236}">
                <a16:creationId xmlns:a16="http://schemas.microsoft.com/office/drawing/2014/main" id="{82C2846F-59D0-4C32-B37B-FB838B6C5174}"/>
              </a:ext>
            </a:extLst>
          </p:cNvPr>
          <p:cNvSpPr txBox="1"/>
          <p:nvPr/>
        </p:nvSpPr>
        <p:spPr>
          <a:xfrm>
            <a:off x="3094748" y="4232287"/>
            <a:ext cx="27538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通常価格</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7,000</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grpSp>
        <p:nvGrpSpPr>
          <p:cNvPr id="15" name="グループ化 14">
            <a:extLst>
              <a:ext uri="{FF2B5EF4-FFF2-40B4-BE49-F238E27FC236}">
                <a16:creationId xmlns:a16="http://schemas.microsoft.com/office/drawing/2014/main" id="{1C6E4149-959C-4735-9991-3C36A12FE18C}"/>
              </a:ext>
            </a:extLst>
          </p:cNvPr>
          <p:cNvGrpSpPr/>
          <p:nvPr/>
        </p:nvGrpSpPr>
        <p:grpSpPr>
          <a:xfrm>
            <a:off x="5187285" y="4099130"/>
            <a:ext cx="763786" cy="406056"/>
            <a:chOff x="278533" y="5878931"/>
            <a:chExt cx="763786" cy="406056"/>
          </a:xfrm>
        </p:grpSpPr>
        <p:sp>
          <p:nvSpPr>
            <p:cNvPr id="104" name="星: 32 pt 103">
              <a:extLst>
                <a:ext uri="{FF2B5EF4-FFF2-40B4-BE49-F238E27FC236}">
                  <a16:creationId xmlns:a16="http://schemas.microsoft.com/office/drawing/2014/main" id="{6F9382C7-A9CD-4E8C-BA8A-860F4DAC2A9E}"/>
                </a:ext>
              </a:extLst>
            </p:cNvPr>
            <p:cNvSpPr/>
            <p:nvPr/>
          </p:nvSpPr>
          <p:spPr>
            <a:xfrm>
              <a:off x="278533" y="5878931"/>
              <a:ext cx="763786" cy="406056"/>
            </a:xfrm>
            <a:prstGeom prst="star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5" name="テキスト ボックス 104">
              <a:extLst>
                <a:ext uri="{FF2B5EF4-FFF2-40B4-BE49-F238E27FC236}">
                  <a16:creationId xmlns:a16="http://schemas.microsoft.com/office/drawing/2014/main" id="{AE220240-5C83-48D8-9EAA-5C1387685591}"/>
                </a:ext>
              </a:extLst>
            </p:cNvPr>
            <p:cNvSpPr txBox="1"/>
            <p:nvPr/>
          </p:nvSpPr>
          <p:spPr>
            <a:xfrm>
              <a:off x="366171" y="5956943"/>
              <a:ext cx="65512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今だけ！</a:t>
              </a:r>
              <a:endParaRPr kumimoji="1" lang="ja-JP" altLang="en-US" sz="7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pSp>
      <p:sp>
        <p:nvSpPr>
          <p:cNvPr id="16" name="矢印: 右 15">
            <a:extLst>
              <a:ext uri="{FF2B5EF4-FFF2-40B4-BE49-F238E27FC236}">
                <a16:creationId xmlns:a16="http://schemas.microsoft.com/office/drawing/2014/main" id="{635A6D1E-7976-4BBF-9FAE-F90653C69BEB}"/>
              </a:ext>
            </a:extLst>
          </p:cNvPr>
          <p:cNvSpPr/>
          <p:nvPr/>
        </p:nvSpPr>
        <p:spPr>
          <a:xfrm>
            <a:off x="2113044" y="3000628"/>
            <a:ext cx="664394" cy="96721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矢印: 右 84">
            <a:extLst>
              <a:ext uri="{FF2B5EF4-FFF2-40B4-BE49-F238E27FC236}">
                <a16:creationId xmlns:a16="http://schemas.microsoft.com/office/drawing/2014/main" id="{96375F79-E5B7-42BA-BE9B-D98BD4E117B2}"/>
              </a:ext>
            </a:extLst>
          </p:cNvPr>
          <p:cNvSpPr/>
          <p:nvPr/>
        </p:nvSpPr>
        <p:spPr>
          <a:xfrm>
            <a:off x="6727656" y="3114433"/>
            <a:ext cx="709807" cy="96721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タイトル 1">
            <a:extLst>
              <a:ext uri="{FF2B5EF4-FFF2-40B4-BE49-F238E27FC236}">
                <a16:creationId xmlns:a16="http://schemas.microsoft.com/office/drawing/2014/main" id="{20A87E46-1F93-4397-8A62-D12B1CE557BB}"/>
              </a:ext>
            </a:extLst>
          </p:cNvPr>
          <p:cNvSpPr txBox="1">
            <a:spLocks/>
          </p:cNvSpPr>
          <p:nvPr/>
        </p:nvSpPr>
        <p:spPr>
          <a:xfrm>
            <a:off x="388698" y="29812"/>
            <a:ext cx="11766682" cy="996291"/>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R" panose="02020400000000000000" pitchFamily="18" charset="-128"/>
                <a:ea typeface="UD デジタル 教科書体 NK-R" panose="02020400000000000000" pitchFamily="18" charset="-128"/>
              </a:rPr>
              <a:t>３　</a:t>
            </a:r>
            <a:r>
              <a:rPr lang="ja-JP" altLang="en-US" sz="3200" spc="-300" dirty="0">
                <a:latin typeface="UD デジタル 教科書体 NK-R" panose="02020400000000000000" pitchFamily="18" charset="-128"/>
                <a:ea typeface="UD デジタル 教科書体 NK-R" panose="02020400000000000000" pitchFamily="18" charset="-128"/>
              </a:rPr>
              <a:t>消費者トラブルを防ぐために、気を付けなければならないことは？</a:t>
            </a:r>
          </a:p>
        </p:txBody>
      </p:sp>
      <p:sp>
        <p:nvSpPr>
          <p:cNvPr id="107" name="テキスト ボックス 106">
            <a:extLst>
              <a:ext uri="{FF2B5EF4-FFF2-40B4-BE49-F238E27FC236}">
                <a16:creationId xmlns:a16="http://schemas.microsoft.com/office/drawing/2014/main" id="{2BFC216B-95B7-4EAD-9C3B-DB60D9245618}"/>
              </a:ext>
            </a:extLst>
          </p:cNvPr>
          <p:cNvSpPr txBox="1"/>
          <p:nvPr/>
        </p:nvSpPr>
        <p:spPr>
          <a:xfrm>
            <a:off x="10679722" y="0"/>
            <a:ext cx="1512277" cy="369332"/>
          </a:xfrm>
          <a:prstGeom prst="rect">
            <a:avLst/>
          </a:prstGeom>
          <a:solidFill>
            <a:srgbClr val="0070C0"/>
          </a:solidFill>
        </p:spPr>
        <p:txBody>
          <a:bodyPr wrap="square" lIns="0" rIns="0" rtlCol="0">
            <a:spAutoFit/>
          </a:bodyPr>
          <a:lstStyle/>
          <a:p>
            <a:pPr algn="ctr"/>
            <a:r>
              <a:rPr lang="ja-JP" altLang="en-US" spc="-300" dirty="0">
                <a:solidFill>
                  <a:schemeClr val="bg1"/>
                </a:solidFill>
                <a:latin typeface="BIZ UDPゴシック" panose="020B0400000000000000" pitchFamily="50" charset="-128"/>
                <a:ea typeface="BIZ UDPゴシック" panose="020B0400000000000000" pitchFamily="50" charset="-128"/>
              </a:rPr>
              <a:t>ワークシート　</a:t>
            </a:r>
            <a:r>
              <a:rPr lang="en-US" altLang="ja-JP" spc="-300" dirty="0">
                <a:solidFill>
                  <a:schemeClr val="bg1"/>
                </a:solidFill>
                <a:latin typeface="BIZ UDPゴシック" panose="020B0400000000000000" pitchFamily="50" charset="-128"/>
                <a:ea typeface="BIZ UDPゴシック" panose="020B0400000000000000" pitchFamily="50" charset="-128"/>
              </a:rPr>
              <a:t>3</a:t>
            </a:r>
            <a:endParaRPr kumimoji="1" lang="ja-JP" altLang="en-US" spc="-3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161028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2446</TotalTime>
  <Words>4335</Words>
  <Application>Microsoft Office PowerPoint</Application>
  <PresentationFormat>ワイド画面</PresentationFormat>
  <Paragraphs>529</Paragraphs>
  <Slides>21</Slides>
  <Notes>21</Notes>
  <HiddenSlides>2</HiddenSlides>
  <MMClips>1</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21</vt:i4>
      </vt:variant>
    </vt:vector>
  </HeadingPairs>
  <TitlesOfParts>
    <vt:vector size="34" baseType="lpstr">
      <vt:lpstr>BIZ UDPゴシック</vt:lpstr>
      <vt:lpstr>BIZ UDゴシック</vt:lpstr>
      <vt:lpstr>HGｺﾞｼｯｸE</vt:lpstr>
      <vt:lpstr>ＭＳ Ｐゴシック</vt:lpstr>
      <vt:lpstr>ＭＳ ゴシック</vt:lpstr>
      <vt:lpstr>UD デジタル 教科書体 NK-R</vt:lpstr>
      <vt:lpstr>游ゴシック</vt:lpstr>
      <vt:lpstr>游ゴシック Light</vt:lpstr>
      <vt:lpstr>游明朝</vt:lpstr>
      <vt:lpstr>Arial</vt:lpstr>
      <vt:lpstr>MV Boli</vt:lpstr>
      <vt:lpstr>Times New Roman</vt:lpstr>
      <vt:lpstr>Office テーマ</vt:lpstr>
      <vt:lpstr>消費者トラブルを防ぐために、消費者として どのように行動すればいい？</vt:lpstr>
      <vt:lpstr>PowerPoint プレゼンテーション</vt:lpstr>
      <vt:lpstr>PowerPoint プレゼンテーション</vt:lpstr>
      <vt:lpstr>商品を買うとき、消費者として 何を気を付けたらいいか考えよう</vt:lpstr>
      <vt:lpstr>PowerPoint プレゼンテーション</vt:lpstr>
      <vt:lpstr>PowerPoint プレゼンテーション</vt:lpstr>
      <vt:lpstr>PowerPoint プレゼンテーション</vt:lpstr>
      <vt:lpstr>2　どのような消費者トラブルが起こるかもしれないと思いますか？</vt:lpstr>
      <vt:lpstr>PowerPoint プレゼンテーション</vt:lpstr>
      <vt:lpstr>３　消費者トラブルを防ぐために、気を付けなければならないことは？</vt:lpstr>
      <vt:lpstr>PowerPoint プレゼンテーション</vt:lpstr>
      <vt:lpstr>PowerPoint プレゼンテーション</vt:lpstr>
      <vt:lpstr>４　もし消費者トラブルが起こってしまったら、解決するためにどうしたらよいでしょう？</vt:lpstr>
      <vt:lpstr>PowerPoint プレゼンテーション</vt:lpstr>
      <vt:lpstr>３　消費者トラブルを防ぐために、気を付けなければならないことは？</vt:lpstr>
      <vt:lpstr>PowerPoint プレゼンテーション</vt:lpstr>
      <vt:lpstr>消費生活センターとは</vt:lpstr>
      <vt:lpstr>消費生活センターとは</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＃動画配信　＃サブスクリプション</dc:title>
  <dc:creator>木戸　明美（会任）</dc:creator>
  <cp:lastModifiedBy>山口 さやか</cp:lastModifiedBy>
  <cp:revision>126</cp:revision>
  <cp:lastPrinted>2025-02-19T06:10:41Z</cp:lastPrinted>
  <dcterms:modified xsi:type="dcterms:W3CDTF">2025-02-21T06:05:29Z</dcterms:modified>
</cp:coreProperties>
</file>