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28"/>
  </p:notesMasterIdLst>
  <p:handoutMasterIdLst>
    <p:handoutMasterId r:id="rId29"/>
  </p:handoutMasterIdLst>
  <p:sldIdLst>
    <p:sldId id="3066" r:id="rId2"/>
    <p:sldId id="3073" r:id="rId3"/>
    <p:sldId id="3068" r:id="rId4"/>
    <p:sldId id="3069" r:id="rId5"/>
    <p:sldId id="3082" r:id="rId6"/>
    <p:sldId id="3070" r:id="rId7"/>
    <p:sldId id="3075" r:id="rId8"/>
    <p:sldId id="3072" r:id="rId9"/>
    <p:sldId id="3074" r:id="rId10"/>
    <p:sldId id="356" r:id="rId11"/>
    <p:sldId id="357" r:id="rId12"/>
    <p:sldId id="3076" r:id="rId13"/>
    <p:sldId id="3085" r:id="rId14"/>
    <p:sldId id="354" r:id="rId15"/>
    <p:sldId id="352" r:id="rId16"/>
    <p:sldId id="362" r:id="rId17"/>
    <p:sldId id="365" r:id="rId18"/>
    <p:sldId id="370" r:id="rId19"/>
    <p:sldId id="373" r:id="rId20"/>
    <p:sldId id="366" r:id="rId21"/>
    <p:sldId id="358" r:id="rId22"/>
    <p:sldId id="359" r:id="rId23"/>
    <p:sldId id="3083" r:id="rId24"/>
    <p:sldId id="3084" r:id="rId25"/>
    <p:sldId id="3080" r:id="rId26"/>
    <p:sldId id="1824" r:id="rId2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ED3837C-EB9C-428F-A4A6-D337B0D9156E}">
          <p14:sldIdLst>
            <p14:sldId id="3066"/>
            <p14:sldId id="3073"/>
            <p14:sldId id="3068"/>
            <p14:sldId id="3069"/>
            <p14:sldId id="3082"/>
            <p14:sldId id="3070"/>
            <p14:sldId id="3075"/>
            <p14:sldId id="3072"/>
            <p14:sldId id="3074"/>
            <p14:sldId id="356"/>
            <p14:sldId id="357"/>
            <p14:sldId id="3076"/>
            <p14:sldId id="3085"/>
            <p14:sldId id="354"/>
            <p14:sldId id="352"/>
            <p14:sldId id="362"/>
            <p14:sldId id="365"/>
            <p14:sldId id="370"/>
            <p14:sldId id="373"/>
            <p14:sldId id="366"/>
            <p14:sldId id="358"/>
            <p14:sldId id="359"/>
            <p14:sldId id="3083"/>
            <p14:sldId id="3084"/>
            <p14:sldId id="3080"/>
            <p14:sldId id="18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2" clrIdx="0">
    <p:extLst>
      <p:ext uri="{19B8F6BF-5375-455C-9EA6-DF929625EA0E}">
        <p15:presenceInfo xmlns:p15="http://schemas.microsoft.com/office/powerpoint/2012/main" use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9C"/>
    <a:srgbClr val="FFF3E1"/>
    <a:srgbClr val="FFEFD7"/>
    <a:srgbClr val="CDD9EF"/>
    <a:srgbClr val="00B9EF"/>
    <a:srgbClr val="FCEDEC"/>
    <a:srgbClr val="EE0011"/>
    <a:srgbClr val="FFFFFF"/>
    <a:srgbClr val="F3FAFF"/>
    <a:srgbClr val="F4F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4" autoAdjust="0"/>
    <p:restoredTop sz="66347" autoAdjust="0"/>
  </p:normalViewPr>
  <p:slideViewPr>
    <p:cSldViewPr snapToGrid="0" showGuides="1">
      <p:cViewPr varScale="1">
        <p:scale>
          <a:sx n="42" d="100"/>
          <a:sy n="42" d="100"/>
        </p:scale>
        <p:origin x="1348" y="2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236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BC226-FA36-6779-A1C6-4A2B304E49C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3C4D196-C125-EDEA-E260-20C1C1A9028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3332D4A-C91C-40B4-99B8-6A35445278E6}" type="datetimeFigureOut">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E28AA3A1-BE97-DFBB-7D1E-C865E6AF761F}"/>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955511D-B49E-E29D-CA35-24BEE82DA544}"/>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5B7E533-5BB5-4DB5-9EA1-12B8B4A782A1}" type="slidenum">
              <a:rPr kumimoji="1" lang="ja-JP" altLang="en-US" smtClean="0"/>
              <a:t>‹#›</a:t>
            </a:fld>
            <a:endParaRPr kumimoji="1" lang="ja-JP" altLang="en-US"/>
          </a:p>
        </p:txBody>
      </p:sp>
    </p:spTree>
    <p:extLst>
      <p:ext uri="{BB962C8B-B14F-4D97-AF65-F5344CB8AC3E}">
        <p14:creationId xmlns:p14="http://schemas.microsoft.com/office/powerpoint/2010/main" val="30925140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a:extLst>
              <a:ext uri="{FF2B5EF4-FFF2-40B4-BE49-F238E27FC236}">
                <a16:creationId xmlns:a16="http://schemas.microsoft.com/office/drawing/2014/main" id="{2B234417-FDE8-BBBD-A81C-9112E2EF60E0}"/>
              </a:ext>
            </a:extLst>
          </p:cNvPr>
          <p:cNvSpPr>
            <a:spLocks noGrp="1" noRot="1" noChangeAspect="1"/>
          </p:cNvSpPr>
          <p:nvPr>
            <p:ph type="sldImg" idx="2"/>
          </p:nvPr>
        </p:nvSpPr>
        <p:spPr>
          <a:xfrm>
            <a:off x="422274" y="512763"/>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10" name="ノート プレースホルダー 9">
            <a:extLst>
              <a:ext uri="{FF2B5EF4-FFF2-40B4-BE49-F238E27FC236}">
                <a16:creationId xmlns:a16="http://schemas.microsoft.com/office/drawing/2014/main" id="{0AA3ED52-1420-9A72-5A37-D5E63D7EE2F0}"/>
              </a:ext>
            </a:extLst>
          </p:cNvPr>
          <p:cNvSpPr>
            <a:spLocks noGrp="1"/>
          </p:cNvSpPr>
          <p:nvPr>
            <p:ph type="body" sz="quarter" idx="3"/>
          </p:nvPr>
        </p:nvSpPr>
        <p:spPr>
          <a:xfrm>
            <a:off x="422274" y="4005263"/>
            <a:ext cx="5953125" cy="56245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7622653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a.go.jp/policies/policy/consumer_education/public_awareness/teaching_material/illustr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a.go.jp/policies/policy/consumer_education/public_awareness/teaching_material/illustr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a.go.jp/policies/policy/consumer_education/public_awareness/teaching_material/illustr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asutoya.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49263" y="476250"/>
            <a:ext cx="5694362" cy="3203575"/>
          </a:xfrm>
          <a:prstGeom prst="rect">
            <a:avLst/>
          </a:prstGeom>
        </p:spPr>
      </p:sp>
      <p:sp>
        <p:nvSpPr>
          <p:cNvPr id="3" name="ノート プレースホルダ 2"/>
          <p:cNvSpPr>
            <a:spLocks noGrp="1"/>
          </p:cNvSpPr>
          <p:nvPr>
            <p:ph type="body" idx="1"/>
          </p:nvPr>
        </p:nvSpPr>
        <p:spPr>
          <a:xfrm>
            <a:off x="659313" y="4571162"/>
            <a:ext cx="5274498" cy="3740041"/>
          </a:xfrm>
          <a:prstGeom prst="rect">
            <a:avLst/>
          </a:prstGeom>
        </p:spPr>
        <p:txBody>
          <a:bodyPr lIns="88194" tIns="44097" rIns="88194" bIns="44097">
            <a:normAutofit/>
          </a:bodyPr>
          <a:lstStyle/>
          <a:p>
            <a:pPr defTabSz="881939">
              <a:defRPr/>
            </a:pPr>
            <a:endParaRPr lang="en-US" altLang="ja-JP" dirty="0"/>
          </a:p>
        </p:txBody>
      </p:sp>
    </p:spTree>
    <p:extLst>
      <p:ext uri="{BB962C8B-B14F-4D97-AF65-F5344CB8AC3E}">
        <p14:creationId xmlns:p14="http://schemas.microsoft.com/office/powerpoint/2010/main" val="372968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755650"/>
            <a:ext cx="5956300" cy="3351213"/>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lang="ja-JP" altLang="en-US" dirty="0">
                <a:latin typeface="UD デジタル 教科書体 NK-B" panose="02020700000000000000" pitchFamily="18" charset="-128"/>
              </a:rPr>
              <a:t>確認です。</a:t>
            </a:r>
            <a:endParaRPr lang="en-US" altLang="ja-JP" dirty="0">
              <a:latin typeface="UD デジタル 教科書体 NK-B" panose="02020700000000000000" pitchFamily="18" charset="-128"/>
            </a:endParaRPr>
          </a:p>
          <a:p>
            <a:r>
              <a:rPr lang="ja-JP" altLang="en-US" dirty="0">
                <a:latin typeface="UD デジタル 教科書体 NK-B" panose="02020700000000000000" pitchFamily="18" charset="-128"/>
              </a:rPr>
              <a:t>課金とは、オンラインゲームなどで有料のアイテムなどを買うことです。</a:t>
            </a:r>
            <a:endParaRPr lang="en-US" altLang="ja-JP" dirty="0">
              <a:latin typeface="UD デジタル 教科書体 NK-B" panose="02020700000000000000" pitchFamily="18" charset="-128"/>
            </a:endParaRPr>
          </a:p>
          <a:p>
            <a:r>
              <a:rPr lang="ja-JP" altLang="en-US" dirty="0">
                <a:latin typeface="UD デジタル 教科書体 NK-B" panose="02020700000000000000" pitchFamily="18" charset="-128"/>
              </a:rPr>
              <a:t>よろしいか？</a:t>
            </a:r>
            <a:endParaRPr lang="en-US" altLang="ja-JP" dirty="0">
              <a:latin typeface="UD デジタル 教科書体 NK-B" panose="02020700000000000000" pitchFamily="18" charset="-128"/>
            </a:endParaRPr>
          </a:p>
          <a:p>
            <a:endParaRPr lang="en-US" altLang="ja-JP" dirty="0">
              <a:latin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消費者庁「特別支援学校向け消費者教育用教材」</a:t>
            </a:r>
            <a:r>
              <a:rPr lang="ja-JP" altLang="en-US" sz="1200" dirty="0">
                <a:solidFill>
                  <a:prstClr val="black"/>
                </a:solidFill>
                <a:latin typeface="BIZ UDPゴシック" panose="020B0400000000000000" pitchFamily="50" charset="-128"/>
                <a:ea typeface="BIZ UDPゴシック" panose="020B0400000000000000" pitchFamily="50" charset="-128"/>
              </a:rPr>
              <a:t>イラスト集　場面・物</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r>
              <a:rPr lang="en-US" altLang="ja-JP" dirty="0">
                <a:latin typeface="UD デジタル 教科書体 NK-B" panose="02020700000000000000" pitchFamily="18" charset="-128"/>
              </a:rPr>
              <a:t>https://www.caa.go.jp/policies/policy/consumer_education/public_awareness/teaching_material/material_010/assets/future_caa_cms201_210608_33.pptx</a:t>
            </a:r>
            <a:r>
              <a:rPr lang="ja-JP" altLang="en-US" dirty="0">
                <a:latin typeface="UD デジタル 教科書体 NK-B" panose="02020700000000000000" pitchFamily="18" charset="-128"/>
              </a:rPr>
              <a:t>　スライド</a:t>
            </a:r>
            <a:r>
              <a:rPr lang="en-US" altLang="ja-JP" dirty="0">
                <a:latin typeface="UD デジタル 教科書体 NK-B" panose="02020700000000000000" pitchFamily="18" charset="-128"/>
              </a:rPr>
              <a:t>3</a:t>
            </a:r>
          </a:p>
        </p:txBody>
      </p:sp>
    </p:spTree>
    <p:extLst>
      <p:ext uri="{BB962C8B-B14F-4D97-AF65-F5344CB8AC3E}">
        <p14:creationId xmlns:p14="http://schemas.microsoft.com/office/powerpoint/2010/main" val="15152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584200"/>
            <a:ext cx="5956300" cy="3351213"/>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有料のアイテムなどを買う課金のしくみは？</a:t>
            </a:r>
          </a:p>
          <a:p>
            <a:r>
              <a:rPr kumimoji="1" lang="ja-JP" altLang="en-US" dirty="0"/>
              <a:t>課金できてしまう仕組みはこの３つです。</a:t>
            </a:r>
            <a:endParaRPr kumimoji="1" lang="en-US" altLang="ja-JP" dirty="0"/>
          </a:p>
          <a:p>
            <a:r>
              <a:rPr kumimoji="1" lang="ja-JP" altLang="en-US" dirty="0"/>
              <a:t>①スマホの利用料と一緒に支払う</a:t>
            </a:r>
            <a:endParaRPr kumimoji="1" lang="en-US" altLang="ja-JP" dirty="0"/>
          </a:p>
          <a:p>
            <a:r>
              <a:rPr kumimoji="1" lang="ja-JP" altLang="en-US" dirty="0"/>
              <a:t>②プリぺーどカードで支払う</a:t>
            </a:r>
            <a:endParaRPr kumimoji="1" lang="en-US" altLang="ja-JP" dirty="0"/>
          </a:p>
          <a:p>
            <a:r>
              <a:rPr kumimoji="1" lang="ja-JP" altLang="en-US" dirty="0"/>
              <a:t>③スマホに登録したクレジットカードなどで支払う</a:t>
            </a:r>
            <a:endParaRPr kumimoji="1" lang="en-US" altLang="ja-JP" dirty="0"/>
          </a:p>
          <a:p>
            <a:endParaRPr kumimoji="1" lang="en-US" altLang="ja-JP" dirty="0"/>
          </a:p>
          <a:p>
            <a:r>
              <a:rPr kumimoji="1" lang="ja-JP" altLang="en-US" dirty="0"/>
              <a:t>アイテムは完全に無料ではありません。</a:t>
            </a:r>
            <a:endParaRPr kumimoji="1" lang="en-US" altLang="ja-JP" dirty="0"/>
          </a:p>
          <a:p>
            <a:r>
              <a:rPr kumimoji="1" lang="ja-JP" altLang="en-US" dirty="0"/>
              <a:t>お金を</a:t>
            </a:r>
            <a:r>
              <a:rPr kumimoji="1" lang="ja-JP" altLang="en-US" b="1" dirty="0"/>
              <a:t>支払って</a:t>
            </a:r>
            <a:r>
              <a:rPr kumimoji="1" lang="ja-JP" altLang="en-US" dirty="0"/>
              <a:t>アイテムを買っているのです。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ja-JP" altLang="en-US" dirty="0"/>
              <a:t>消費者庁「特別支援学校用教材」実践編テーマ</a:t>
            </a:r>
            <a:r>
              <a:rPr kumimoji="1" lang="en-US" altLang="ja-JP" dirty="0"/>
              <a:t>【2】</a:t>
            </a:r>
            <a:r>
              <a:rPr kumimoji="1" lang="ja-JP" altLang="en-US" dirty="0"/>
              <a:t>スマホ・ネットでのトラブル　</a:t>
            </a:r>
          </a:p>
          <a:p>
            <a:r>
              <a:rPr kumimoji="1" lang="ja-JP" altLang="en-US" dirty="0"/>
              <a:t>スライド教材　スライド</a:t>
            </a:r>
            <a:r>
              <a:rPr kumimoji="1" lang="en-US" altLang="ja-JP" dirty="0"/>
              <a:t>14</a:t>
            </a:r>
          </a:p>
          <a:p>
            <a:r>
              <a:rPr kumimoji="1" lang="en-US" altLang="ja-JP" dirty="0"/>
              <a:t>https://www.caa.go.jp/policies/policy/consumer_education/public_awareness/teaching_material/material_010/assets/consumer_education_cms203_240723_16.pptx</a:t>
            </a:r>
          </a:p>
          <a:p>
            <a:endParaRPr kumimoji="1" lang="en-US" altLang="ja-JP" dirty="0"/>
          </a:p>
        </p:txBody>
      </p:sp>
    </p:spTree>
    <p:extLst>
      <p:ext uri="{BB962C8B-B14F-4D97-AF65-F5344CB8AC3E}">
        <p14:creationId xmlns:p14="http://schemas.microsoft.com/office/powerpoint/2010/main" val="213943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私は、皆さんが、物やサービスにお金を支払った時にトラブルが起きて困った場合に相談する所</a:t>
            </a:r>
            <a:r>
              <a:rPr kumimoji="1" lang="en-US" altLang="ja-JP" dirty="0"/>
              <a:t>(</a:t>
            </a:r>
            <a:r>
              <a:rPr kumimoji="1" lang="ja-JP" altLang="en-US" dirty="0"/>
              <a:t>組織</a:t>
            </a:r>
            <a:r>
              <a:rPr kumimoji="1" lang="en-US" altLang="ja-JP" dirty="0"/>
              <a:t>)</a:t>
            </a:r>
            <a:r>
              <a:rPr kumimoji="1" lang="ja-JP" altLang="en-US" dirty="0"/>
              <a:t>で働いています。</a:t>
            </a:r>
            <a:endParaRPr kumimoji="1" lang="en-US" altLang="ja-JP" dirty="0"/>
          </a:p>
          <a:p>
            <a:r>
              <a:rPr kumimoji="1" lang="ja-JP" altLang="en-US" dirty="0"/>
              <a:t>昨年度、京都府内の小学生から寄せられた相談で一番多かったのがゲーム課金です。</a:t>
            </a:r>
            <a:endParaRPr kumimoji="1" lang="en-US" altLang="ja-JP" dirty="0"/>
          </a:p>
        </p:txBody>
      </p:sp>
    </p:spTree>
    <p:extLst>
      <p:ext uri="{BB962C8B-B14F-4D97-AF65-F5344CB8AC3E}">
        <p14:creationId xmlns:p14="http://schemas.microsoft.com/office/powerpoint/2010/main" val="392744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CCF9B-3D5D-28B8-DBE9-A5077DBDEB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EF2DC3-4306-F11E-E52E-51CA0CEAEE4F}"/>
              </a:ext>
            </a:extLst>
          </p:cNvPr>
          <p:cNvSpPr>
            <a:spLocks noGrp="1" noRot="1" noChangeAspect="1"/>
          </p:cNvSpPr>
          <p:nvPr>
            <p:ph type="sldImg"/>
          </p:nvPr>
        </p:nvSpPr>
        <p:spPr>
          <a:xfrm>
            <a:off x="422275" y="684213"/>
            <a:ext cx="5953125" cy="3349625"/>
          </a:xfrm>
          <a:prstGeom prst="rect">
            <a:avLst/>
          </a:prstGeom>
        </p:spPr>
      </p:sp>
      <p:sp>
        <p:nvSpPr>
          <p:cNvPr id="3" name="ノート プレースホルダー 2">
            <a:extLst>
              <a:ext uri="{FF2B5EF4-FFF2-40B4-BE49-F238E27FC236}">
                <a16:creationId xmlns:a16="http://schemas.microsoft.com/office/drawing/2014/main" id="{449CE746-78F1-C6AD-D262-7B105821F1E1}"/>
              </a:ext>
            </a:extLst>
          </p:cNvPr>
          <p:cNvSpPr>
            <a:spLocks noGrp="1"/>
          </p:cNvSpPr>
          <p:nvPr>
            <p:ph type="body" idx="1"/>
          </p:nvPr>
        </p:nvSpPr>
        <p:spPr>
          <a:xfrm>
            <a:off x="422273" y="4234963"/>
            <a:ext cx="5953125" cy="5466250"/>
          </a:xfrm>
          <a:prstGeom prst="rect">
            <a:avLst/>
          </a:prstGeom>
        </p:spPr>
        <p:txBody>
          <a:bodyPr/>
          <a:lstStyle/>
          <a:p>
            <a:r>
              <a:rPr kumimoji="1" lang="ja-JP" altLang="en-US" dirty="0"/>
              <a:t>こんな相談がありました。</a:t>
            </a:r>
            <a:endParaRPr kumimoji="1" lang="en-US" altLang="ja-JP" dirty="0"/>
          </a:p>
          <a:p>
            <a:endParaRPr kumimoji="1" lang="en-US" altLang="ja-JP" dirty="0"/>
          </a:p>
          <a:p>
            <a:r>
              <a:rPr kumimoji="1" lang="ja-JP" altLang="en-US" dirty="0"/>
              <a:t>保護者からの相談です。</a:t>
            </a:r>
            <a:endParaRPr kumimoji="1" lang="en-US" altLang="ja-JP" dirty="0"/>
          </a:p>
          <a:p>
            <a:r>
              <a:rPr kumimoji="1" lang="ja-JP" altLang="en-US" dirty="0"/>
              <a:t>子どもがスマホでゲーム課金を繰り返していたが、親のスマホ代と一緒に払っていたから長い間気が付かなかった。</a:t>
            </a:r>
            <a:endParaRPr kumimoji="1" lang="en-US" altLang="ja-JP" dirty="0"/>
          </a:p>
          <a:p>
            <a:r>
              <a:rPr kumimoji="1" lang="ja-JP" altLang="en-US" dirty="0"/>
              <a:t>お金を返してほしいと連絡したが、一定期間より前の分は対象外と言われた。</a:t>
            </a:r>
            <a:endParaRPr kumimoji="1" lang="en-US" altLang="ja-JP" dirty="0"/>
          </a:p>
          <a:p>
            <a:r>
              <a:rPr kumimoji="1" lang="ja-JP" altLang="en-US" dirty="0"/>
              <a:t>子どもは課金を逃れて遊べる方法を動画サイトで見て信じていたようだ。</a:t>
            </a:r>
            <a:endParaRPr kumimoji="1" lang="en-US" altLang="ja-JP" dirty="0"/>
          </a:p>
          <a:p>
            <a:r>
              <a:rPr kumimoji="1" lang="ja-JP" altLang="en-US" dirty="0"/>
              <a:t>お金を返してほしい。</a:t>
            </a:r>
            <a:endParaRPr kumimoji="1" lang="en-US" altLang="ja-JP" dirty="0"/>
          </a:p>
          <a:p>
            <a:endParaRPr kumimoji="1" lang="en-US" altLang="ja-JP" dirty="0"/>
          </a:p>
          <a:p>
            <a:r>
              <a:rPr kumimoji="1" lang="en-US" altLang="ja-JP" dirty="0"/>
              <a:t>※</a:t>
            </a:r>
            <a:r>
              <a:rPr kumimoji="1" lang="ja-JP" altLang="en-US" dirty="0"/>
              <a:t>結果</a:t>
            </a:r>
            <a:endParaRPr kumimoji="1" lang="en-US" altLang="ja-JP" dirty="0"/>
          </a:p>
          <a:p>
            <a:r>
              <a:rPr kumimoji="1" lang="ja-JP" altLang="en-US" dirty="0"/>
              <a:t>スマホのプラットフォームに返金申請をしたが、</a:t>
            </a:r>
            <a:r>
              <a:rPr kumimoji="1" lang="en-US" altLang="ja-JP" dirty="0"/>
              <a:t>90</a:t>
            </a:r>
            <a:r>
              <a:rPr kumimoji="1" lang="ja-JP" altLang="en-US" dirty="0"/>
              <a:t>日以上前の利用分は受付対象外と言われた。</a:t>
            </a:r>
            <a:endParaRPr kumimoji="1" lang="en-US" altLang="ja-JP" dirty="0"/>
          </a:p>
          <a:p>
            <a:r>
              <a:rPr kumimoji="1" lang="ja-JP" altLang="en-US" dirty="0"/>
              <a:t>再発防止の設定などを済ませて返金申請をしたが、受け付けてもらえなかった。</a:t>
            </a:r>
            <a:endParaRPr kumimoji="1" lang="en-US" altLang="ja-JP" dirty="0"/>
          </a:p>
          <a:p>
            <a:endParaRPr kumimoji="1" lang="en-US" altLang="ja-JP" dirty="0"/>
          </a:p>
          <a:p>
            <a:r>
              <a:rPr kumimoji="1" lang="ja-JP" altLang="en-US" dirty="0"/>
              <a:t>課金をしてしまった金額は</a:t>
            </a:r>
            <a:r>
              <a:rPr kumimoji="1" lang="en-US" altLang="ja-JP" dirty="0"/>
              <a:t>200</a:t>
            </a:r>
            <a:r>
              <a:rPr kumimoji="1" lang="ja-JP" altLang="en-US" dirty="0"/>
              <a:t>万円です。</a:t>
            </a:r>
            <a:endParaRPr kumimoji="1" lang="en-US" altLang="ja-JP" dirty="0"/>
          </a:p>
          <a:p>
            <a:r>
              <a:rPr kumimoji="1" lang="ja-JP" altLang="en-US" dirty="0"/>
              <a:t>困ったおうちの人からの相談です。</a:t>
            </a:r>
            <a:endParaRPr kumimoji="1" lang="en-US" altLang="ja-JP" dirty="0"/>
          </a:p>
          <a:p>
            <a:r>
              <a:rPr kumimoji="1" lang="en-US" altLang="ja-JP" dirty="0"/>
              <a:t>200</a:t>
            </a:r>
            <a:r>
              <a:rPr kumimoji="1" lang="ja-JP" altLang="en-US" dirty="0"/>
              <a:t>万円ってどれぐらいの金額かわかりますか？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＜参考＞</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latin typeface="Meiryo UI" panose="020B0604030504040204" pitchFamily="50" charset="-128"/>
                <a:ea typeface="Meiryo UI" panose="020B0604030504040204" pitchFamily="50" charset="-128"/>
              </a:rPr>
              <a:t>プラットフォーム事業者</a:t>
            </a:r>
            <a:r>
              <a:rPr lang="ja-JP" altLang="en-US" dirty="0">
                <a:latin typeface="Meiryo UI" panose="020B0604030504040204" pitchFamily="50" charset="-128"/>
                <a:ea typeface="Meiryo UI" panose="020B0604030504040204" pitchFamily="50" charset="-128"/>
              </a:rPr>
              <a:t>＝</a:t>
            </a:r>
            <a:r>
              <a:rPr kumimoji="1" lang="ja-JP" altLang="en-US" sz="1200" b="0" i="0" kern="1200" dirty="0">
                <a:solidFill>
                  <a:schemeClr val="tx1"/>
                </a:solidFill>
                <a:effectLst/>
                <a:latin typeface="+mn-lt"/>
                <a:ea typeface="+mn-ea"/>
                <a:cs typeface="+mn-cs"/>
              </a:rPr>
              <a:t>みんなが集まって遊んだり、売ったり、買ったりできる「広場」を作っている人や会社のこと</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インターネット上でプラットフォーム</a:t>
            </a:r>
            <a:r>
              <a:rPr lang="en-US" altLang="ja-JP" dirty="0"/>
              <a:t>(</a:t>
            </a:r>
            <a:r>
              <a:rPr lang="ja-JP" altLang="en-US" dirty="0"/>
              <a:t>市場</a:t>
            </a:r>
            <a:r>
              <a:rPr lang="en-US" altLang="ja-JP" dirty="0"/>
              <a:t>)</a:t>
            </a:r>
            <a:r>
              <a:rPr lang="ja-JP" altLang="en-US" dirty="0"/>
              <a:t>を提供する事業者や企業。スマートフォンでのオンラインゲームの場合は </a:t>
            </a:r>
            <a:r>
              <a:rPr lang="en-US" altLang="ja-JP" dirty="0"/>
              <a:t>Apple </a:t>
            </a:r>
            <a:r>
              <a:rPr lang="ja-JP" altLang="en-US" dirty="0"/>
              <a:t>社 の </a:t>
            </a:r>
            <a:r>
              <a:rPr lang="en-US" altLang="ja-JP" dirty="0"/>
              <a:t>App Store </a:t>
            </a:r>
            <a:r>
              <a:rPr lang="ja-JP" altLang="en-US" dirty="0"/>
              <a:t>や </a:t>
            </a:r>
            <a:r>
              <a:rPr lang="en-US" altLang="ja-JP" dirty="0"/>
              <a:t>Google </a:t>
            </a:r>
            <a:r>
              <a:rPr lang="ja-JP" altLang="en-US" dirty="0"/>
              <a:t>社の </a:t>
            </a:r>
            <a:r>
              <a:rPr lang="en-US" altLang="ja-JP" dirty="0"/>
              <a:t>Google play </a:t>
            </a:r>
            <a:r>
              <a:rPr lang="ja-JP" altLang="en-US" dirty="0"/>
              <a:t>を介在して課金決済を行うことが多い。 </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err="1"/>
              <a:t>Pionet</a:t>
            </a:r>
            <a:r>
              <a:rPr lang="ja-JP" altLang="en-US" dirty="0"/>
              <a:t>情報番号：</a:t>
            </a:r>
            <a:r>
              <a:rPr lang="en-US" altLang="ja-JP" dirty="0"/>
              <a:t>26044-2024-00110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kern="1200" dirty="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129123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598488"/>
            <a:ext cx="5956300" cy="3351212"/>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何が良くなかったのか、なんでこんなことになったのか、考えてみましょう。</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ja-JP" altLang="en-US" dirty="0"/>
              <a:t>消費者庁「特別支援学校用教材」実践編テーマ</a:t>
            </a:r>
            <a:r>
              <a:rPr kumimoji="1" lang="en-US" altLang="ja-JP" dirty="0"/>
              <a:t>【2】</a:t>
            </a:r>
            <a:r>
              <a:rPr kumimoji="1" lang="ja-JP" altLang="en-US" dirty="0"/>
              <a:t>スマホ・ネットでのトラブル　</a:t>
            </a:r>
            <a:endParaRPr kumimoji="1" lang="en-US" altLang="ja-JP" dirty="0"/>
          </a:p>
          <a:p>
            <a:r>
              <a:rPr kumimoji="1" lang="ja-JP" altLang="en-US" dirty="0"/>
              <a:t>スライド教材　スライド</a:t>
            </a:r>
            <a:r>
              <a:rPr kumimoji="1" lang="en-US" altLang="ja-JP" dirty="0"/>
              <a:t>10</a:t>
            </a:r>
          </a:p>
          <a:p>
            <a:r>
              <a:rPr kumimoji="1" lang="en-US" altLang="ja-JP" dirty="0"/>
              <a:t>https://www.caa.go.jp/policies/policy/consumer_education/public_awareness/teaching_material/material_010/assets/consumer_education_cms203_240723_16.pptx</a:t>
            </a:r>
          </a:p>
        </p:txBody>
      </p:sp>
    </p:spTree>
    <p:extLst>
      <p:ext uri="{BB962C8B-B14F-4D97-AF65-F5344CB8AC3E}">
        <p14:creationId xmlns:p14="http://schemas.microsoft.com/office/powerpoint/2010/main" val="32548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641350"/>
            <a:ext cx="5956300" cy="3351213"/>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問題点①ルール</a:t>
            </a:r>
            <a:r>
              <a:rPr kumimoji="1" lang="en-US" altLang="ja-JP" dirty="0"/>
              <a:t>(</a:t>
            </a:r>
            <a:r>
              <a:rPr kumimoji="1" lang="ja-JP" altLang="en-US" dirty="0"/>
              <a:t>利用規約</a:t>
            </a:r>
            <a:r>
              <a:rPr kumimoji="1" lang="en-US" altLang="ja-JP" dirty="0"/>
              <a:t>)</a:t>
            </a:r>
            <a:r>
              <a:rPr kumimoji="1" lang="ja-JP" altLang="en-US" dirty="0"/>
              <a:t>をよく見ずに始めてしまったこと。</a:t>
            </a:r>
            <a:endParaRPr kumimoji="1" lang="en-US" altLang="ja-JP" dirty="0"/>
          </a:p>
          <a:p>
            <a:r>
              <a:rPr kumimoji="1" lang="ja-JP" altLang="en-US" dirty="0"/>
              <a:t>ゲーム課金をしてしまった子どもたちが相談に来た時に私たちは「ルールを読んでゲームを始めましたか？」と質問します。</a:t>
            </a:r>
            <a:endParaRPr kumimoji="1" lang="en-US" altLang="ja-JP" dirty="0"/>
          </a:p>
          <a:p>
            <a:r>
              <a:rPr kumimoji="1" lang="ja-JP" altLang="en-US" dirty="0"/>
              <a:t>ほとんどの子どもたちは「面倒だし、ルールをよく見ずに始めてしまった。」と言います。</a:t>
            </a:r>
            <a:endParaRPr kumimoji="1" lang="en-US" altLang="ja-JP" dirty="0"/>
          </a:p>
          <a:p>
            <a:endParaRPr kumimoji="1" lang="en-US" altLang="ja-JP" dirty="0"/>
          </a:p>
          <a:p>
            <a:r>
              <a:rPr kumimoji="1" lang="ja-JP" altLang="en-US" dirty="0"/>
              <a:t>問題点②有料のアイテムを買い続けてしまったこと。</a:t>
            </a:r>
            <a:endParaRPr kumimoji="1" lang="en-US" altLang="ja-JP" dirty="0"/>
          </a:p>
          <a:p>
            <a:r>
              <a:rPr kumimoji="1" lang="ja-JP" altLang="en-US" dirty="0"/>
              <a:t>なぜ買い続けてしまうのでしょう？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消費者庁「特別支援学校用教材」実践編テーマ</a:t>
            </a:r>
            <a:r>
              <a:rPr kumimoji="1" lang="en-US" altLang="ja-JP" dirty="0"/>
              <a:t>【2】</a:t>
            </a:r>
            <a:r>
              <a:rPr kumimoji="1" lang="ja-JP" altLang="en-US" dirty="0"/>
              <a:t>スマホ・ネットでのトラブル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スライド教材　スライド</a:t>
            </a:r>
            <a:r>
              <a:rPr kumimoji="1" lang="en-US" altLang="ja-JP" dirty="0"/>
              <a:t>11</a:t>
            </a:r>
            <a:r>
              <a:rPr kumimoji="1" lang="ja-JP" altLang="en-US" dirty="0"/>
              <a:t>、</a:t>
            </a:r>
            <a:r>
              <a:rPr kumimoji="1" lang="en-US" altLang="ja-JP" dirty="0"/>
              <a:t>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https://www.caa.go.jp/policies/policy/consumer_education/public_awareness/teaching_material/material_010/assets/consumer_education_cms203_240723_16.pptx</a:t>
            </a:r>
          </a:p>
          <a:p>
            <a:endParaRPr kumimoji="1" lang="en-US" altLang="ja-JP" dirty="0"/>
          </a:p>
        </p:txBody>
      </p:sp>
    </p:spTree>
    <p:extLst>
      <p:ext uri="{BB962C8B-B14F-4D97-AF65-F5344CB8AC3E}">
        <p14:creationId xmlns:p14="http://schemas.microsoft.com/office/powerpoint/2010/main" val="135821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12763"/>
            <a:ext cx="5953125" cy="3349625"/>
          </a:xfrm>
        </p:spPr>
      </p:sp>
      <p:sp>
        <p:nvSpPr>
          <p:cNvPr id="3" name="ノート プレースホルダー 2"/>
          <p:cNvSpPr>
            <a:spLocks noGrp="1"/>
          </p:cNvSpPr>
          <p:nvPr>
            <p:ph type="body" idx="1"/>
          </p:nvPr>
        </p:nvSpPr>
        <p:spPr/>
        <p:txBody>
          <a:bodyPr/>
          <a:lstStyle/>
          <a:p>
            <a:r>
              <a:rPr kumimoji="1" lang="ja-JP" altLang="en-US" dirty="0"/>
              <a:t>ゲームをしていて、強い敵が出てきて先に進めない！というとき、みなさんならどうしますか？</a:t>
            </a:r>
            <a:endParaRPr kumimoji="1" lang="en-US" altLang="ja-JP" dirty="0"/>
          </a:p>
          <a:p>
            <a:r>
              <a:rPr kumimoji="1" lang="ja-JP" altLang="en-US" dirty="0"/>
              <a:t>→強い武器が必要・・・</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消費者庁「特別支援学校用教材」実践編テーマ</a:t>
            </a:r>
            <a:r>
              <a:rPr kumimoji="1" lang="en-US" altLang="ja-JP" dirty="0"/>
              <a:t>【2】</a:t>
            </a:r>
            <a:r>
              <a:rPr kumimoji="1" lang="ja-JP" altLang="en-US" dirty="0"/>
              <a:t>スマホ・ネットでのトラブル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スライド教材　スライド</a:t>
            </a:r>
            <a:r>
              <a:rPr kumimoji="1" lang="en-US" altLang="ja-JP" dirty="0"/>
              <a:t>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https://www.caa.go.jp/policies/policy/consumer_education/public_awareness/teaching_material/material_010/assets/consumer_education_cms203_240723_16.pptx</a:t>
            </a:r>
          </a:p>
          <a:p>
            <a:endParaRPr kumimoji="1" lang="en-US" altLang="ja-JP" dirty="0"/>
          </a:p>
        </p:txBody>
      </p:sp>
    </p:spTree>
    <p:extLst>
      <p:ext uri="{BB962C8B-B14F-4D97-AF65-F5344CB8AC3E}">
        <p14:creationId xmlns:p14="http://schemas.microsoft.com/office/powerpoint/2010/main" val="24605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641350"/>
            <a:ext cx="5956300" cy="3351213"/>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en-US" altLang="ja-JP" dirty="0"/>
              <a:t>【</a:t>
            </a:r>
            <a:r>
              <a:rPr kumimoji="1" lang="ja-JP" altLang="en-US" dirty="0"/>
              <a:t>アニメーションあり</a:t>
            </a:r>
            <a:r>
              <a:rPr kumimoji="1" lang="en-US" altLang="ja-JP" dirty="0"/>
              <a:t>】</a:t>
            </a:r>
          </a:p>
          <a:p>
            <a:r>
              <a:rPr kumimoji="1" lang="ja-JP" altLang="en-US" dirty="0"/>
              <a:t>課金（アイテムの購入）がやめられなくなる様子を図にしてみました。</a:t>
            </a:r>
            <a:endParaRPr kumimoji="1" lang="en-US" altLang="ja-JP" dirty="0"/>
          </a:p>
          <a:p>
            <a:r>
              <a:rPr kumimoji="1" lang="ja-JP" altLang="en-US" dirty="0"/>
              <a:t>納得でしょうか？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ja-JP" altLang="en-US" dirty="0"/>
              <a:t>消費者庁「特別支援学校用教材」実践編テーマ</a:t>
            </a:r>
            <a:r>
              <a:rPr kumimoji="1" lang="en-US" altLang="ja-JP" dirty="0"/>
              <a:t>【2】</a:t>
            </a:r>
            <a:r>
              <a:rPr kumimoji="1" lang="ja-JP" altLang="en-US" dirty="0"/>
              <a:t>スマホ・ネットでのトラブル　</a:t>
            </a:r>
          </a:p>
          <a:p>
            <a:r>
              <a:rPr kumimoji="1" lang="ja-JP" altLang="en-US" dirty="0"/>
              <a:t>スライド教材　スライド</a:t>
            </a:r>
            <a:r>
              <a:rPr kumimoji="1" lang="en-US" altLang="ja-JP" dirty="0"/>
              <a:t>21</a:t>
            </a:r>
          </a:p>
          <a:p>
            <a:r>
              <a:rPr kumimoji="1" lang="en-US" altLang="ja-JP" dirty="0"/>
              <a:t>https://www.caa.go.jp/policies/policy/consumer_education/public_awareness/teaching_material/material_010/assets/consumer_education_cms203_240723_16.pptx</a:t>
            </a:r>
          </a:p>
        </p:txBody>
      </p:sp>
    </p:spTree>
    <p:extLst>
      <p:ext uri="{BB962C8B-B14F-4D97-AF65-F5344CB8AC3E}">
        <p14:creationId xmlns:p14="http://schemas.microsoft.com/office/powerpoint/2010/main" val="727596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669925"/>
            <a:ext cx="5956300" cy="3351213"/>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ゲームが難しくなって、先に進めない時「ガチャで強いキャラクターをゲットしたい！」という気持ちになったこと、ありませんか？</a:t>
            </a:r>
            <a:endParaRPr kumimoji="1" lang="en-US" altLang="ja-JP" dirty="0"/>
          </a:p>
          <a:p>
            <a:endParaRPr kumimoji="1" lang="en-US" altLang="ja-JP" dirty="0"/>
          </a:p>
          <a:p>
            <a:r>
              <a:rPr kumimoji="1" lang="ja-JP" altLang="en-US" dirty="0"/>
              <a:t>＜以下読まない＞</a:t>
            </a:r>
            <a:endParaRPr kumimoji="1" lang="en-US" altLang="ja-JP" dirty="0"/>
          </a:p>
          <a:p>
            <a:r>
              <a:rPr kumimoji="1" lang="ja-JP" altLang="en-US" dirty="0"/>
              <a:t>消費者庁「特別支援学校用教材」実践編テーマ</a:t>
            </a:r>
            <a:r>
              <a:rPr kumimoji="1" lang="en-US" altLang="ja-JP" dirty="0"/>
              <a:t>【2】</a:t>
            </a:r>
            <a:r>
              <a:rPr kumimoji="1" lang="ja-JP" altLang="en-US" dirty="0"/>
              <a:t>スマホ・ネットでのトラブル　</a:t>
            </a:r>
          </a:p>
          <a:p>
            <a:r>
              <a:rPr kumimoji="1" lang="ja-JP" altLang="en-US" dirty="0"/>
              <a:t>スライド教材　スライド</a:t>
            </a:r>
            <a:r>
              <a:rPr kumimoji="1" lang="en-US" altLang="ja-JP" dirty="0"/>
              <a:t>23</a:t>
            </a:r>
          </a:p>
          <a:p>
            <a:r>
              <a:rPr kumimoji="1" lang="en-US" altLang="ja-JP" dirty="0"/>
              <a:t>https://www.caa.go.jp/policies/policy/consumer_education/public_awareness/teaching_material/material_010/assets/consumer_education_cms203_240723_16.pptx</a:t>
            </a:r>
          </a:p>
          <a:p>
            <a:endParaRPr kumimoji="1" lang="en-US" altLang="ja-JP" dirty="0"/>
          </a:p>
        </p:txBody>
      </p:sp>
    </p:spTree>
    <p:extLst>
      <p:ext uri="{BB962C8B-B14F-4D97-AF65-F5344CB8AC3E}">
        <p14:creationId xmlns:p14="http://schemas.microsoft.com/office/powerpoint/2010/main" val="114050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598488"/>
            <a:ext cx="5956300" cy="3351212"/>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en-US" altLang="ja-JP" dirty="0"/>
              <a:t>【</a:t>
            </a:r>
            <a:r>
              <a:rPr kumimoji="1" lang="ja-JP" altLang="en-US" dirty="0"/>
              <a:t>アニメーションあり</a:t>
            </a:r>
            <a:r>
              <a:rPr kumimoji="1" lang="en-US" altLang="ja-JP" dirty="0"/>
              <a:t>】</a:t>
            </a:r>
          </a:p>
          <a:p>
            <a:r>
              <a:rPr kumimoji="1" lang="ja-JP" altLang="en-US" dirty="0"/>
              <a:t>ガチャの購入がやめられなくなるイメージ図です。</a:t>
            </a:r>
            <a:endParaRPr kumimoji="1" lang="en-US" altLang="ja-JP" dirty="0"/>
          </a:p>
          <a:p>
            <a:r>
              <a:rPr kumimoji="1" lang="ja-JP" altLang="en-US" dirty="0"/>
              <a:t>この図を見ると、エンドレスで辞められない状況になっています。</a:t>
            </a:r>
            <a:endParaRPr kumimoji="1" lang="en-US" altLang="ja-JP" dirty="0"/>
          </a:p>
          <a:p>
            <a:endParaRPr kumimoji="1" lang="en-US" altLang="ja-JP" dirty="0"/>
          </a:p>
          <a:p>
            <a:r>
              <a:rPr kumimoji="1" lang="ja-JP" altLang="en-US" dirty="0"/>
              <a:t>ではどうしたらよいのでしょう？</a:t>
            </a:r>
            <a:endParaRPr kumimoji="1" lang="en-US" altLang="ja-JP" dirty="0"/>
          </a:p>
          <a:p>
            <a:endParaRPr kumimoji="1" lang="en-US" altLang="ja-JP" dirty="0"/>
          </a:p>
          <a:p>
            <a:r>
              <a:rPr kumimoji="1" lang="ja-JP" altLang="en-US" dirty="0"/>
              <a:t>＜以下読まない＞</a:t>
            </a:r>
            <a:endParaRPr kumimoji="1" lang="en-US" altLang="ja-JP" dirty="0"/>
          </a:p>
          <a:p>
            <a:r>
              <a:rPr kumimoji="1" lang="ja-JP" altLang="en-US" dirty="0"/>
              <a:t>消費者庁「特別支援学校用教材」実践編テーマ</a:t>
            </a:r>
            <a:r>
              <a:rPr kumimoji="1" lang="en-US" altLang="ja-JP" dirty="0"/>
              <a:t>【2】</a:t>
            </a:r>
            <a:r>
              <a:rPr kumimoji="1" lang="ja-JP" altLang="en-US" dirty="0"/>
              <a:t>スマホ・ネットでのトラブル　</a:t>
            </a:r>
          </a:p>
          <a:p>
            <a:r>
              <a:rPr kumimoji="1" lang="ja-JP" altLang="en-US" dirty="0"/>
              <a:t>スライド教材　スライド</a:t>
            </a:r>
            <a:r>
              <a:rPr kumimoji="1" lang="en-US" altLang="ja-JP" dirty="0"/>
              <a:t>21</a:t>
            </a:r>
          </a:p>
          <a:p>
            <a:r>
              <a:rPr kumimoji="1" lang="en-US" altLang="ja-JP" dirty="0"/>
              <a:t>https://www.caa.go.jp/policies/policy/consumer_education/public_awareness/teaching_material/material_010/assets/consumer_education_cms203_240723_16.pptx</a:t>
            </a:r>
          </a:p>
        </p:txBody>
      </p:sp>
    </p:spTree>
    <p:extLst>
      <p:ext uri="{BB962C8B-B14F-4D97-AF65-F5344CB8AC3E}">
        <p14:creationId xmlns:p14="http://schemas.microsoft.com/office/powerpoint/2010/main" val="336047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lt"/>
                <a:ea typeface="+mn-ea"/>
                <a:cs typeface="+mn-cs"/>
              </a:rPr>
              <a:t>物を買う時に物と引き換えに渡す</a:t>
            </a:r>
            <a:r>
              <a:rPr kumimoji="1" lang="en-US" altLang="ja-JP" sz="1200" b="0" kern="1200" dirty="0">
                <a:solidFill>
                  <a:schemeClr val="tx1"/>
                </a:solidFill>
                <a:effectLst/>
                <a:latin typeface="+mn-lt"/>
                <a:ea typeface="+mn-ea"/>
                <a:cs typeface="+mn-cs"/>
              </a:rPr>
              <a:t>(</a:t>
            </a:r>
            <a:r>
              <a:rPr kumimoji="1" lang="ja-JP" altLang="en-US" sz="1200" b="0" kern="1200" dirty="0">
                <a:solidFill>
                  <a:schemeClr val="tx1"/>
                </a:solidFill>
                <a:effectLst/>
                <a:latin typeface="+mn-lt"/>
                <a:ea typeface="+mn-ea"/>
                <a:cs typeface="+mn-cs"/>
              </a:rPr>
              <a:t>支払う</a:t>
            </a:r>
            <a:r>
              <a:rPr kumimoji="1" lang="en-US" altLang="ja-JP" sz="1200" b="0" kern="1200" dirty="0">
                <a:solidFill>
                  <a:schemeClr val="tx1"/>
                </a:solidFill>
                <a:effectLst/>
                <a:latin typeface="+mn-lt"/>
                <a:ea typeface="+mn-ea"/>
                <a:cs typeface="+mn-cs"/>
              </a:rPr>
              <a:t>)</a:t>
            </a:r>
            <a:r>
              <a:rPr kumimoji="1" lang="ja-JP" altLang="en-US" sz="1200" b="0" kern="1200" dirty="0">
                <a:solidFill>
                  <a:schemeClr val="tx1"/>
                </a:solidFill>
                <a:effectLst/>
                <a:latin typeface="+mn-lt"/>
                <a:ea typeface="+mn-ea"/>
                <a:cs typeface="+mn-cs"/>
              </a:rPr>
              <a:t>お金には、たくさんの種類があります。</a:t>
            </a:r>
            <a:endParaRPr kumimoji="1"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a:solidFill>
                  <a:schemeClr val="tx1"/>
                </a:solidFill>
                <a:effectLst/>
                <a:latin typeface="+mn-lt"/>
                <a:ea typeface="+mn-ea"/>
                <a:cs typeface="+mn-cs"/>
              </a:rPr>
              <a:t>見えるお金と見えないお金の使い方</a:t>
            </a:r>
            <a:r>
              <a:rPr kumimoji="1" lang="ja-JP" altLang="en-US" sz="1200" b="0" kern="1200" dirty="0">
                <a:solidFill>
                  <a:schemeClr val="tx1"/>
                </a:solidFill>
                <a:effectLst/>
                <a:latin typeface="+mn-lt"/>
                <a:ea typeface="+mn-ea"/>
                <a:cs typeface="+mn-cs"/>
              </a:rPr>
              <a:t>について一緒に考えてみましょう。</a:t>
            </a:r>
            <a:endParaRPr lang="en-US" altLang="ja-JP" b="0" dirty="0"/>
          </a:p>
          <a:p>
            <a:endParaRPr lang="en-US" altLang="ja-JP"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lang="ja-JP" altLang="en-US" dirty="0">
                <a:hlinkClick r:id="rId3"/>
              </a:rPr>
              <a:t>イラスト集 </a:t>
            </a:r>
            <a:r>
              <a:rPr lang="en-US" altLang="ja-JP" dirty="0">
                <a:hlinkClick r:id="rId3"/>
              </a:rPr>
              <a:t>| </a:t>
            </a:r>
            <a:r>
              <a:rPr lang="ja-JP" altLang="en-US" dirty="0">
                <a:hlinkClick r:id="rId3"/>
              </a:rPr>
              <a:t>消費者庁</a:t>
            </a:r>
            <a:endParaRPr lang="en-US" altLang="ja-JP" dirty="0"/>
          </a:p>
          <a:p>
            <a:r>
              <a:rPr kumimoji="1" lang="en-US" altLang="ja-JP" dirty="0"/>
              <a:t>https://www.caa.go.jp/policies/policy/consumer_education/public_awareness/teaching_material/illustration/</a:t>
            </a:r>
            <a:endParaRPr kumimoji="1" lang="ja-JP" altLang="en-US" dirty="0"/>
          </a:p>
        </p:txBody>
      </p:sp>
    </p:spTree>
    <p:extLst>
      <p:ext uri="{BB962C8B-B14F-4D97-AF65-F5344CB8AC3E}">
        <p14:creationId xmlns:p14="http://schemas.microsoft.com/office/powerpoint/2010/main" val="144189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669925"/>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整理します。</a:t>
            </a:r>
            <a:endParaRPr kumimoji="1" lang="en-US" altLang="ja-JP" dirty="0"/>
          </a:p>
          <a:p>
            <a:r>
              <a:rPr kumimoji="1" lang="ja-JP" altLang="en-US" dirty="0"/>
              <a:t>課金してしまうのはなぜでしょう？</a:t>
            </a:r>
            <a:endParaRPr kumimoji="1" lang="en-US" altLang="ja-JP" dirty="0"/>
          </a:p>
          <a:p>
            <a:r>
              <a:rPr kumimoji="1" lang="ja-JP" altLang="en-US" dirty="0"/>
              <a:t>〇ゲームが進めやすくなる</a:t>
            </a:r>
            <a:endParaRPr kumimoji="1" lang="en-US" altLang="ja-JP" dirty="0"/>
          </a:p>
          <a:p>
            <a:r>
              <a:rPr kumimoji="1" lang="ja-JP" altLang="en-US" dirty="0"/>
              <a:t>〇一回の課金する金額は少ない</a:t>
            </a:r>
            <a:endParaRPr kumimoji="1" lang="en-US" altLang="ja-JP" dirty="0"/>
          </a:p>
          <a:p>
            <a:r>
              <a:rPr kumimoji="1" lang="ja-JP" altLang="en-US" dirty="0"/>
              <a:t>〇お金を使っている感じがしない</a:t>
            </a:r>
            <a:endParaRPr kumimoji="1" lang="en-US" altLang="ja-JP" dirty="0"/>
          </a:p>
          <a:p>
            <a:r>
              <a:rPr kumimoji="1" lang="ja-JP" altLang="en-US" dirty="0"/>
              <a:t>〇課金に慣れてしまう</a:t>
            </a:r>
            <a:endParaRPr kumimoji="1" lang="en-US" altLang="ja-JP" dirty="0"/>
          </a:p>
          <a:p>
            <a:endParaRPr kumimoji="1" lang="en-US" altLang="ja-JP" dirty="0"/>
          </a:p>
          <a:p>
            <a:r>
              <a:rPr kumimoji="1" lang="ja-JP" altLang="en-US" dirty="0"/>
              <a:t>＜以下読まない＞</a:t>
            </a:r>
            <a:endParaRPr kumimoji="1" lang="en-US" altLang="ja-JP" dirty="0"/>
          </a:p>
          <a:p>
            <a:r>
              <a:rPr kumimoji="1" lang="ja-JP" altLang="en-US" dirty="0"/>
              <a:t>消費者庁「特別支援学校用教材」実践編テーマ</a:t>
            </a:r>
            <a:r>
              <a:rPr kumimoji="1" lang="en-US" altLang="ja-JP" dirty="0"/>
              <a:t>【2】</a:t>
            </a:r>
            <a:r>
              <a:rPr kumimoji="1" lang="ja-JP" altLang="en-US" dirty="0"/>
              <a:t>スマホ・ネットでのトラブル　</a:t>
            </a:r>
          </a:p>
          <a:p>
            <a:r>
              <a:rPr kumimoji="1" lang="ja-JP" altLang="en-US" dirty="0"/>
              <a:t>スライド教材　スライド</a:t>
            </a:r>
            <a:r>
              <a:rPr kumimoji="1" lang="en-US" altLang="ja-JP" dirty="0"/>
              <a:t>26</a:t>
            </a:r>
          </a:p>
          <a:p>
            <a:r>
              <a:rPr kumimoji="1" lang="en-US" altLang="ja-JP" dirty="0"/>
              <a:t>https://www.caa.go.jp/policies/policy/consumer_education/public_awareness/teaching_material/material_010/assets/consumer_education_cms203_240723_16.pptx</a:t>
            </a:r>
          </a:p>
        </p:txBody>
      </p:sp>
    </p:spTree>
    <p:extLst>
      <p:ext uri="{BB962C8B-B14F-4D97-AF65-F5344CB8AC3E}">
        <p14:creationId xmlns:p14="http://schemas.microsoft.com/office/powerpoint/2010/main" val="65247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698500"/>
            <a:ext cx="5956300" cy="3351213"/>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（相談員が講師を担当する場合）</a:t>
            </a:r>
            <a:endParaRPr kumimoji="1" lang="en-US" altLang="ja-JP" dirty="0"/>
          </a:p>
          <a:p>
            <a:r>
              <a:rPr kumimoji="1" lang="ja-JP" altLang="en-US" dirty="0"/>
              <a:t>相談を受けている私たちからの提案です。</a:t>
            </a:r>
            <a:endParaRPr kumimoji="1" lang="en-US" altLang="ja-JP" dirty="0"/>
          </a:p>
          <a:p>
            <a:endParaRPr kumimoji="1" lang="en-US" altLang="ja-JP" dirty="0"/>
          </a:p>
          <a:p>
            <a:r>
              <a:rPr kumimoji="1" lang="ja-JP" altLang="en-US" dirty="0"/>
              <a:t>ゲームをする時の注意点①</a:t>
            </a:r>
            <a:endParaRPr kumimoji="1" lang="en-US" altLang="ja-JP" dirty="0"/>
          </a:p>
          <a:p>
            <a:r>
              <a:rPr kumimoji="1" lang="ja-JP" altLang="en-US" dirty="0"/>
              <a:t>ルール（利用規約）には、</a:t>
            </a:r>
            <a:r>
              <a:rPr kumimoji="1" lang="ja-JP" altLang="en-US" dirty="0">
                <a:solidFill>
                  <a:schemeClr val="tx1"/>
                </a:solidFill>
              </a:rPr>
              <a:t>利用に当たっての条件や注意事項、お金が掛かるか等が</a:t>
            </a:r>
            <a:r>
              <a:rPr kumimoji="1" lang="ja-JP" altLang="en-US" dirty="0"/>
              <a:t>書かれています。</a:t>
            </a:r>
            <a:endParaRPr kumimoji="1" lang="en-US" altLang="ja-JP" dirty="0"/>
          </a:p>
          <a:p>
            <a:r>
              <a:rPr kumimoji="1" lang="ja-JP" altLang="en-US" dirty="0"/>
              <a:t>始める前に、ルール（利用規約）を確認しよう！</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ja-JP" altLang="en-US" dirty="0"/>
              <a:t>消費者庁「特別支援学校用教材」実践編テーマ</a:t>
            </a:r>
            <a:r>
              <a:rPr kumimoji="1" lang="en-US" altLang="ja-JP" dirty="0"/>
              <a:t>【2】</a:t>
            </a:r>
            <a:r>
              <a:rPr kumimoji="1" lang="ja-JP" altLang="en-US" dirty="0"/>
              <a:t>スマホ・ネットでのトラブル　</a:t>
            </a:r>
          </a:p>
          <a:p>
            <a:r>
              <a:rPr kumimoji="1" lang="ja-JP" altLang="en-US" dirty="0"/>
              <a:t>スライド教材　スライド</a:t>
            </a:r>
            <a:r>
              <a:rPr kumimoji="1" lang="en-US" altLang="ja-JP" dirty="0"/>
              <a:t>15</a:t>
            </a:r>
          </a:p>
          <a:p>
            <a:r>
              <a:rPr kumimoji="1" lang="en-US" altLang="ja-JP" dirty="0"/>
              <a:t>https://www.caa.go.jp/policies/policy/consumer_education/public_awareness/teaching_material/material_010/assets/consumer_education_cms203_240723_16.pptx</a:t>
            </a:r>
          </a:p>
        </p:txBody>
      </p:sp>
    </p:spTree>
    <p:extLst>
      <p:ext uri="{BB962C8B-B14F-4D97-AF65-F5344CB8AC3E}">
        <p14:creationId xmlns:p14="http://schemas.microsoft.com/office/powerpoint/2010/main" val="310614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712788"/>
            <a:ext cx="5956300" cy="3351212"/>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ゲームをする時の注意点②</a:t>
            </a:r>
          </a:p>
          <a:p>
            <a:r>
              <a:rPr kumimoji="1" lang="ja-JP" altLang="en-US" dirty="0"/>
              <a:t>ゲームでお金を使うときは、保護者に相談しよう！</a:t>
            </a:r>
          </a:p>
          <a:p>
            <a:endParaRPr kumimoji="1" lang="en-US" altLang="ja-JP" dirty="0"/>
          </a:p>
          <a:p>
            <a:r>
              <a:rPr kumimoji="1" lang="en-US" altLang="ja-JP" dirty="0"/>
              <a:t>【</a:t>
            </a:r>
            <a:r>
              <a:rPr kumimoji="1" lang="ja-JP" altLang="en-US" dirty="0"/>
              <a:t>補足</a:t>
            </a:r>
            <a:r>
              <a:rPr kumimoji="1" lang="en-US" altLang="ja-JP" dirty="0"/>
              <a:t>】</a:t>
            </a:r>
          </a:p>
          <a:p>
            <a:r>
              <a:rPr kumimoji="1" lang="ja-JP" altLang="en-US" dirty="0"/>
              <a:t>・ゲームにお金を使っても良いか、お金をいくらまで使っても良いか、保護者と話し合って決めておくことも大事です。</a:t>
            </a:r>
            <a:endParaRPr kumimoji="1" lang="en-US" altLang="ja-JP" dirty="0"/>
          </a:p>
          <a:p>
            <a:r>
              <a:rPr kumimoji="1" lang="ja-JP" altLang="en-US" dirty="0"/>
              <a:t>・お金の支払方としては、プリペイドカード、家族のクレジットカード、携帯電話（スマホ）の利用料と一緒に支払う等の方法があります。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ja-JP" altLang="en-US" dirty="0"/>
              <a:t>消費者庁「特別支援学校用教材」実践編テーマ</a:t>
            </a:r>
            <a:r>
              <a:rPr kumimoji="1" lang="en-US" altLang="ja-JP" dirty="0"/>
              <a:t>【2】</a:t>
            </a:r>
            <a:r>
              <a:rPr kumimoji="1" lang="ja-JP" altLang="en-US" dirty="0"/>
              <a:t>スマホ・ネットでのトラブル　</a:t>
            </a:r>
          </a:p>
          <a:p>
            <a:r>
              <a:rPr kumimoji="1" lang="ja-JP" altLang="en-US" dirty="0"/>
              <a:t>スライド教材　スライド</a:t>
            </a:r>
            <a:r>
              <a:rPr kumimoji="1" lang="en-US" altLang="ja-JP" dirty="0"/>
              <a:t>16</a:t>
            </a:r>
          </a:p>
          <a:p>
            <a:r>
              <a:rPr kumimoji="1" lang="en-US" altLang="ja-JP" dirty="0"/>
              <a:t>https://www.caa.go.jp/policies/policy/consumer_education/public_awareness/teaching_material/material_010/assets/consumer_education_cms203_240723_16.pptx</a:t>
            </a:r>
          </a:p>
        </p:txBody>
      </p:sp>
    </p:spTree>
    <p:extLst>
      <p:ext uri="{BB962C8B-B14F-4D97-AF65-F5344CB8AC3E}">
        <p14:creationId xmlns:p14="http://schemas.microsoft.com/office/powerpoint/2010/main" val="417899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53E3-C90E-D804-FAB3-137423E44E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46A138-299F-EB23-4C96-3A9A7121A86B}"/>
              </a:ext>
            </a:extLst>
          </p:cNvPr>
          <p:cNvSpPr>
            <a:spLocks noGrp="1" noRot="1" noChangeAspect="1"/>
          </p:cNvSpPr>
          <p:nvPr>
            <p:ph type="sldImg"/>
          </p:nvPr>
        </p:nvSpPr>
        <p:spPr>
          <a:xfrm>
            <a:off x="422275" y="698500"/>
            <a:ext cx="5956300" cy="3351213"/>
          </a:xfrm>
          <a:prstGeom prst="rect">
            <a:avLst/>
          </a:prstGeom>
        </p:spPr>
      </p:sp>
      <p:sp>
        <p:nvSpPr>
          <p:cNvPr id="3" name="ノート プレースホルダー 2">
            <a:extLst>
              <a:ext uri="{FF2B5EF4-FFF2-40B4-BE49-F238E27FC236}">
                <a16:creationId xmlns:a16="http://schemas.microsoft.com/office/drawing/2014/main" id="{BD3203DE-EFF2-3822-9574-47988BF58579}"/>
              </a:ext>
            </a:extLst>
          </p:cNvPr>
          <p:cNvSpPr>
            <a:spLocks noGrp="1"/>
          </p:cNvSpPr>
          <p:nvPr>
            <p:ph type="body" idx="1"/>
          </p:nvPr>
        </p:nvSpPr>
        <p:spPr>
          <a:xfrm>
            <a:off x="422273" y="4234963"/>
            <a:ext cx="5953125" cy="3908614"/>
          </a:xfrm>
          <a:prstGeom prst="rect">
            <a:avLst/>
          </a:prstGeom>
        </p:spPr>
        <p:txBody>
          <a:bodyPr/>
          <a:lstStyle/>
          <a:p>
            <a:r>
              <a:rPr kumimoji="1" lang="ja-JP" altLang="en-US" dirty="0"/>
              <a:t>考えてください。</a:t>
            </a:r>
            <a:endParaRPr kumimoji="1" lang="en-US" altLang="ja-JP" dirty="0"/>
          </a:p>
          <a:p>
            <a:r>
              <a:rPr kumimoji="1" lang="ja-JP" altLang="en-US" dirty="0"/>
              <a:t>ゲームが強いことは本当にかっこいいことなのか？</a:t>
            </a:r>
            <a:endParaRPr kumimoji="1" lang="en-US" altLang="ja-JP" dirty="0"/>
          </a:p>
          <a:p>
            <a:r>
              <a:rPr kumimoji="1" lang="ja-JP" altLang="en-US" dirty="0"/>
              <a:t>〇おうちの人が頑張って働いて稼いだお金を無駄に使ってよいのか？</a:t>
            </a:r>
          </a:p>
          <a:p>
            <a:r>
              <a:rPr kumimoji="1" lang="ja-JP" altLang="en-US" dirty="0"/>
              <a:t>〇ゲームが強くなると勉強ができるようになるのか？</a:t>
            </a:r>
          </a:p>
          <a:p>
            <a:r>
              <a:rPr kumimoji="1" lang="ja-JP" altLang="en-US" dirty="0"/>
              <a:t>〇ゲームに使ったお金があれば、〇〇ができたかもしれない</a:t>
            </a:r>
          </a:p>
          <a:p>
            <a:r>
              <a:rPr kumimoji="1" lang="ja-JP" altLang="en-US" dirty="0"/>
              <a:t>〇ゲームに使ったお金があれば、〇〇に行けたかもしれない</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en-US" altLang="ja-JP" dirty="0"/>
              <a:t>※</a:t>
            </a:r>
            <a:r>
              <a:rPr kumimoji="1" lang="ja-JP" altLang="en-US" dirty="0"/>
              <a:t>先ほどの相談事例を引用して、使ってしまったお金で何ができるか子どもたちにも時価な事例を挙げて問いかける</a:t>
            </a:r>
          </a:p>
        </p:txBody>
      </p:sp>
    </p:spTree>
    <p:extLst>
      <p:ext uri="{BB962C8B-B14F-4D97-AF65-F5344CB8AC3E}">
        <p14:creationId xmlns:p14="http://schemas.microsoft.com/office/powerpoint/2010/main" val="298525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B26C1-055C-8F8E-CAD2-2F4A8CE141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9766D9-B7E0-6A9C-69C7-3CE61B31F4F3}"/>
              </a:ext>
            </a:extLst>
          </p:cNvPr>
          <p:cNvSpPr>
            <a:spLocks noGrp="1" noRot="1" noChangeAspect="1"/>
          </p:cNvSpPr>
          <p:nvPr>
            <p:ph type="sldImg"/>
          </p:nvPr>
        </p:nvSpPr>
        <p:spPr>
          <a:xfrm>
            <a:off x="422275" y="684213"/>
            <a:ext cx="5953125" cy="3349625"/>
          </a:xfrm>
          <a:prstGeom prst="rect">
            <a:avLst/>
          </a:prstGeom>
        </p:spPr>
      </p:sp>
      <p:sp>
        <p:nvSpPr>
          <p:cNvPr id="3" name="ノート プレースホルダー 2">
            <a:extLst>
              <a:ext uri="{FF2B5EF4-FFF2-40B4-BE49-F238E27FC236}">
                <a16:creationId xmlns:a16="http://schemas.microsoft.com/office/drawing/2014/main" id="{66C1668F-ED9E-2FBA-1216-D9462695D611}"/>
              </a:ext>
            </a:extLst>
          </p:cNvPr>
          <p:cNvSpPr>
            <a:spLocks noGrp="1"/>
          </p:cNvSpPr>
          <p:nvPr>
            <p:ph type="body" idx="1"/>
          </p:nvPr>
        </p:nvSpPr>
        <p:spPr>
          <a:xfrm>
            <a:off x="422273" y="4234963"/>
            <a:ext cx="5953125" cy="3908614"/>
          </a:xfrm>
          <a:prstGeom prst="rect">
            <a:avLst/>
          </a:prstGeom>
        </p:spPr>
        <p:txBody>
          <a:bodyPr/>
          <a:lstStyle/>
          <a:p>
            <a:r>
              <a:rPr kumimoji="1" lang="ja-JP" altLang="en-US" dirty="0"/>
              <a:t>お金とは・・・</a:t>
            </a:r>
            <a:endParaRPr kumimoji="1" lang="en-US" altLang="ja-JP" dirty="0"/>
          </a:p>
          <a:p>
            <a:r>
              <a:rPr kumimoji="1" lang="ja-JP" altLang="en-US" dirty="0"/>
              <a:t>〇お金は、おうちの人が一生懸命働いて手に入れたものです</a:t>
            </a:r>
            <a:endParaRPr kumimoji="1" lang="en-US" altLang="ja-JP" dirty="0"/>
          </a:p>
          <a:p>
            <a:r>
              <a:rPr kumimoji="1" lang="ja-JP" altLang="en-US" dirty="0"/>
              <a:t>〇お金は、物やサービスと交換するための道具</a:t>
            </a:r>
            <a:r>
              <a:rPr kumimoji="1" lang="en-US" altLang="ja-JP" dirty="0"/>
              <a:t>(</a:t>
            </a:r>
            <a:r>
              <a:rPr kumimoji="1" lang="ja-JP" altLang="en-US" dirty="0"/>
              <a:t>ツール</a:t>
            </a:r>
            <a:r>
              <a:rPr kumimoji="1" lang="en-US" altLang="ja-JP" dirty="0"/>
              <a:t>)</a:t>
            </a:r>
            <a:r>
              <a:rPr kumimoji="1" lang="ja-JP" altLang="en-US" dirty="0"/>
              <a:t>です。</a:t>
            </a:r>
            <a:endParaRPr kumimoji="1" lang="en-US" altLang="ja-JP" dirty="0"/>
          </a:p>
          <a:p>
            <a:r>
              <a:rPr kumimoji="1" lang="ja-JP" altLang="en-US" dirty="0"/>
              <a:t>〇お金は使ったらなくなります。復活しません。新しく手に入れるためには一生懸命働かないと手に入りません。</a:t>
            </a:r>
          </a:p>
        </p:txBody>
      </p:sp>
    </p:spTree>
    <p:extLst>
      <p:ext uri="{BB962C8B-B14F-4D97-AF65-F5344CB8AC3E}">
        <p14:creationId xmlns:p14="http://schemas.microsoft.com/office/powerpoint/2010/main" val="4236422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ゲーム課金について今日のお話でわかったこと</a:t>
            </a:r>
            <a:endParaRPr kumimoji="1" lang="en-US" altLang="ja-JP" dirty="0"/>
          </a:p>
          <a:p>
            <a:r>
              <a:rPr kumimoji="1" lang="ja-JP" altLang="en-US" dirty="0"/>
              <a:t>トラブルをおこさないためにどうしたらよいか、</a:t>
            </a:r>
            <a:br>
              <a:rPr kumimoji="1" lang="ja-JP" altLang="en-US" dirty="0"/>
            </a:br>
            <a:r>
              <a:rPr kumimoji="1" lang="ja-JP" altLang="en-US" dirty="0"/>
              <a:t>考えたことをワークシートに書きましょう。</a:t>
            </a:r>
          </a:p>
        </p:txBody>
      </p:sp>
    </p:spTree>
    <p:extLst>
      <p:ext uri="{BB962C8B-B14F-4D97-AF65-F5344CB8AC3E}">
        <p14:creationId xmlns:p14="http://schemas.microsoft.com/office/powerpoint/2010/main" val="2178977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bwMode="auto">
          <a:xfrm>
            <a:off x="400050" y="909638"/>
            <a:ext cx="5997575" cy="33750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ー 2"/>
          <p:cNvSpPr>
            <a:spLocks noGrp="1"/>
          </p:cNvSpPr>
          <p:nvPr>
            <p:ph type="body" idx="1"/>
          </p:nvPr>
        </p:nvSpPr>
        <p:spPr bwMode="auto">
          <a:xfrm>
            <a:off x="313928" y="4617713"/>
            <a:ext cx="6169817" cy="279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777" tIns="47389" rIns="94777" bIns="47389"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最後に、消費者トラブルで困ったときの相談窓口のご案内です。</a:t>
            </a:r>
          </a:p>
          <a:p>
            <a:r>
              <a:rPr kumimoji="1" lang="ja-JP" altLang="ja-JP" sz="1200" kern="1200" dirty="0">
                <a:solidFill>
                  <a:schemeClr val="tx1"/>
                </a:solidFill>
                <a:effectLst/>
                <a:latin typeface="+mn-lt"/>
                <a:ea typeface="+mn-ea"/>
                <a:cs typeface="+mn-cs"/>
              </a:rPr>
              <a:t>消費者ホットライン、１８８。「泣き寝入りはいやや」で覚えてください。</a:t>
            </a:r>
          </a:p>
          <a:p>
            <a:r>
              <a:rPr kumimoji="1" lang="ja-JP" altLang="ja-JP" sz="1200" kern="1200" dirty="0">
                <a:solidFill>
                  <a:schemeClr val="tx1"/>
                </a:solidFill>
                <a:effectLst/>
                <a:latin typeface="+mn-lt"/>
                <a:ea typeface="+mn-ea"/>
                <a:cs typeface="+mn-cs"/>
              </a:rPr>
              <a:t>局番なしの１８８で、お近くの消費生活相談窓口に</a:t>
            </a:r>
            <a:r>
              <a:rPr kumimoji="1" lang="ja-JP" altLang="en-US" sz="1200" kern="1200" dirty="0">
                <a:solidFill>
                  <a:schemeClr val="tx1"/>
                </a:solidFill>
                <a:effectLst/>
                <a:latin typeface="+mn-lt"/>
                <a:ea typeface="+mn-ea"/>
                <a:cs typeface="+mn-cs"/>
              </a:rPr>
              <a:t>つな</a:t>
            </a:r>
            <a:r>
              <a:rPr kumimoji="1" lang="ja-JP" altLang="ja-JP" sz="1200" kern="1200" dirty="0">
                <a:solidFill>
                  <a:schemeClr val="tx1"/>
                </a:solidFill>
                <a:effectLst/>
                <a:latin typeface="+mn-lt"/>
                <a:ea typeface="+mn-ea"/>
                <a:cs typeface="+mn-cs"/>
              </a:rPr>
              <a:t>がります。</a:t>
            </a:r>
          </a:p>
          <a:p>
            <a:r>
              <a:rPr kumimoji="1" lang="ja-JP" altLang="ja-JP" sz="1200" kern="1200" dirty="0">
                <a:solidFill>
                  <a:schemeClr val="tx1"/>
                </a:solidFill>
                <a:effectLst/>
                <a:latin typeface="+mn-lt"/>
                <a:ea typeface="+mn-ea"/>
                <a:cs typeface="+mn-cs"/>
              </a:rPr>
              <a:t>是非覚えておいてください。</a:t>
            </a:r>
            <a:endParaRPr lang="ja-JP" altLang="en-US" dirty="0"/>
          </a:p>
        </p:txBody>
      </p:sp>
    </p:spTree>
    <p:extLst>
      <p:ext uri="{BB962C8B-B14F-4D97-AF65-F5344CB8AC3E}">
        <p14:creationId xmlns:p14="http://schemas.microsoft.com/office/powerpoint/2010/main" val="287314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ワークシートを見てください。</a:t>
            </a:r>
            <a:endParaRPr kumimoji="1" lang="en-US" altLang="ja-JP" dirty="0"/>
          </a:p>
          <a:p>
            <a:r>
              <a:rPr kumimoji="1" lang="ja-JP" altLang="en-US" dirty="0"/>
              <a:t>お金って何だろう？</a:t>
            </a:r>
            <a:endParaRPr kumimoji="1" lang="en-US" altLang="ja-JP" dirty="0"/>
          </a:p>
          <a:p>
            <a:r>
              <a:rPr kumimoji="1" lang="ja-JP" altLang="en-US" dirty="0"/>
              <a:t>お金は、社会で暮らすために必要な、便利な道具です。</a:t>
            </a:r>
            <a:endParaRPr kumimoji="1" lang="en-US" altLang="ja-JP" dirty="0"/>
          </a:p>
          <a:p>
            <a:r>
              <a:rPr kumimoji="1" lang="ja-JP" altLang="en-US" dirty="0"/>
              <a:t>お金の役割は、</a:t>
            </a:r>
            <a:endParaRPr kumimoji="1" lang="en-US" altLang="ja-JP" dirty="0"/>
          </a:p>
          <a:p>
            <a:r>
              <a:rPr kumimoji="1" lang="ja-JP" altLang="en-US" dirty="0"/>
              <a:t>〇お金は物やサービスと交換することができる</a:t>
            </a:r>
            <a:endParaRPr kumimoji="1" lang="en-US" altLang="ja-JP" dirty="0"/>
          </a:p>
          <a:p>
            <a:r>
              <a:rPr kumimoji="1" lang="ja-JP" altLang="en-US" dirty="0"/>
              <a:t>〇お金は貯めておけば後で使うことができる</a:t>
            </a:r>
            <a:endParaRPr kumimoji="1" lang="en-US" altLang="ja-JP" dirty="0"/>
          </a:p>
          <a:p>
            <a:r>
              <a:rPr kumimoji="1" lang="ja-JP" altLang="en-US" dirty="0"/>
              <a:t>〇お金は物の価値を測ることができる</a:t>
            </a:r>
            <a:endParaRPr kumimoji="1" lang="en-US" altLang="ja-JP" dirty="0"/>
          </a:p>
          <a:p>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en-US" altLang="ja-JP" dirty="0"/>
              <a:t>※</a:t>
            </a:r>
            <a:r>
              <a:rPr kumimoji="1" lang="ja-JP" altLang="en-US" dirty="0"/>
              <a:t>学習済みの場合は、覚えているかを確認する感じで進める。</a:t>
            </a:r>
            <a:endParaRPr kumimoji="1" lang="en-US" altLang="ja-JP" dirty="0"/>
          </a:p>
        </p:txBody>
      </p:sp>
    </p:spTree>
    <p:extLst>
      <p:ext uri="{BB962C8B-B14F-4D97-AF65-F5344CB8AC3E}">
        <p14:creationId xmlns:p14="http://schemas.microsoft.com/office/powerpoint/2010/main" val="391573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では今から、お小遣いゲームに挑戦しましょう。</a:t>
            </a:r>
            <a:endParaRPr kumimoji="1" lang="en-US" altLang="ja-JP" dirty="0"/>
          </a:p>
          <a:p>
            <a:r>
              <a:rPr kumimoji="1" lang="ja-JP" altLang="en-US" dirty="0"/>
              <a:t>ワークシート「</a:t>
            </a:r>
            <a:r>
              <a:rPr kumimoji="1" lang="en-US" altLang="ja-JP" dirty="0"/>
              <a:t>1</a:t>
            </a:r>
            <a:r>
              <a:rPr kumimoji="1" lang="ja-JP" altLang="en-US" dirty="0"/>
              <a:t>　おこづかいゲーム」を見てください。</a:t>
            </a:r>
            <a:endParaRPr kumimoji="1" lang="en-US" altLang="ja-JP" dirty="0"/>
          </a:p>
          <a:p>
            <a:r>
              <a:rPr kumimoji="1" lang="ja-JP" altLang="en-US" dirty="0"/>
              <a:t>皆さんはいまから、お友達と遊びに行きます。</a:t>
            </a:r>
            <a:endParaRPr kumimoji="1" lang="en-US" altLang="ja-JP" dirty="0"/>
          </a:p>
          <a:p>
            <a:r>
              <a:rPr kumimoji="1" lang="ja-JP" altLang="en-US" dirty="0"/>
              <a:t>お小遣いは</a:t>
            </a:r>
            <a:r>
              <a:rPr kumimoji="1" lang="en-US" altLang="ja-JP" dirty="0"/>
              <a:t>1,000</a:t>
            </a:r>
            <a:r>
              <a:rPr kumimoji="1" lang="ja-JP" altLang="en-US" dirty="0"/>
              <a:t>円持っています。</a:t>
            </a:r>
            <a:endParaRPr kumimoji="1" lang="en-US" altLang="ja-JP" dirty="0"/>
          </a:p>
          <a:p>
            <a:r>
              <a:rPr kumimoji="1" lang="ja-JP" altLang="en-US" dirty="0"/>
              <a:t>好きなものを選んで買いましょう。</a:t>
            </a:r>
            <a:endParaRPr kumimoji="1" lang="en-US" altLang="ja-JP" dirty="0"/>
          </a:p>
          <a:p>
            <a:r>
              <a:rPr kumimoji="1" lang="ja-JP" altLang="en-US" dirty="0"/>
              <a:t>買うものを選んで〇を付けます。</a:t>
            </a:r>
          </a:p>
          <a:p>
            <a:r>
              <a:rPr kumimoji="1" lang="ja-JP" altLang="en-US" dirty="0"/>
              <a:t>好きなものは２個以上買ってもよいです。</a:t>
            </a:r>
          </a:p>
          <a:p>
            <a:r>
              <a:rPr kumimoji="1" lang="ja-JP" altLang="en-US" dirty="0"/>
              <a:t>買うたびに百円のイラストに</a:t>
            </a:r>
            <a:r>
              <a:rPr kumimoji="1" lang="en-US" altLang="ja-JP" dirty="0"/>
              <a:t>×</a:t>
            </a:r>
            <a:r>
              <a:rPr kumimoji="1" lang="ja-JP" altLang="en-US" dirty="0"/>
              <a:t>をつけます</a:t>
            </a:r>
            <a:endParaRPr kumimoji="1" lang="en-US" altLang="ja-JP" dirty="0"/>
          </a:p>
          <a:p>
            <a:r>
              <a:rPr kumimoji="1" lang="ja-JP" altLang="en-US" dirty="0"/>
              <a:t>使ったお金と残ったお金を計算してワークシートに記入してください。</a:t>
            </a:r>
            <a:endParaRPr kumimoji="1" lang="en-US" altLang="ja-JP" dirty="0"/>
          </a:p>
          <a:p>
            <a:r>
              <a:rPr kumimoji="1" lang="ja-JP" altLang="en-US" dirty="0"/>
              <a:t>お金は全部使わなくてもよいです。</a:t>
            </a:r>
            <a:endParaRPr kumimoji="1" lang="en-US" altLang="ja-JP" dirty="0"/>
          </a:p>
          <a:p>
            <a:r>
              <a:rPr kumimoji="1" lang="ja-JP" altLang="en-US" dirty="0"/>
              <a:t>今から</a:t>
            </a:r>
            <a:r>
              <a:rPr kumimoji="1" lang="en-US" altLang="ja-JP" dirty="0"/>
              <a:t>5</a:t>
            </a:r>
            <a:r>
              <a:rPr kumimoji="1" lang="ja-JP" altLang="en-US" dirty="0"/>
              <a:t>分間取り組みましょう。</a:t>
            </a:r>
            <a:endParaRPr kumimoji="1" lang="en-US" altLang="ja-JP" dirty="0"/>
          </a:p>
          <a:p>
            <a:r>
              <a:rPr kumimoji="1" lang="ja-JP" altLang="en-US" dirty="0"/>
              <a:t>できた人は使ったお金と残ったお金を記入してください。</a:t>
            </a:r>
          </a:p>
        </p:txBody>
      </p:sp>
    </p:spTree>
    <p:extLst>
      <p:ext uri="{BB962C8B-B14F-4D97-AF65-F5344CB8AC3E}">
        <p14:creationId xmlns:p14="http://schemas.microsoft.com/office/powerpoint/2010/main" val="328480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使ったお金はいくらですか？</a:t>
            </a:r>
            <a:endParaRPr kumimoji="1" lang="en-US" altLang="ja-JP" dirty="0"/>
          </a:p>
          <a:p>
            <a:r>
              <a:rPr kumimoji="1" lang="ja-JP" altLang="en-US" dirty="0"/>
              <a:t>残ったお金はいくらですか？</a:t>
            </a:r>
            <a:endParaRPr kumimoji="1" lang="en-US" altLang="ja-JP" dirty="0"/>
          </a:p>
          <a:p>
            <a:r>
              <a:rPr kumimoji="1" lang="ja-JP" altLang="en-US" dirty="0"/>
              <a:t>＜児童数名にいくら使ったか聞く。どのように使ったかの理由など適度に意見を取り上げる。＞</a:t>
            </a:r>
            <a:endParaRPr kumimoji="1" lang="en-US" altLang="ja-JP" dirty="0"/>
          </a:p>
          <a:p>
            <a:endParaRPr kumimoji="1" lang="en-US" altLang="ja-JP" dirty="0"/>
          </a:p>
          <a:p>
            <a:r>
              <a:rPr kumimoji="1" lang="ja-JP" altLang="en-US" dirty="0"/>
              <a:t>さて、みなさんがおこづかいを使うとき、おうちの人が物を買ってお金を支払うとき、どんな払い方をしていますか？</a:t>
            </a:r>
            <a:endParaRPr kumimoji="1" lang="en-US" altLang="ja-JP" dirty="0"/>
          </a:p>
          <a:p>
            <a:r>
              <a:rPr kumimoji="1" lang="ja-JP" altLang="en-US" dirty="0"/>
              <a:t>思い出してください。</a:t>
            </a:r>
          </a:p>
        </p:txBody>
      </p:sp>
    </p:spTree>
    <p:extLst>
      <p:ext uri="{BB962C8B-B14F-4D97-AF65-F5344CB8AC3E}">
        <p14:creationId xmlns:p14="http://schemas.microsoft.com/office/powerpoint/2010/main" val="137056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おこづかいゲームでは、現金を使って買い物体験をしました。</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みなさんは、</a:t>
            </a:r>
            <a:r>
              <a:rPr kumimoji="1" lang="ja-JP" altLang="ja-JP" sz="1200" kern="1200" dirty="0">
                <a:solidFill>
                  <a:schemeClr val="tx1"/>
                </a:solidFill>
                <a:effectLst/>
                <a:latin typeface="+mn-lt"/>
                <a:ea typeface="+mn-ea"/>
                <a:cs typeface="+mn-cs"/>
              </a:rPr>
              <a:t>現金以外のものを使って代金を支払ったことはありませんか？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見えるお金のことを「キャッシュ」、見えないお金のことを「キャッシュレス」と言います。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知ってますか？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これ以降、見えないお金のことをキャッシュレスと言います。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よろしいか？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知っているキャッシュレス・見えないお金をワークシートに書きましょう。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＜頃合いを見て、数名の児童に具体名を発表てもらう＞</a:t>
            </a:r>
          </a:p>
          <a:p>
            <a:endParaRPr lang="en-US" altLang="ja-JP" dirty="0">
              <a:hlinkClick r:id="rId3"/>
            </a:endParaRPr>
          </a:p>
          <a:p>
            <a:r>
              <a:rPr lang="ja-JP" altLang="en-US" dirty="0">
                <a:hlinkClick r:id="rId3"/>
              </a:rPr>
              <a:t>イラスト集 </a:t>
            </a:r>
            <a:r>
              <a:rPr lang="en-US" altLang="ja-JP" dirty="0">
                <a:hlinkClick r:id="rId3"/>
              </a:rPr>
              <a:t>| </a:t>
            </a:r>
            <a:r>
              <a:rPr lang="ja-JP" altLang="en-US" dirty="0">
                <a:hlinkClick r:id="rId3"/>
              </a:rPr>
              <a:t>消費者庁</a:t>
            </a:r>
            <a:endParaRPr lang="en-US" altLang="ja-JP" dirty="0"/>
          </a:p>
          <a:p>
            <a:r>
              <a:rPr kumimoji="1" lang="en-US" altLang="ja-JP" dirty="0"/>
              <a:t>https://www.caa.go.jp/policies/policy/consumer_education/public_awareness/teaching_material/illustration/</a:t>
            </a:r>
            <a:endParaRPr kumimoji="1" lang="ja-JP" altLang="en-US" dirty="0"/>
          </a:p>
        </p:txBody>
      </p:sp>
    </p:spTree>
    <p:extLst>
      <p:ext uri="{BB962C8B-B14F-4D97-AF65-F5344CB8AC3E}">
        <p14:creationId xmlns:p14="http://schemas.microsoft.com/office/powerpoint/2010/main" val="268285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イコカ、ペイペイ・・・いろいろな種類の見えないお金を私たちは使っています。</a:t>
            </a:r>
            <a:endParaRPr kumimoji="1" lang="en-US" altLang="ja-JP" dirty="0"/>
          </a:p>
          <a:p>
            <a:r>
              <a:rPr kumimoji="1" lang="ja-JP" altLang="en-US" dirty="0"/>
              <a:t>おうちの人は、もっとたくさんの種類の見えないお金を使っていると思います。皆さんもスーパーのレジなどで見たことがあると思います。</a:t>
            </a:r>
            <a:endParaRPr lang="en-US" altLang="ja-JP" dirty="0">
              <a:hlinkClick r:id="rId3"/>
            </a:endParaRPr>
          </a:p>
          <a:p>
            <a:endParaRPr lang="en-US" altLang="ja-JP"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lang="ja-JP" altLang="en-US" dirty="0">
                <a:hlinkClick r:id="rId3"/>
              </a:rPr>
              <a:t>イラスト集 </a:t>
            </a:r>
            <a:r>
              <a:rPr lang="en-US" altLang="ja-JP" dirty="0">
                <a:hlinkClick r:id="rId3"/>
              </a:rPr>
              <a:t>| </a:t>
            </a:r>
            <a:r>
              <a:rPr lang="ja-JP" altLang="en-US" dirty="0">
                <a:hlinkClick r:id="rId3"/>
              </a:rPr>
              <a:t>消費者庁</a:t>
            </a:r>
            <a:endParaRPr lang="en-US" altLang="ja-JP" dirty="0"/>
          </a:p>
          <a:p>
            <a:r>
              <a:rPr kumimoji="1" lang="en-US" altLang="ja-JP" dirty="0"/>
              <a:t>https://www.caa.go.jp/policies/policy/consumer_education/public_awareness/teaching_material/illustration/</a:t>
            </a:r>
            <a:endParaRPr kumimoji="1" lang="ja-JP" altLang="en-US" dirty="0"/>
          </a:p>
        </p:txBody>
      </p:sp>
    </p:spTree>
    <p:extLst>
      <p:ext uri="{BB962C8B-B14F-4D97-AF65-F5344CB8AC3E}">
        <p14:creationId xmlns:p14="http://schemas.microsoft.com/office/powerpoint/2010/main" val="192960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では、この中で、見えないお金</a:t>
            </a:r>
            <a:r>
              <a:rPr kumimoji="1" lang="en-US" altLang="ja-JP" dirty="0"/>
              <a:t>(</a:t>
            </a:r>
            <a:r>
              <a:rPr kumimoji="1" lang="ja-JP" altLang="en-US" dirty="0"/>
              <a:t>キャッシュレス</a:t>
            </a:r>
            <a:r>
              <a:rPr kumimoji="1" lang="en-US" altLang="ja-JP" dirty="0"/>
              <a:t>)</a:t>
            </a:r>
            <a:r>
              <a:rPr kumimoji="1" lang="ja-JP" altLang="en-US" dirty="0"/>
              <a:t>で買うことができる物はどれでしょう？</a:t>
            </a:r>
            <a:endParaRPr kumimoji="1" lang="en-US" altLang="ja-JP" dirty="0"/>
          </a:p>
          <a:p>
            <a:r>
              <a:rPr kumimoji="1" lang="ja-JP" altLang="en-US" dirty="0"/>
              <a:t>＜時間の都合で、数名の児童から回答をもらう＞</a:t>
            </a:r>
            <a:endParaRPr kumimoji="1" lang="en-US" altLang="ja-JP" dirty="0"/>
          </a:p>
          <a:p>
            <a:r>
              <a:rPr kumimoji="1" lang="ja-JP" altLang="en-US" dirty="0"/>
              <a:t>全部、見えないお金</a:t>
            </a:r>
            <a:r>
              <a:rPr kumimoji="1" lang="en-US" altLang="ja-JP" dirty="0"/>
              <a:t>(</a:t>
            </a:r>
            <a:r>
              <a:rPr kumimoji="1" lang="ja-JP" altLang="en-US" dirty="0"/>
              <a:t>キャッシュレス</a:t>
            </a:r>
            <a:r>
              <a:rPr kumimoji="1" lang="en-US" altLang="ja-JP" dirty="0"/>
              <a:t>)</a:t>
            </a:r>
            <a:r>
              <a:rPr kumimoji="1" lang="ja-JP" altLang="en-US" dirty="0"/>
              <a:t>で買うことができますね。</a:t>
            </a:r>
            <a:endParaRPr kumimoji="1" lang="en-US" altLang="ja-JP" dirty="0"/>
          </a:p>
          <a:p>
            <a:endParaRPr kumimoji="1" lang="en-US" altLang="ja-JP" dirty="0"/>
          </a:p>
          <a:p>
            <a:r>
              <a:rPr kumimoji="1" lang="ja-JP" altLang="en-US" dirty="0"/>
              <a:t>この中で、さっきの見えないお金</a:t>
            </a:r>
            <a:r>
              <a:rPr kumimoji="1" lang="en-US" altLang="ja-JP" dirty="0"/>
              <a:t>(</a:t>
            </a:r>
            <a:r>
              <a:rPr kumimoji="1" lang="ja-JP" altLang="en-US" dirty="0"/>
              <a:t>スライド６</a:t>
            </a:r>
            <a:r>
              <a:rPr kumimoji="1" lang="en-US" altLang="ja-JP" dirty="0"/>
              <a:t>)</a:t>
            </a:r>
            <a:r>
              <a:rPr kumimoji="1" lang="ja-JP" altLang="en-US" dirty="0"/>
              <a:t>で買っても現物が手に入るのではなく画面の中でだけで使う買い物となるのはどれでしょう。</a:t>
            </a:r>
            <a:endParaRPr kumimoji="1" lang="en-US" altLang="ja-JP" dirty="0"/>
          </a:p>
          <a:p>
            <a:r>
              <a:rPr kumimoji="1" lang="ja-JP" altLang="en-US" dirty="0"/>
              <a:t>どれでしょう？ワークシート１の絵に〇をつけてください。</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＜以下読まない＞</a:t>
            </a:r>
            <a:endParaRPr kumimoji="1" lang="en-US" altLang="ja-JP" dirty="0"/>
          </a:p>
          <a:p>
            <a:r>
              <a:rPr kumimoji="1" lang="en-US" altLang="ja-JP" dirty="0"/>
              <a:t>※</a:t>
            </a:r>
            <a:r>
              <a:rPr kumimoji="1" lang="ja-JP" altLang="en-US" dirty="0"/>
              <a:t>イラストについて</a:t>
            </a:r>
            <a:endParaRPr kumimoji="1" lang="en-US" altLang="ja-JP" dirty="0"/>
          </a:p>
          <a:p>
            <a:r>
              <a:rPr kumimoji="1" lang="ja-JP" altLang="en-US" dirty="0"/>
              <a:t>ゲーム課金は山口主査が作成。</a:t>
            </a:r>
            <a:endParaRPr kumimoji="1" lang="en-US" altLang="ja-JP" dirty="0"/>
          </a:p>
          <a:p>
            <a:r>
              <a:rPr kumimoji="1" lang="ja-JP" altLang="en-US" dirty="0"/>
              <a:t>他のイラストは「</a:t>
            </a:r>
            <a:r>
              <a:rPr lang="ja-JP" altLang="en-US" dirty="0">
                <a:hlinkClick r:id="rId3"/>
              </a:rPr>
              <a:t>かわいいフリー素材集 いらすとや</a:t>
            </a:r>
            <a:r>
              <a:rPr lang="ja-JP" altLang="en-US" dirty="0"/>
              <a:t>」</a:t>
            </a:r>
            <a:r>
              <a:rPr kumimoji="1" lang="en-US" altLang="ja-JP" dirty="0"/>
              <a:t>https://www.irasutoya.com/</a:t>
            </a:r>
            <a:endParaRPr kumimoji="1" lang="ja-JP" altLang="en-US" dirty="0"/>
          </a:p>
        </p:txBody>
      </p:sp>
    </p:spTree>
    <p:extLst>
      <p:ext uri="{BB962C8B-B14F-4D97-AF65-F5344CB8AC3E}">
        <p14:creationId xmlns:p14="http://schemas.microsoft.com/office/powerpoint/2010/main" val="131135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84213"/>
            <a:ext cx="5953125" cy="3349625"/>
          </a:xfrm>
          <a:prstGeom prst="rect">
            <a:avLst/>
          </a:prstGeom>
        </p:spPr>
      </p:sp>
      <p:sp>
        <p:nvSpPr>
          <p:cNvPr id="3" name="ノート プレースホルダー 2"/>
          <p:cNvSpPr>
            <a:spLocks noGrp="1"/>
          </p:cNvSpPr>
          <p:nvPr>
            <p:ph type="body" idx="1"/>
          </p:nvPr>
        </p:nvSpPr>
        <p:spPr>
          <a:xfrm>
            <a:off x="422273" y="4234963"/>
            <a:ext cx="5953125" cy="3908614"/>
          </a:xfrm>
          <a:prstGeom prst="rect">
            <a:avLst/>
          </a:prstGeom>
        </p:spPr>
        <p:txBody>
          <a:bodyPr/>
          <a:lstStyle/>
          <a:p>
            <a:r>
              <a:rPr kumimoji="1" lang="ja-JP" altLang="en-US" dirty="0"/>
              <a:t>ゲーム課金は、さっき発表してもらったキャッシュレス決済で買う、ゲーム画面の中だけで使える買い物ですよね。</a:t>
            </a:r>
            <a:endParaRPr kumimoji="1" lang="en-US" altLang="ja-JP" dirty="0"/>
          </a:p>
          <a:p>
            <a:r>
              <a:rPr kumimoji="1" lang="ja-JP" altLang="en-US" dirty="0"/>
              <a:t>ここからは、ゲームをしない人も一緒に考えてください。</a:t>
            </a:r>
            <a:endParaRPr kumimoji="1" lang="en-US" altLang="ja-JP" dirty="0"/>
          </a:p>
          <a:p>
            <a:r>
              <a:rPr kumimoji="1" lang="ja-JP" altLang="en-US" dirty="0"/>
              <a:t>ゲームはどうやってアイテムをゲットするのでしょう？</a:t>
            </a:r>
            <a:endParaRPr kumimoji="1" lang="en-US" altLang="ja-JP" dirty="0"/>
          </a:p>
          <a:p>
            <a:r>
              <a:rPr kumimoji="1" lang="ja-JP" altLang="en-US" dirty="0"/>
              <a:t>→ポイントでゲットしている</a:t>
            </a:r>
            <a:endParaRPr kumimoji="1" lang="en-US" altLang="ja-JP" dirty="0"/>
          </a:p>
          <a:p>
            <a:r>
              <a:rPr kumimoji="1" lang="ja-JP" altLang="en-US" dirty="0"/>
              <a:t>ポイントはどうやってゲットしていますか？</a:t>
            </a:r>
            <a:endParaRPr kumimoji="1" lang="en-US" altLang="ja-JP" dirty="0"/>
          </a:p>
          <a:p>
            <a:r>
              <a:rPr kumimoji="1" lang="ja-JP" altLang="en-US" dirty="0"/>
              <a:t>→・・・</a:t>
            </a:r>
            <a:endParaRPr kumimoji="1" lang="en-US" altLang="ja-JP" dirty="0"/>
          </a:p>
        </p:txBody>
      </p:sp>
    </p:spTree>
    <p:extLst>
      <p:ext uri="{BB962C8B-B14F-4D97-AF65-F5344CB8AC3E}">
        <p14:creationId xmlns:p14="http://schemas.microsoft.com/office/powerpoint/2010/main" val="293801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4CD51-13B4-487A-84D7-6CF49476B05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8B0E7D6-9BE8-40E7-9767-D2E9973DED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BA478C6-06DC-4E6D-A7A3-8D0D97680F1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9B032C3-A4A0-49C1-9041-D79C26829758}"/>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E3FB8BBA-43E8-D859-E6F6-853DCAF3D6CE}"/>
              </a:ext>
            </a:extLst>
          </p:cNvPr>
          <p:cNvSpPr>
            <a:spLocks noGrp="1"/>
          </p:cNvSpPr>
          <p:nvPr>
            <p:ph type="sldNum" sz="quarter" idx="12"/>
          </p:nvPr>
        </p:nvSpPr>
        <p:spPr>
          <a:xfrm>
            <a:off x="9448800" y="6490144"/>
            <a:ext cx="2743200" cy="365125"/>
          </a:xfrm>
        </p:spPr>
        <p:txBody>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fld id="{E9EDF040-63D5-4648-97C9-46F1B34B7DB1}" type="slidenum">
              <a:rPr lang="ja-JP" altLang="en-US" smtClean="0"/>
              <a:pPr/>
              <a:t>‹#›</a:t>
            </a:fld>
            <a:endParaRPr lang="ja-JP" altLang="en-US"/>
          </a:p>
        </p:txBody>
      </p:sp>
    </p:spTree>
    <p:extLst>
      <p:ext uri="{BB962C8B-B14F-4D97-AF65-F5344CB8AC3E}">
        <p14:creationId xmlns:p14="http://schemas.microsoft.com/office/powerpoint/2010/main" val="323904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CD439-246B-42BE-A8E6-4D0041B135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A2C429-A53B-4312-8F9E-66ADE966EC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26879C-A579-4758-B7D1-F504867F9A99}"/>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25A9F90-E1D8-4B10-9C1D-53EEDF8F2A8D}"/>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3A55014B-D147-4042-9C8E-207933E47661}"/>
              </a:ext>
            </a:extLst>
          </p:cNvPr>
          <p:cNvSpPr>
            <a:spLocks noGrp="1"/>
          </p:cNvSpPr>
          <p:nvPr>
            <p:ph type="sldNum" sz="quarter" idx="12"/>
          </p:nvPr>
        </p:nvSpPr>
        <p:spPr>
          <a:xfrm>
            <a:off x="9448800" y="6490144"/>
            <a:ext cx="2743200" cy="365125"/>
          </a:xfrm>
        </p:spPr>
        <p:txBody>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fld id="{E9EDF040-63D5-4648-97C9-46F1B34B7DB1}" type="slidenum">
              <a:rPr lang="ja-JP" altLang="en-US" smtClean="0"/>
              <a:pPr/>
              <a:t>‹#›</a:t>
            </a:fld>
            <a:endParaRPr lang="ja-JP" altLang="en-US"/>
          </a:p>
        </p:txBody>
      </p:sp>
    </p:spTree>
    <p:extLst>
      <p:ext uri="{BB962C8B-B14F-4D97-AF65-F5344CB8AC3E}">
        <p14:creationId xmlns:p14="http://schemas.microsoft.com/office/powerpoint/2010/main" val="28428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C14D56-1EB3-4F68-8DE9-4E93D3DA0E8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C573836-E158-4F67-A535-A26C4D8692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2DFE6BB-C845-47D1-8625-69B7D3994F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A5C1FE-27DA-46C8-9FE0-0087B970A5EA}"/>
              </a:ext>
            </a:extLst>
          </p:cNvPr>
          <p:cNvSpPr>
            <a:spLocks noGrp="1"/>
          </p:cNvSpPr>
          <p:nvPr>
            <p:ph type="sldNum" sz="quarter" idx="12"/>
          </p:nvPr>
        </p:nvSpPr>
        <p:spPr>
          <a:xfrm>
            <a:off x="9448800" y="6496044"/>
            <a:ext cx="2743200" cy="365125"/>
          </a:xfrm>
        </p:spPr>
        <p:txBody>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fld id="{E9EDF040-63D5-4648-97C9-46F1B34B7DB1}" type="slidenum">
              <a:rPr lang="ja-JP" altLang="en-US" smtClean="0"/>
              <a:pPr/>
              <a:t>‹#›</a:t>
            </a:fld>
            <a:endParaRPr lang="ja-JP" altLang="en-US"/>
          </a:p>
        </p:txBody>
      </p:sp>
    </p:spTree>
    <p:extLst>
      <p:ext uri="{BB962C8B-B14F-4D97-AF65-F5344CB8AC3E}">
        <p14:creationId xmlns:p14="http://schemas.microsoft.com/office/powerpoint/2010/main" val="274480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D3CD548-3058-4235-A750-8D7B09732E2E}"/>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66AD0EDF-98E7-4287-815D-AE30C8A481A0}"/>
              </a:ext>
            </a:extLst>
          </p:cNvPr>
          <p:cNvSpPr>
            <a:spLocks noGrp="1"/>
          </p:cNvSpPr>
          <p:nvPr>
            <p:ph type="ftr" sz="quarter" idx="11"/>
          </p:nvPr>
        </p:nvSpPr>
        <p:spPr/>
        <p:txBody>
          <a:bodyPr/>
          <a:lstStyle/>
          <a:p>
            <a:endParaRPr kumimoji="1" lang="ja-JP" altLang="en-US"/>
          </a:p>
        </p:txBody>
      </p:sp>
      <p:sp>
        <p:nvSpPr>
          <p:cNvPr id="5" name="スライド番号プレースホルダー 5">
            <a:extLst>
              <a:ext uri="{FF2B5EF4-FFF2-40B4-BE49-F238E27FC236}">
                <a16:creationId xmlns:a16="http://schemas.microsoft.com/office/drawing/2014/main" id="{1F27DF33-DD3B-4EBA-968B-969329B8217C}"/>
              </a:ext>
            </a:extLst>
          </p:cNvPr>
          <p:cNvSpPr>
            <a:spLocks noGrp="1"/>
          </p:cNvSpPr>
          <p:nvPr>
            <p:ph type="sldNum" sz="quarter" idx="12"/>
          </p:nvPr>
        </p:nvSpPr>
        <p:spPr>
          <a:xfrm>
            <a:off x="9448800" y="6492875"/>
            <a:ext cx="2743200" cy="365125"/>
          </a:xfrm>
        </p:spPr>
        <p:txBody>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fld id="{E9EDF040-63D5-4648-97C9-46F1B34B7DB1}" type="slidenum">
              <a:rPr lang="ja-JP" altLang="en-US" smtClean="0"/>
              <a:pPr/>
              <a:t>‹#›</a:t>
            </a:fld>
            <a:endParaRPr lang="ja-JP" altLang="en-US"/>
          </a:p>
        </p:txBody>
      </p:sp>
    </p:spTree>
    <p:extLst>
      <p:ext uri="{BB962C8B-B14F-4D97-AF65-F5344CB8AC3E}">
        <p14:creationId xmlns:p14="http://schemas.microsoft.com/office/powerpoint/2010/main" val="235946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D66839C4-6657-9B8C-D09A-C572238D61B8}"/>
              </a:ext>
            </a:extLst>
          </p:cNvPr>
          <p:cNvSpPr>
            <a:spLocks noGrp="1"/>
          </p:cNvSpPr>
          <p:nvPr>
            <p:ph type="sldNum" sz="quarter" idx="12"/>
          </p:nvPr>
        </p:nvSpPr>
        <p:spPr>
          <a:xfrm>
            <a:off x="9448800" y="6492875"/>
            <a:ext cx="2743200" cy="365125"/>
          </a:xfrm>
        </p:spPr>
        <p:txBody>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fld id="{E9EDF040-63D5-4648-97C9-46F1B34B7DB1}" type="slidenum">
              <a:rPr lang="ja-JP" altLang="en-US" smtClean="0"/>
              <a:pPr/>
              <a:t>‹#›</a:t>
            </a:fld>
            <a:endParaRPr lang="ja-JP" altLang="en-US"/>
          </a:p>
        </p:txBody>
      </p:sp>
    </p:spTree>
    <p:extLst>
      <p:ext uri="{BB962C8B-B14F-4D97-AF65-F5344CB8AC3E}">
        <p14:creationId xmlns:p14="http://schemas.microsoft.com/office/powerpoint/2010/main" val="1613914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6480405-16A0-4637-8794-17460307B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F830BE-7FED-4B47-A2AF-0554DC17F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9B03B7-594A-40EE-A84F-D20229D71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28F7CA16-4846-4CD0-AA40-4960190CB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78A5AC2-DF9D-4BEF-A0F5-121D9A8891E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E9EDF040-63D5-4648-97C9-46F1B34B7DB1}" type="slidenum">
              <a:rPr lang="ja-JP" altLang="en-US" smtClean="0"/>
              <a:pPr/>
              <a:t>‹#›</a:t>
            </a:fld>
            <a:endParaRPr lang="ja-JP" altLang="en-US"/>
          </a:p>
        </p:txBody>
      </p:sp>
    </p:spTree>
    <p:extLst>
      <p:ext uri="{BB962C8B-B14F-4D97-AF65-F5344CB8AC3E}">
        <p14:creationId xmlns:p14="http://schemas.microsoft.com/office/powerpoint/2010/main" val="366063924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913"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hyperlink" Target="https://www.shiruporuto.jp/public/document/container/okanenone/shogaku56/yakuwari501/kodomo.html" TargetMode="External"/><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04930\Desktop\shohisen_haikei.jpg">
            <a:extLst>
              <a:ext uri="{FF2B5EF4-FFF2-40B4-BE49-F238E27FC236}">
                <a16:creationId xmlns:a16="http://schemas.microsoft.com/office/drawing/2014/main" id="{A13C04DE-1F72-4737-AFE7-DCB4C8E78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282"/>
          <a:stretch/>
        </p:blipFill>
        <p:spPr bwMode="auto">
          <a:xfrm>
            <a:off x="0" y="0"/>
            <a:ext cx="12192000" cy="2537514"/>
          </a:xfrm>
          <a:prstGeom prst="rect">
            <a:avLst/>
          </a:prstGeom>
          <a:gradFill flip="none" rotWithShape="1">
            <a:gsLst>
              <a:gs pos="0">
                <a:schemeClr val="accent1">
                  <a:tint val="66000"/>
                  <a:satMod val="160000"/>
                </a:schemeClr>
              </a:gs>
              <a:gs pos="38000">
                <a:schemeClr val="accent1">
                  <a:tint val="44500"/>
                  <a:satMod val="160000"/>
                </a:schemeClr>
              </a:gs>
              <a:gs pos="80000">
                <a:schemeClr val="bg1"/>
              </a:gs>
            </a:gsLst>
            <a:lin ang="5400000" scaled="1"/>
            <a:tileRect/>
          </a:gradFill>
          <a:effectLst>
            <a:glow>
              <a:schemeClr val="accent1"/>
            </a:glow>
          </a:effectLst>
        </p:spPr>
      </p:pic>
      <p:sp>
        <p:nvSpPr>
          <p:cNvPr id="15" name="サブタイトル 2">
            <a:extLst>
              <a:ext uri="{FF2B5EF4-FFF2-40B4-BE49-F238E27FC236}">
                <a16:creationId xmlns:a16="http://schemas.microsoft.com/office/drawing/2014/main" id="{98F33313-5EA6-498F-A487-412AF75B0A5D}"/>
              </a:ext>
            </a:extLst>
          </p:cNvPr>
          <p:cNvSpPr txBox="1">
            <a:spLocks/>
          </p:cNvSpPr>
          <p:nvPr/>
        </p:nvSpPr>
        <p:spPr>
          <a:xfrm>
            <a:off x="7498260" y="6323144"/>
            <a:ext cx="4300232" cy="465164"/>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85000"/>
              <a:buFont typeface="Arial"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京都府消費生活安全センター</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53FBE627-E6D6-4ABE-8FF4-8AEB71C4C3D6}"/>
              </a:ext>
            </a:extLst>
          </p:cNvPr>
          <p:cNvSpPr/>
          <p:nvPr/>
        </p:nvSpPr>
        <p:spPr>
          <a:xfrm>
            <a:off x="64799" y="2730788"/>
            <a:ext cx="12205173" cy="365125"/>
          </a:xfrm>
          <a:prstGeom prst="rect">
            <a:avLst/>
          </a:prstGeom>
          <a:gradFill>
            <a:gsLst>
              <a:gs pos="13000">
                <a:schemeClr val="bg1">
                  <a:alpha val="0"/>
                </a:schemeClr>
              </a:gs>
              <a:gs pos="40000">
                <a:srgbClr val="FFFFFF">
                  <a:alpha val="62000"/>
                </a:srgbClr>
              </a:gs>
              <a:gs pos="55000">
                <a:schemeClr val="bg1">
                  <a:alpha val="79000"/>
                </a:schemeClr>
              </a:gs>
              <a:gs pos="70000">
                <a:schemeClr val="bg1">
                  <a:lumMod val="86000"/>
                  <a:lumOff val="14000"/>
                </a:schemeClr>
              </a:gs>
              <a:gs pos="25000">
                <a:schemeClr val="bg1">
                  <a:alpha val="43000"/>
                </a:schemeClr>
              </a:gs>
            </a:gsLst>
            <a:lin ang="5400000" scaled="0"/>
          </a:gradFill>
          <a:ln>
            <a:noFill/>
          </a:ln>
          <a:effectLst>
            <a:glow rad="1905000">
              <a:schemeClr val="bg1"/>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タイトル 1">
            <a:extLst>
              <a:ext uri="{FF2B5EF4-FFF2-40B4-BE49-F238E27FC236}">
                <a16:creationId xmlns:a16="http://schemas.microsoft.com/office/drawing/2014/main" id="{09AB1034-299D-4410-897B-CC95D4239737}"/>
              </a:ext>
            </a:extLst>
          </p:cNvPr>
          <p:cNvSpPr txBox="1">
            <a:spLocks/>
          </p:cNvSpPr>
          <p:nvPr/>
        </p:nvSpPr>
        <p:spPr>
          <a:xfrm>
            <a:off x="1011288" y="2500672"/>
            <a:ext cx="11180712" cy="178696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小学生向け</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600" dirty="0">
                <a:solidFill>
                  <a:prstClr val="black"/>
                </a:solidFill>
                <a:latin typeface="Meiryo UI" panose="020B0604030504040204" pitchFamily="50" charset="-128"/>
                <a:ea typeface="Meiryo UI" panose="020B0604030504040204" pitchFamily="50" charset="-128"/>
              </a:rPr>
              <a:t>「</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気づいたら課金</a:t>
            </a:r>
            <a:r>
              <a:rPr kumimoji="1" lang="en-US"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おこづかいゲームで考えるお金の使いみち」</a:t>
            </a:r>
          </a:p>
        </p:txBody>
      </p:sp>
      <p:sp>
        <p:nvSpPr>
          <p:cNvPr id="16" name="タイトル 3">
            <a:extLst>
              <a:ext uri="{FF2B5EF4-FFF2-40B4-BE49-F238E27FC236}">
                <a16:creationId xmlns:a16="http://schemas.microsoft.com/office/drawing/2014/main" id="{6B996E1B-3827-4A0F-A050-8B68BB081113}"/>
              </a:ext>
            </a:extLst>
          </p:cNvPr>
          <p:cNvSpPr txBox="1">
            <a:spLocks/>
          </p:cNvSpPr>
          <p:nvPr/>
        </p:nvSpPr>
        <p:spPr>
          <a:xfrm>
            <a:off x="1011287" y="4168206"/>
            <a:ext cx="9039250" cy="1926429"/>
          </a:xfrm>
          <a:prstGeom prst="rect">
            <a:avLst/>
          </a:prstGeom>
          <a:ln>
            <a:solidFill>
              <a:schemeClr val="tx2">
                <a:lumMod val="50000"/>
              </a:schemeClr>
            </a:solidFill>
          </a:ln>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336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本日の内容</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336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●見えるお金と見えないお金</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336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●小学生に多い消費者トラブル～オンラインゲーム　など～</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ts val="3360"/>
              </a:lnSpc>
              <a:spcBef>
                <a:spcPct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rPr>
              <a:t>●ゲーム課金のトラブルが起きないための注意点を考える</a:t>
            </a:r>
            <a:endPar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3" name="スライド番号プレースホルダー 2">
            <a:extLst>
              <a:ext uri="{FF2B5EF4-FFF2-40B4-BE49-F238E27FC236}">
                <a16:creationId xmlns:a16="http://schemas.microsoft.com/office/drawing/2014/main" id="{57998804-40FB-AE25-BC3C-263C69E4B497}"/>
              </a:ext>
            </a:extLst>
          </p:cNvPr>
          <p:cNvSpPr>
            <a:spLocks noGrp="1"/>
          </p:cNvSpPr>
          <p:nvPr>
            <p:ph type="sldNum" sz="quarter" idx="12"/>
          </p:nvPr>
        </p:nvSpPr>
        <p:spPr/>
        <p:txBody>
          <a:bodyPr/>
          <a:lstStyle/>
          <a:p>
            <a:fld id="{E9EDF040-63D5-4648-97C9-46F1B34B7DB1}" type="slidenum">
              <a:rPr lang="ja-JP" altLang="en-US" smtClean="0"/>
              <a:pPr/>
              <a:t>1</a:t>
            </a:fld>
            <a:endParaRPr lang="ja-JP" altLang="en-US"/>
          </a:p>
        </p:txBody>
      </p:sp>
    </p:spTree>
    <p:extLst>
      <p:ext uri="{BB962C8B-B14F-4D97-AF65-F5344CB8AC3E}">
        <p14:creationId xmlns:p14="http://schemas.microsoft.com/office/powerpoint/2010/main" val="172369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a:spLocks noChangeArrowheads="1"/>
          </p:cNvSpPr>
          <p:nvPr/>
        </p:nvSpPr>
        <p:spPr bwMode="auto">
          <a:xfrm>
            <a:off x="4807478" y="254970"/>
            <a:ext cx="3172171" cy="864096"/>
          </a:xfrm>
          <a:prstGeom prst="roundRect">
            <a:avLst>
              <a:gd name="adj" fmla="val 16667"/>
            </a:avLst>
          </a:prstGeom>
          <a:noFill/>
          <a:ln w="57150" algn="ctr">
            <a:solidFill>
              <a:schemeClr val="bg1"/>
            </a:solidFill>
            <a:round/>
            <a:headEnd/>
            <a:tailEnd/>
          </a:ln>
        </p:spPr>
        <p:txBody>
          <a:bodyPr t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　 きん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課金とは？</a:t>
            </a:r>
            <a:endParaRPr kumimoji="1" lang="en-US" altLang="ja-JP"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872837" y="1784051"/>
            <a:ext cx="1108470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ゆう</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りょう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オンラインゲームなどで、有料のアイテムなどを買うことです。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87641" y="2946352"/>
            <a:ext cx="2444453" cy="2947723"/>
          </a:xfrm>
          <a:prstGeom prst="rect">
            <a:avLst/>
          </a:prstGeom>
        </p:spPr>
      </p:pic>
      <p:sp>
        <p:nvSpPr>
          <p:cNvPr id="3" name="テキスト ボックス 2">
            <a:extLst>
              <a:ext uri="{FF2B5EF4-FFF2-40B4-BE49-F238E27FC236}">
                <a16:creationId xmlns:a16="http://schemas.microsoft.com/office/drawing/2014/main" id="{668EA870-97CA-E41A-4353-5CF84A62FBA0}"/>
              </a:ext>
            </a:extLst>
          </p:cNvPr>
          <p:cNvSpPr txBox="1"/>
          <p:nvPr/>
        </p:nvSpPr>
        <p:spPr>
          <a:xfrm>
            <a:off x="289809" y="6054160"/>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出典：消費者庁「特別支援学校向け消費者教育用教材」イラスト集　場面・物</a:t>
            </a:r>
          </a:p>
          <a:p>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https://www.caa.go.jp/policies/policy/consumer_education/public_awareness/teaching_material/material_010/assets/future_caa_cms201_210608_33.pptx</a:t>
            </a:r>
            <a:r>
              <a:rPr lang="ja-JP" altLang="en-US" sz="1400" dirty="0">
                <a:latin typeface="BIZ UDPゴシック" panose="020B0400000000000000" pitchFamily="50" charset="-128"/>
                <a:ea typeface="BIZ UDPゴシック" panose="020B0400000000000000" pitchFamily="50" charset="-128"/>
              </a:rPr>
              <a:t>　</a:t>
            </a:r>
          </a:p>
        </p:txBody>
      </p:sp>
      <p:sp>
        <p:nvSpPr>
          <p:cNvPr id="2" name="スライド番号プレースホルダー 1">
            <a:extLst>
              <a:ext uri="{FF2B5EF4-FFF2-40B4-BE49-F238E27FC236}">
                <a16:creationId xmlns:a16="http://schemas.microsoft.com/office/drawing/2014/main" id="{EF18CE3E-112F-2AF7-FE17-E8CFC84BC778}"/>
              </a:ext>
            </a:extLst>
          </p:cNvPr>
          <p:cNvSpPr>
            <a:spLocks noGrp="1"/>
          </p:cNvSpPr>
          <p:nvPr>
            <p:ph type="sldNum" sz="quarter" idx="12"/>
          </p:nvPr>
        </p:nvSpPr>
        <p:spPr/>
        <p:txBody>
          <a:bodyPr/>
          <a:lstStyle/>
          <a:p>
            <a:fld id="{E9EDF040-63D5-4648-97C9-46F1B34B7DB1}" type="slidenum">
              <a:rPr lang="ja-JP" altLang="en-US" smtClean="0"/>
              <a:pPr/>
              <a:t>10</a:t>
            </a:fld>
            <a:endParaRPr lang="ja-JP" altLang="en-US"/>
          </a:p>
        </p:txBody>
      </p:sp>
    </p:spTree>
    <p:extLst>
      <p:ext uri="{BB962C8B-B14F-4D97-AF65-F5344CB8AC3E}">
        <p14:creationId xmlns:p14="http://schemas.microsoft.com/office/powerpoint/2010/main" val="50461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5840" y="4334496"/>
            <a:ext cx="1171616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とう　ろく　　　　     　　　　ほ　　ご　 しゃ　                                                                  </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しはら</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 スマホに登録した（保護者の）クレジットカードなどで</a:t>
            </a:r>
            <a:r>
              <a:rPr kumimoji="1" lang="ja-JP" altLang="en-US" sz="3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支払う</a:t>
            </a:r>
            <a:endParaRPr kumimoji="1" lang="en-US" altLang="ja-JP" sz="3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494880" y="2840635"/>
            <a:ext cx="8560815" cy="8515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　    　　　</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し　 はら  </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プリペイドカードを買って</a:t>
            </a:r>
            <a:r>
              <a:rPr kumimoji="1" lang="ja-JP" altLang="en-US" sz="3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支払う</a:t>
            </a:r>
            <a:endParaRPr kumimoji="1" lang="en-US" altLang="ja-JP" sz="3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494880" y="1414703"/>
            <a:ext cx="8560815"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り  よう</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りょう　 　   いっ　しょ　　   　</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し　 はら</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スマホの利用料と一緒に</a:t>
            </a:r>
            <a:r>
              <a:rPr kumimoji="1" lang="ja-JP" altLang="en-US" sz="3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支払う</a:t>
            </a:r>
            <a:endParaRPr kumimoji="1" lang="en-US" altLang="ja-JP" sz="3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5" name="角丸四角形 4"/>
          <p:cNvSpPr>
            <a:spLocks noChangeArrowheads="1"/>
          </p:cNvSpPr>
          <p:nvPr/>
        </p:nvSpPr>
        <p:spPr bwMode="auto">
          <a:xfrm>
            <a:off x="352920" y="255401"/>
            <a:ext cx="11549270" cy="864096"/>
          </a:xfrm>
          <a:prstGeom prst="roundRect">
            <a:avLst>
              <a:gd name="adj" fmla="val 16667"/>
            </a:avLst>
          </a:prstGeom>
          <a:solidFill>
            <a:schemeClr val="bg1"/>
          </a:solidFill>
          <a:ln w="57150" algn="ctr">
            <a:noFill/>
            <a:round/>
            <a:headEnd/>
            <a:tailEnd/>
          </a:ln>
        </p:spPr>
        <p:txBody>
          <a:bodyPr t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ゆうりょう 　　　　　　　　　　　　　　　　　　　　　　　か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かきん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有料のアイテムなどを買うための課金のしくみは？</a:t>
            </a:r>
          </a:p>
        </p:txBody>
      </p:sp>
      <p:pic>
        <p:nvPicPr>
          <p:cNvPr id="12" name="図 11"/>
          <p:cNvPicPr>
            <a:picLocks noChangeAspect="1"/>
          </p:cNvPicPr>
          <p:nvPr/>
        </p:nvPicPr>
        <p:blipFill rotWithShape="1">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a:xfrm>
            <a:off x="10283616" y="5125662"/>
            <a:ext cx="1432544" cy="928684"/>
          </a:xfrm>
          <a:prstGeom prst="rect">
            <a:avLst/>
          </a:prstGeom>
        </p:spPr>
      </p:pic>
      <p:pic>
        <p:nvPicPr>
          <p:cNvPr id="2" name="図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60176">
            <a:off x="6792257" y="2737566"/>
            <a:ext cx="1066949" cy="1505160"/>
          </a:xfrm>
          <a:prstGeom prst="rect">
            <a:avLst/>
          </a:prstGeom>
        </p:spPr>
      </p:pic>
      <p:sp>
        <p:nvSpPr>
          <p:cNvPr id="7" name="テキスト ボックス 6">
            <a:extLst>
              <a:ext uri="{FF2B5EF4-FFF2-40B4-BE49-F238E27FC236}">
                <a16:creationId xmlns:a16="http://schemas.microsoft.com/office/drawing/2014/main" id="{6A815ECE-0766-3EBF-756A-85BC4CA69589}"/>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CBD5E274-EAC6-C766-9708-527DF6E7F9A0}"/>
              </a:ext>
            </a:extLst>
          </p:cNvPr>
          <p:cNvSpPr>
            <a:spLocks noGrp="1"/>
          </p:cNvSpPr>
          <p:nvPr>
            <p:ph type="sldNum" sz="quarter" idx="12"/>
          </p:nvPr>
        </p:nvSpPr>
        <p:spPr/>
        <p:txBody>
          <a:bodyPr/>
          <a:lstStyle/>
          <a:p>
            <a:fld id="{E9EDF040-63D5-4648-97C9-46F1B34B7DB1}" type="slidenum">
              <a:rPr lang="ja-JP" altLang="en-US" smtClean="0"/>
              <a:pPr/>
              <a:t>11</a:t>
            </a:fld>
            <a:endParaRPr lang="ja-JP" altLang="en-US"/>
          </a:p>
        </p:txBody>
      </p:sp>
    </p:spTree>
    <p:extLst>
      <p:ext uri="{BB962C8B-B14F-4D97-AF65-F5344CB8AC3E}">
        <p14:creationId xmlns:p14="http://schemas.microsoft.com/office/powerpoint/2010/main" val="357435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231B911-B553-E3FC-700F-65D13BE86543}"/>
              </a:ext>
            </a:extLst>
          </p:cNvPr>
          <p:cNvSpPr>
            <a:spLocks noGrp="1"/>
          </p:cNvSpPr>
          <p:nvPr>
            <p:ph type="title"/>
          </p:nvPr>
        </p:nvSpPr>
        <p:spPr>
          <a:xfrm>
            <a:off x="609600" y="274638"/>
            <a:ext cx="11582400" cy="1143000"/>
          </a:xfrm>
        </p:spPr>
        <p:txBody>
          <a:bodyPr>
            <a:noAutofit/>
          </a:bodyPr>
          <a:lstStyle/>
          <a:p>
            <a:pPr algn="l"/>
            <a:r>
              <a:rPr lang="ja-JP" altLang="ja-JP" sz="4000" dirty="0">
                <a:latin typeface="Meiryo UI" panose="020B0604030504040204" pitchFamily="50" charset="-128"/>
                <a:ea typeface="Meiryo UI" panose="020B0604030504040204" pitchFamily="50" charset="-128"/>
              </a:rPr>
              <a:t>小学生に多い消費生活相談</a:t>
            </a:r>
            <a:r>
              <a:rPr lang="ja-JP" altLang="en-US" sz="4000" dirty="0">
                <a:latin typeface="Meiryo UI" panose="020B0604030504040204" pitchFamily="50" charset="-128"/>
                <a:ea typeface="Meiryo UI" panose="020B0604030504040204" pitchFamily="50" charset="-128"/>
              </a:rPr>
              <a:t>件数</a:t>
            </a:r>
            <a:r>
              <a:rPr lang="ja-JP" altLang="ja-JP" sz="3200" dirty="0">
                <a:latin typeface="Meiryo UI" panose="020B0604030504040204" pitchFamily="50" charset="-128"/>
                <a:ea typeface="Meiryo UI" panose="020B0604030504040204" pitchFamily="50" charset="-128"/>
              </a:rPr>
              <a:t>（令和６年度京都府）</a:t>
            </a:r>
            <a:br>
              <a:rPr lang="ja-JP" altLang="ja-JP" sz="4000" dirty="0">
                <a:latin typeface="Meiryo UI" panose="020B0604030504040204" pitchFamily="50" charset="-128"/>
                <a:ea typeface="Meiryo UI" panose="020B0604030504040204" pitchFamily="50" charset="-128"/>
              </a:rPr>
            </a:br>
            <a:endParaRPr kumimoji="1" lang="ja-JP" altLang="en-US" sz="40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9A6EB55-DB90-0EB7-0224-A311EDD4139C}"/>
              </a:ext>
            </a:extLst>
          </p:cNvPr>
          <p:cNvSpPr/>
          <p:nvPr/>
        </p:nvSpPr>
        <p:spPr>
          <a:xfrm>
            <a:off x="120650" y="1562100"/>
            <a:ext cx="4159250" cy="38767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7" name="表 16">
            <a:extLst>
              <a:ext uri="{FF2B5EF4-FFF2-40B4-BE49-F238E27FC236}">
                <a16:creationId xmlns:a16="http://schemas.microsoft.com/office/drawing/2014/main" id="{1CDECA47-9F9A-8CF8-7171-E6A26A1A84A1}"/>
              </a:ext>
            </a:extLst>
          </p:cNvPr>
          <p:cNvGraphicFramePr>
            <a:graphicFrameLocks noGrp="1"/>
          </p:cNvGraphicFramePr>
          <p:nvPr/>
        </p:nvGraphicFramePr>
        <p:xfrm>
          <a:off x="254000" y="1720182"/>
          <a:ext cx="11614150" cy="3258218"/>
        </p:xfrm>
        <a:graphic>
          <a:graphicData uri="http://schemas.openxmlformats.org/drawingml/2006/table">
            <a:tbl>
              <a:tblPr firstRow="1" bandRow="1">
                <a:tableStyleId>{5C22544A-7EE6-4342-B048-85BDC9FD1C3A}</a:tableStyleId>
              </a:tblPr>
              <a:tblGrid>
                <a:gridCol w="2853304">
                  <a:extLst>
                    <a:ext uri="{9D8B030D-6E8A-4147-A177-3AD203B41FA5}">
                      <a16:colId xmlns:a16="http://schemas.microsoft.com/office/drawing/2014/main" val="1186023761"/>
                    </a:ext>
                  </a:extLst>
                </a:gridCol>
                <a:gridCol w="1018080">
                  <a:extLst>
                    <a:ext uri="{9D8B030D-6E8A-4147-A177-3AD203B41FA5}">
                      <a16:colId xmlns:a16="http://schemas.microsoft.com/office/drawing/2014/main" val="1832872074"/>
                    </a:ext>
                  </a:extLst>
                </a:gridCol>
                <a:gridCol w="3188198">
                  <a:extLst>
                    <a:ext uri="{9D8B030D-6E8A-4147-A177-3AD203B41FA5}">
                      <a16:colId xmlns:a16="http://schemas.microsoft.com/office/drawing/2014/main" val="2272903398"/>
                    </a:ext>
                  </a:extLst>
                </a:gridCol>
                <a:gridCol w="683185">
                  <a:extLst>
                    <a:ext uri="{9D8B030D-6E8A-4147-A177-3AD203B41FA5}">
                      <a16:colId xmlns:a16="http://schemas.microsoft.com/office/drawing/2014/main" val="2250644822"/>
                    </a:ext>
                  </a:extLst>
                </a:gridCol>
                <a:gridCol w="3201594">
                  <a:extLst>
                    <a:ext uri="{9D8B030D-6E8A-4147-A177-3AD203B41FA5}">
                      <a16:colId xmlns:a16="http://schemas.microsoft.com/office/drawing/2014/main" val="2755838286"/>
                    </a:ext>
                  </a:extLst>
                </a:gridCol>
                <a:gridCol w="669789">
                  <a:extLst>
                    <a:ext uri="{9D8B030D-6E8A-4147-A177-3AD203B41FA5}">
                      <a16:colId xmlns:a16="http://schemas.microsoft.com/office/drawing/2014/main" val="3802060380"/>
                    </a:ext>
                  </a:extLst>
                </a:gridCol>
              </a:tblGrid>
              <a:tr h="1151600">
                <a:tc gridSpan="2">
                  <a:txBody>
                    <a:bodyPr/>
                    <a:lstStyle/>
                    <a:p>
                      <a:pPr algn="ctr">
                        <a:lnSpc>
                          <a:spcPct val="150000"/>
                        </a:lnSpc>
                      </a:pPr>
                      <a:r>
                        <a:rPr kumimoji="1" lang="ja-JP" altLang="en-US" sz="3200" b="0" dirty="0">
                          <a:solidFill>
                            <a:schemeClr val="tx1"/>
                          </a:solidFill>
                          <a:latin typeface="Meiryo UI" panose="020B0604030504040204" pitchFamily="50" charset="-128"/>
                          <a:ea typeface="Meiryo UI" panose="020B0604030504040204" pitchFamily="50" charset="-128"/>
                        </a:rPr>
                        <a:t>１位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50000"/>
                        </a:lnSpc>
                      </a:pPr>
                      <a:r>
                        <a:rPr kumimoji="1" lang="ja-JP" altLang="en-US" sz="3200" b="0" dirty="0">
                          <a:solidFill>
                            <a:schemeClr val="tx1"/>
                          </a:solidFill>
                          <a:latin typeface="Meiryo UI" panose="020B0604030504040204" pitchFamily="50" charset="-128"/>
                          <a:ea typeface="Meiryo UI" panose="020B0604030504040204" pitchFamily="50" charset="-128"/>
                        </a:rPr>
                        <a:t>２位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50000"/>
                        </a:lnSpc>
                      </a:pPr>
                      <a:r>
                        <a:rPr kumimoji="1" lang="ja-JP" altLang="en-US" sz="3200" b="0" dirty="0">
                          <a:solidFill>
                            <a:schemeClr val="tx1"/>
                          </a:solidFill>
                          <a:latin typeface="Meiryo UI" panose="020B0604030504040204" pitchFamily="50" charset="-128"/>
                          <a:ea typeface="Meiryo UI" panose="020B0604030504040204" pitchFamily="50" charset="-128"/>
                        </a:rPr>
                        <a:t>３位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021688180"/>
                  </a:ext>
                </a:extLst>
              </a:tr>
              <a:tr h="2106618">
                <a:tc>
                  <a:txBody>
                    <a:bodyPr/>
                    <a:lstStyle/>
                    <a:p>
                      <a:pPr marL="88900" indent="0">
                        <a:lnSpc>
                          <a:spcPct val="150000"/>
                        </a:lnSpc>
                      </a:pPr>
                      <a:r>
                        <a:rPr kumimoji="1" lang="ja-JP" altLang="en-US" sz="2800" dirty="0">
                          <a:latin typeface="Meiryo UI" panose="020B0604030504040204" pitchFamily="50" charset="-128"/>
                          <a:ea typeface="Meiryo UI" panose="020B0604030504040204" pitchFamily="50" charset="-128"/>
                        </a:rPr>
                        <a:t>ゲーム課金　など</a:t>
                      </a:r>
                      <a:endParaRPr kumimoji="1" lang="en-US" altLang="ja-JP" sz="2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lnSpc>
                          <a:spcPct val="150000"/>
                        </a:lnSpc>
                      </a:pPr>
                      <a:r>
                        <a:rPr kumimoji="1" lang="ja-JP" altLang="en-US" sz="2800" dirty="0">
                          <a:latin typeface="Meiryo UI" panose="020B0604030504040204" pitchFamily="50" charset="-128"/>
                          <a:ea typeface="Meiryo UI" panose="020B0604030504040204" pitchFamily="50" charset="-128"/>
                        </a:rPr>
                        <a:t>４１件</a:t>
                      </a:r>
                      <a:endParaRPr kumimoji="1" lang="en-US" altLang="ja-JP" sz="2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88900">
                        <a:lnSpc>
                          <a:spcPct val="150000"/>
                        </a:lnSpc>
                      </a:pPr>
                      <a:r>
                        <a:rPr kumimoji="1" lang="ja-JP" altLang="en-US" sz="2800" dirty="0">
                          <a:latin typeface="Meiryo UI" panose="020B0604030504040204" pitchFamily="50" charset="-128"/>
                          <a:ea typeface="Meiryo UI" panose="020B0604030504040204" pitchFamily="50" charset="-128"/>
                        </a:rPr>
                        <a:t>アダルトサイト、</a:t>
                      </a:r>
                      <a:endParaRPr kumimoji="1" lang="en-US" altLang="ja-JP" sz="2800" dirty="0">
                        <a:latin typeface="Meiryo UI" panose="020B0604030504040204" pitchFamily="50" charset="-128"/>
                        <a:ea typeface="Meiryo UI" panose="020B0604030504040204" pitchFamily="50" charset="-128"/>
                      </a:endParaRPr>
                    </a:p>
                    <a:p>
                      <a:pPr marL="0" indent="88900">
                        <a:lnSpc>
                          <a:spcPct val="150000"/>
                        </a:lnSpc>
                      </a:pPr>
                      <a:r>
                        <a:rPr kumimoji="1" lang="ja-JP" altLang="en-US" sz="2800" dirty="0">
                          <a:latin typeface="Meiryo UI" panose="020B0604030504040204" pitchFamily="50" charset="-128"/>
                          <a:ea typeface="Meiryo UI" panose="020B0604030504040204" pitchFamily="50" charset="-128"/>
                        </a:rPr>
                        <a:t>動画配信サービス</a:t>
                      </a:r>
                      <a:endParaRPr kumimoji="1" lang="en-US" altLang="ja-JP" sz="2800" dirty="0">
                        <a:latin typeface="Meiryo UI" panose="020B0604030504040204" pitchFamily="50" charset="-128"/>
                        <a:ea typeface="Meiryo UI" panose="020B0604030504040204" pitchFamily="50" charset="-128"/>
                      </a:endParaRPr>
                    </a:p>
                    <a:p>
                      <a:pPr marL="0" indent="88900">
                        <a:lnSpc>
                          <a:spcPct val="150000"/>
                        </a:lnSpc>
                      </a:pPr>
                      <a:r>
                        <a:rPr kumimoji="1" lang="ja-JP" altLang="en-US" sz="2800" dirty="0">
                          <a:latin typeface="Meiryo UI" panose="020B0604030504040204" pitchFamily="50" charset="-128"/>
                          <a:ea typeface="Meiryo UI" panose="020B0604030504040204" pitchFamily="50" charset="-128"/>
                        </a:rPr>
                        <a:t>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2800" dirty="0">
                          <a:latin typeface="Meiryo UI" panose="020B0604030504040204" pitchFamily="50" charset="-128"/>
                          <a:ea typeface="Meiryo UI" panose="020B0604030504040204" pitchFamily="50" charset="-128"/>
                        </a:rPr>
                        <a:t>５件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88900">
                        <a:lnSpc>
                          <a:spcPct val="150000"/>
                        </a:lnSpc>
                      </a:pPr>
                      <a:r>
                        <a:rPr kumimoji="1" lang="ja-JP" altLang="en-US" sz="2800" dirty="0">
                          <a:latin typeface="Meiryo UI" panose="020B0604030504040204" pitchFamily="50" charset="-128"/>
                          <a:ea typeface="Meiryo UI" panose="020B0604030504040204" pitchFamily="50" charset="-128"/>
                        </a:rPr>
                        <a:t>ライフの投げ銭、</a:t>
                      </a:r>
                      <a:endParaRPr kumimoji="1" lang="en-US" altLang="ja-JP" sz="2800" dirty="0">
                        <a:latin typeface="Meiryo UI" panose="020B0604030504040204" pitchFamily="50" charset="-128"/>
                        <a:ea typeface="Meiryo UI" panose="020B0604030504040204" pitchFamily="50" charset="-128"/>
                      </a:endParaRPr>
                    </a:p>
                    <a:p>
                      <a:pPr marL="0" indent="88900">
                        <a:lnSpc>
                          <a:spcPct val="150000"/>
                        </a:lnSpc>
                      </a:pPr>
                      <a:r>
                        <a:rPr kumimoji="1" lang="ja-JP" altLang="en-US" sz="2800" dirty="0">
                          <a:latin typeface="Meiryo UI" panose="020B0604030504040204" pitchFamily="50" charset="-128"/>
                          <a:ea typeface="Meiryo UI" panose="020B0604030504040204" pitchFamily="50" charset="-128"/>
                        </a:rPr>
                        <a:t>画像加工アプリ　</a:t>
                      </a:r>
                      <a:endParaRPr kumimoji="1" lang="en-US" altLang="ja-JP" sz="2800" dirty="0">
                        <a:latin typeface="Meiryo UI" panose="020B0604030504040204" pitchFamily="50" charset="-128"/>
                        <a:ea typeface="Meiryo UI" panose="020B0604030504040204" pitchFamily="50" charset="-128"/>
                      </a:endParaRPr>
                    </a:p>
                    <a:p>
                      <a:pPr marL="0" indent="88900">
                        <a:lnSpc>
                          <a:spcPct val="150000"/>
                        </a:lnSpc>
                      </a:pPr>
                      <a:r>
                        <a:rPr kumimoji="1" lang="ja-JP" altLang="en-US" sz="2800" dirty="0">
                          <a:latin typeface="Meiryo UI" panose="020B0604030504040204" pitchFamily="50" charset="-128"/>
                          <a:ea typeface="Meiryo UI" panose="020B0604030504040204" pitchFamily="50" charset="-128"/>
                        </a:rPr>
                        <a:t>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2800" dirty="0">
                          <a:latin typeface="Meiryo UI" panose="020B0604030504040204" pitchFamily="50" charset="-128"/>
                          <a:ea typeface="Meiryo UI" panose="020B0604030504040204" pitchFamily="50" charset="-128"/>
                        </a:rPr>
                        <a:t>４件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5181484"/>
                  </a:ext>
                </a:extLst>
              </a:tr>
            </a:tbl>
          </a:graphicData>
        </a:graphic>
      </p:graphicFrame>
      <p:sp>
        <p:nvSpPr>
          <p:cNvPr id="19" name="テキスト ボックス 18">
            <a:extLst>
              <a:ext uri="{FF2B5EF4-FFF2-40B4-BE49-F238E27FC236}">
                <a16:creationId xmlns:a16="http://schemas.microsoft.com/office/drawing/2014/main" id="{D34FAEFB-BBE2-E914-C8C4-C133A9D96548}"/>
              </a:ext>
            </a:extLst>
          </p:cNvPr>
          <p:cNvSpPr txBox="1"/>
          <p:nvPr/>
        </p:nvSpPr>
        <p:spPr>
          <a:xfrm>
            <a:off x="387350" y="6277302"/>
            <a:ext cx="1125855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令和６年度に京都府内の消費生活相談窓口に寄せられた、契約当事者が小学生の相談事例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全国消費生活情報ネットワークシステム（</a:t>
            </a:r>
            <a:r>
              <a:rPr kumimoji="1"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PIO-NET</a:t>
            </a:r>
            <a:r>
              <a:rPr kumimoji="1" lang="ja-JP"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令和７年７月検索</a:t>
            </a:r>
          </a:p>
        </p:txBody>
      </p:sp>
      <p:sp>
        <p:nvSpPr>
          <p:cNvPr id="21" name="テキスト ボックス 20">
            <a:extLst>
              <a:ext uri="{FF2B5EF4-FFF2-40B4-BE49-F238E27FC236}">
                <a16:creationId xmlns:a16="http://schemas.microsoft.com/office/drawing/2014/main" id="{3DB7C44B-41F2-60A8-92E7-B525D52F1D72}"/>
              </a:ext>
            </a:extLst>
          </p:cNvPr>
          <p:cNvSpPr txBox="1"/>
          <p:nvPr/>
        </p:nvSpPr>
        <p:spPr>
          <a:xfrm>
            <a:off x="387350" y="846138"/>
            <a:ext cx="87820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（商品・サービス別で主なもの）</a:t>
            </a:r>
          </a:p>
        </p:txBody>
      </p:sp>
      <p:sp>
        <p:nvSpPr>
          <p:cNvPr id="2" name="スライド番号プレースホルダー 1">
            <a:extLst>
              <a:ext uri="{FF2B5EF4-FFF2-40B4-BE49-F238E27FC236}">
                <a16:creationId xmlns:a16="http://schemas.microsoft.com/office/drawing/2014/main" id="{6B767A65-82FC-F522-C4FA-438FCCD39423}"/>
              </a:ext>
            </a:extLst>
          </p:cNvPr>
          <p:cNvSpPr>
            <a:spLocks noGrp="1"/>
          </p:cNvSpPr>
          <p:nvPr>
            <p:ph type="sldNum" sz="quarter" idx="12"/>
          </p:nvPr>
        </p:nvSpPr>
        <p:spPr/>
        <p:txBody>
          <a:bodyPr/>
          <a:lstStyle/>
          <a:p>
            <a:fld id="{E9EDF040-63D5-4648-97C9-46F1B34B7DB1}" type="slidenum">
              <a:rPr lang="ja-JP" altLang="en-US" smtClean="0"/>
              <a:pPr/>
              <a:t>12</a:t>
            </a:fld>
            <a:endParaRPr lang="ja-JP" altLang="en-US"/>
          </a:p>
        </p:txBody>
      </p:sp>
    </p:spTree>
    <p:extLst>
      <p:ext uri="{BB962C8B-B14F-4D97-AF65-F5344CB8AC3E}">
        <p14:creationId xmlns:p14="http://schemas.microsoft.com/office/powerpoint/2010/main" val="205145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C0830-3E3A-BEDF-00BB-919B74C45B4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DCE0B8F-7A78-2056-CD4A-8B8F6907F8E2}"/>
              </a:ext>
            </a:extLst>
          </p:cNvPr>
          <p:cNvSpPr>
            <a:spLocks noGrp="1"/>
          </p:cNvSpPr>
          <p:nvPr>
            <p:ph idx="1"/>
          </p:nvPr>
        </p:nvSpPr>
        <p:spPr>
          <a:xfrm>
            <a:off x="386254" y="2052812"/>
            <a:ext cx="11419492" cy="4023002"/>
          </a:xfrm>
          <a:ln>
            <a:solidFill>
              <a:srgbClr val="FF0000"/>
            </a:solidFill>
          </a:ln>
        </p:spPr>
        <p:txBody>
          <a:bodyPr anchor="ctr">
            <a:normAutofit/>
          </a:bodyPr>
          <a:lstStyle/>
          <a:p>
            <a:pPr marL="0" indent="0">
              <a:lnSpc>
                <a:spcPts val="2500"/>
              </a:lnSpc>
              <a:buNone/>
            </a:pPr>
            <a:r>
              <a:rPr lang="ja-JP" altLang="ja-JP" sz="3000" dirty="0">
                <a:latin typeface="Meiryo UI" panose="020B0604030504040204" pitchFamily="50" charset="-128"/>
                <a:ea typeface="Meiryo UI" panose="020B0604030504040204" pitchFamily="50" charset="-128"/>
              </a:rPr>
              <a:t>子どもが</a:t>
            </a:r>
            <a:r>
              <a:rPr lang="ja-JP" altLang="en-US" sz="3000" dirty="0">
                <a:latin typeface="Meiryo UI" panose="020B0604030504040204" pitchFamily="50" charset="-128"/>
                <a:ea typeface="Meiryo UI" panose="020B0604030504040204" pitchFamily="50" charset="-128"/>
              </a:rPr>
              <a:t>親</a:t>
            </a:r>
            <a:r>
              <a:rPr lang="ja-JP" altLang="ja-JP" sz="3000" dirty="0">
                <a:latin typeface="Meiryo UI" panose="020B0604030504040204" pitchFamily="50" charset="-128"/>
                <a:ea typeface="Meiryo UI" panose="020B0604030504040204" pitchFamily="50" charset="-128"/>
              </a:rPr>
              <a:t>のスマホで</a:t>
            </a:r>
            <a:r>
              <a:rPr lang="ja-JP" altLang="ja-JP" sz="3000" b="1" dirty="0">
                <a:latin typeface="Meiryo UI" panose="020B0604030504040204" pitchFamily="50" charset="-128"/>
                <a:ea typeface="Meiryo UI" panose="020B0604030504040204" pitchFamily="50" charset="-128"/>
              </a:rPr>
              <a:t>オンラインゲーム課金を</a:t>
            </a:r>
            <a:r>
              <a:rPr lang="ja-JP" altLang="en-US" sz="3000" b="1" dirty="0">
                <a:latin typeface="Meiryo UI" panose="020B0604030504040204" pitchFamily="50" charset="-128"/>
                <a:ea typeface="Meiryo UI" panose="020B0604030504040204" pitchFamily="50" charset="-128"/>
              </a:rPr>
              <a:t>く</a:t>
            </a:r>
            <a:r>
              <a:rPr lang="ja-JP" altLang="ja-JP" sz="3000" b="1" dirty="0">
                <a:latin typeface="Meiryo UI" panose="020B0604030504040204" pitchFamily="50" charset="-128"/>
                <a:ea typeface="Meiryo UI" panose="020B0604030504040204" pitchFamily="50" charset="-128"/>
              </a:rPr>
              <a:t>り返していた</a:t>
            </a:r>
            <a:r>
              <a:rPr lang="ja-JP" altLang="ja-JP" sz="3000" dirty="0">
                <a:latin typeface="Meiryo UI" panose="020B0604030504040204" pitchFamily="50" charset="-128"/>
                <a:ea typeface="Meiryo UI" panose="020B0604030504040204" pitchFamily="50" charset="-128"/>
              </a:rPr>
              <a:t>。</a:t>
            </a:r>
            <a:endParaRPr lang="en-US" altLang="ja-JP" sz="3000" dirty="0">
              <a:latin typeface="Meiryo UI" panose="020B0604030504040204" pitchFamily="50" charset="-128"/>
              <a:ea typeface="Meiryo UI" panose="020B0604030504040204" pitchFamily="50" charset="-128"/>
            </a:endParaRPr>
          </a:p>
          <a:p>
            <a:pPr marL="0" indent="0">
              <a:lnSpc>
                <a:spcPts val="2500"/>
              </a:lnSpc>
              <a:buNone/>
            </a:pPr>
            <a:r>
              <a:rPr lang="ja-JP" altLang="en-US" sz="13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しょ　　　　　　　さい　　　　　　　　　　　　　　　　　　　　　　</a:t>
            </a:r>
            <a:endParaRPr lang="en-US" altLang="ja-JP" sz="1400" dirty="0">
              <a:latin typeface="Meiryo UI" panose="020B0604030504040204" pitchFamily="50" charset="-128"/>
              <a:ea typeface="Meiryo UI" panose="020B0604030504040204" pitchFamily="50" charset="-128"/>
            </a:endParaRPr>
          </a:p>
          <a:p>
            <a:pPr marL="0" indent="0">
              <a:lnSpc>
                <a:spcPts val="2000"/>
              </a:lnSpc>
              <a:buNone/>
            </a:pPr>
            <a:r>
              <a:rPr lang="ja-JP" altLang="ja-JP" sz="3000" dirty="0">
                <a:latin typeface="Meiryo UI" panose="020B0604030504040204" pitchFamily="50" charset="-128"/>
                <a:ea typeface="Meiryo UI" panose="020B0604030504040204" pitchFamily="50" charset="-128"/>
              </a:rPr>
              <a:t>子どものスマホ代は親のスマホと一緒に決済しており、長期間気づけなかった。</a:t>
            </a:r>
            <a:endParaRPr lang="en-US" altLang="ja-JP" sz="3000" dirty="0">
              <a:latin typeface="Meiryo UI" panose="020B0604030504040204" pitchFamily="50" charset="-128"/>
              <a:ea typeface="Meiryo UI" panose="020B0604030504040204" pitchFamily="50" charset="-128"/>
            </a:endParaRPr>
          </a:p>
          <a:p>
            <a:pPr marL="0" indent="0">
              <a:lnSpc>
                <a:spcPts val="2500"/>
              </a:lnSpc>
              <a:buNone/>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せい　　　　　　　　　　　　　　　　　　　　　　　　　　　　　　　　　　　　　　　　　　　　　しょう</a:t>
            </a:r>
            <a:endParaRPr lang="en-US" altLang="ja-JP" sz="1400" dirty="0">
              <a:latin typeface="Meiryo UI" panose="020B0604030504040204" pitchFamily="50" charset="-128"/>
              <a:ea typeface="Meiryo UI" panose="020B0604030504040204" pitchFamily="50" charset="-128"/>
            </a:endParaRPr>
          </a:p>
          <a:p>
            <a:pPr marL="0" indent="0">
              <a:lnSpc>
                <a:spcPts val="2000"/>
              </a:lnSpc>
              <a:buNone/>
            </a:pPr>
            <a:r>
              <a:rPr lang="ja-JP" altLang="ja-JP" sz="3000" dirty="0">
                <a:latin typeface="Meiryo UI" panose="020B0604030504040204" pitchFamily="50" charset="-128"/>
                <a:ea typeface="Meiryo UI" panose="020B0604030504040204" pitchFamily="50" charset="-128"/>
              </a:rPr>
              <a:t>返金申請をしたが、一定期間より前の分は対象外と言われた。</a:t>
            </a:r>
            <a:endParaRPr lang="en-US" altLang="ja-JP" sz="3000" dirty="0">
              <a:latin typeface="Meiryo UI" panose="020B0604030504040204" pitchFamily="50" charset="-128"/>
              <a:ea typeface="Meiryo UI" panose="020B0604030504040204" pitchFamily="50" charset="-128"/>
            </a:endParaRPr>
          </a:p>
          <a:p>
            <a:pPr marL="0" indent="0">
              <a:lnSpc>
                <a:spcPts val="2500"/>
              </a:lnSpc>
              <a:buNone/>
            </a:pPr>
            <a:r>
              <a:rPr lang="ja-JP" altLang="en-US" sz="1400" dirty="0">
                <a:latin typeface="Meiryo UI" panose="020B0604030504040204" pitchFamily="50" charset="-128"/>
                <a:ea typeface="Meiryo UI" panose="020B0604030504040204" pitchFamily="50" charset="-128"/>
              </a:rPr>
              <a:t>　　　　　　                             のが</a:t>
            </a:r>
            <a:endParaRPr lang="en-US" altLang="ja-JP" sz="1400" dirty="0">
              <a:latin typeface="Meiryo UI" panose="020B0604030504040204" pitchFamily="50" charset="-128"/>
              <a:ea typeface="Meiryo UI" panose="020B0604030504040204" pitchFamily="50" charset="-128"/>
            </a:endParaRPr>
          </a:p>
          <a:p>
            <a:pPr marL="0" indent="0">
              <a:lnSpc>
                <a:spcPts val="2000"/>
              </a:lnSpc>
              <a:buNone/>
            </a:pPr>
            <a:r>
              <a:rPr lang="ja-JP" altLang="ja-JP" sz="3000" spc="-150" dirty="0">
                <a:latin typeface="Meiryo UI" panose="020B0604030504040204" pitchFamily="50" charset="-128"/>
                <a:ea typeface="Meiryo UI" panose="020B0604030504040204" pitchFamily="50" charset="-128"/>
              </a:rPr>
              <a:t>子どもは、課金を逃れて遊べるという方法を動画サイトで見て、信じていたようだ。</a:t>
            </a:r>
            <a:endParaRPr kumimoji="1" lang="ja-JP" altLang="en-US" sz="3000" spc="-150" dirty="0">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B9B90851-5CF8-064D-ADC5-D2D23B92407C}"/>
              </a:ext>
            </a:extLst>
          </p:cNvPr>
          <p:cNvGraphicFramePr>
            <a:graphicFrameLocks noGrp="1"/>
          </p:cNvGraphicFramePr>
          <p:nvPr>
            <p:extLst>
              <p:ext uri="{D42A27DB-BD31-4B8C-83A1-F6EECF244321}">
                <p14:modId xmlns:p14="http://schemas.microsoft.com/office/powerpoint/2010/main" val="818409199"/>
              </p:ext>
            </p:extLst>
          </p:nvPr>
        </p:nvGraphicFramePr>
        <p:xfrm>
          <a:off x="448657" y="1130022"/>
          <a:ext cx="11419491" cy="792480"/>
        </p:xfrm>
        <a:graphic>
          <a:graphicData uri="http://schemas.openxmlformats.org/drawingml/2006/table">
            <a:tbl>
              <a:tblPr firstRow="1" bandRow="1">
                <a:tableStyleId>{5C22544A-7EE6-4342-B048-85BDC9FD1C3A}</a:tableStyleId>
              </a:tblPr>
              <a:tblGrid>
                <a:gridCol w="3927450">
                  <a:extLst>
                    <a:ext uri="{9D8B030D-6E8A-4147-A177-3AD203B41FA5}">
                      <a16:colId xmlns:a16="http://schemas.microsoft.com/office/drawing/2014/main" val="3118034403"/>
                    </a:ext>
                  </a:extLst>
                </a:gridCol>
                <a:gridCol w="1173967">
                  <a:extLst>
                    <a:ext uri="{9D8B030D-6E8A-4147-A177-3AD203B41FA5}">
                      <a16:colId xmlns:a16="http://schemas.microsoft.com/office/drawing/2014/main" val="3007067197"/>
                    </a:ext>
                  </a:extLst>
                </a:gridCol>
                <a:gridCol w="3521900">
                  <a:extLst>
                    <a:ext uri="{9D8B030D-6E8A-4147-A177-3AD203B41FA5}">
                      <a16:colId xmlns:a16="http://schemas.microsoft.com/office/drawing/2014/main" val="2401029994"/>
                    </a:ext>
                  </a:extLst>
                </a:gridCol>
                <a:gridCol w="2796174">
                  <a:extLst>
                    <a:ext uri="{9D8B030D-6E8A-4147-A177-3AD203B41FA5}">
                      <a16:colId xmlns:a16="http://schemas.microsoft.com/office/drawing/2014/main" val="3204611025"/>
                    </a:ext>
                  </a:extLst>
                </a:gridCol>
              </a:tblGrid>
              <a:tr h="519808">
                <a:tc>
                  <a:txBody>
                    <a:bodyPr/>
                    <a:lstStyle/>
                    <a:p>
                      <a:r>
                        <a:rPr kumimoji="1" lang="ja-JP" altLang="en-US" sz="1400" b="0" dirty="0">
                          <a:latin typeface="Meiryo UI" panose="020B0604030504040204" pitchFamily="50" charset="-128"/>
                          <a:ea typeface="Meiryo UI" panose="020B0604030504040204" pitchFamily="50" charset="-128"/>
                        </a:rPr>
                        <a:t> けい　　　　　　　　　　　　　　　　　　 れい</a:t>
                      </a:r>
                      <a:endParaRPr kumimoji="1" lang="en-US" altLang="ja-JP" sz="1400" b="0" dirty="0">
                        <a:latin typeface="Meiryo UI" panose="020B0604030504040204" pitchFamily="50" charset="-128"/>
                        <a:ea typeface="Meiryo UI" panose="020B0604030504040204" pitchFamily="50" charset="-128"/>
                      </a:endParaRPr>
                    </a:p>
                    <a:p>
                      <a:pPr>
                        <a:lnSpc>
                          <a:spcPct val="100000"/>
                        </a:lnSpc>
                      </a:pPr>
                      <a:r>
                        <a:rPr kumimoji="1" lang="ja-JP" altLang="en-US" sz="3200" b="0" dirty="0">
                          <a:latin typeface="Meiryo UI" panose="020B0604030504040204" pitchFamily="50" charset="-128"/>
                          <a:ea typeface="Meiryo UI" panose="020B0604030504040204" pitchFamily="50" charset="-128"/>
                        </a:rPr>
                        <a:t>契約当事者年齢</a:t>
                      </a:r>
                    </a:p>
                  </a:txBody>
                  <a:tcPr anchor="ctr">
                    <a:solidFill>
                      <a:srgbClr val="002060"/>
                    </a:solidFill>
                  </a:tcPr>
                </a:tc>
                <a:tc>
                  <a:txBody>
                    <a:bodyPr/>
                    <a:lstStyle/>
                    <a:p>
                      <a:r>
                        <a:rPr kumimoji="1" lang="en-US" altLang="ja-JP" sz="3200" b="0" dirty="0">
                          <a:latin typeface="Meiryo UI" panose="020B0604030504040204" pitchFamily="50" charset="-128"/>
                          <a:ea typeface="Meiryo UI" panose="020B0604030504040204" pitchFamily="50" charset="-128"/>
                        </a:rPr>
                        <a:t>14</a:t>
                      </a:r>
                      <a:endParaRPr kumimoji="1" lang="ja-JP" altLang="en-US" sz="3200" b="0" dirty="0">
                        <a:latin typeface="Meiryo UI" panose="020B0604030504040204" pitchFamily="50" charset="-128"/>
                        <a:ea typeface="Meiryo UI" panose="020B0604030504040204" pitchFamily="50" charset="-128"/>
                      </a:endParaRPr>
                    </a:p>
                  </a:txBody>
                  <a:tcPr anchor="c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Meiryo UI" panose="020B0604030504040204" pitchFamily="50" charset="-128"/>
                          <a:ea typeface="Meiryo UI" panose="020B0604030504040204" pitchFamily="50" charset="-128"/>
                        </a:rPr>
                        <a:t> けい　　　　　こう　　　　　　　　がく　　　</a:t>
                      </a:r>
                      <a:endParaRPr kumimoji="1" lang="en-US" altLang="ja-JP" sz="1400" b="0" dirty="0">
                        <a:latin typeface="Meiryo UI" panose="020B0604030504040204" pitchFamily="50" charset="-128"/>
                        <a:ea typeface="Meiryo UI" panose="020B0604030504040204" pitchFamily="50" charset="-128"/>
                      </a:endParaRPr>
                    </a:p>
                    <a:p>
                      <a:r>
                        <a:rPr kumimoji="1" lang="ja-JP" altLang="en-US" sz="3200" b="0" dirty="0">
                          <a:latin typeface="Meiryo UI" panose="020B0604030504040204" pitchFamily="50" charset="-128"/>
                          <a:ea typeface="Meiryo UI" panose="020B0604030504040204" pitchFamily="50" charset="-128"/>
                        </a:rPr>
                        <a:t>契約購入金額</a:t>
                      </a:r>
                    </a:p>
                  </a:txBody>
                  <a:tcPr anchor="ctr">
                    <a:solidFill>
                      <a:srgbClr val="002060"/>
                    </a:solidFill>
                  </a:tcPr>
                </a:tc>
                <a:tc>
                  <a:txBody>
                    <a:bodyPr/>
                    <a:lstStyle/>
                    <a:p>
                      <a:r>
                        <a:rPr kumimoji="1" lang="en-US" altLang="ja-JP" sz="3200" b="0" dirty="0">
                          <a:latin typeface="Meiryo UI" panose="020B0604030504040204" pitchFamily="50" charset="-128"/>
                          <a:ea typeface="Meiryo UI" panose="020B0604030504040204" pitchFamily="50" charset="-128"/>
                        </a:rPr>
                        <a:t>200</a:t>
                      </a:r>
                      <a:r>
                        <a:rPr kumimoji="1" lang="ja-JP" altLang="en-US" sz="3200" b="0" dirty="0">
                          <a:latin typeface="Meiryo UI" panose="020B0604030504040204" pitchFamily="50" charset="-128"/>
                          <a:ea typeface="Meiryo UI" panose="020B0604030504040204" pitchFamily="50" charset="-128"/>
                        </a:rPr>
                        <a:t>万円</a:t>
                      </a:r>
                    </a:p>
                  </a:txBody>
                  <a:tcPr anchor="ctr">
                    <a:solidFill>
                      <a:srgbClr val="002060"/>
                    </a:solidFill>
                  </a:tcPr>
                </a:tc>
                <a:extLst>
                  <a:ext uri="{0D108BD9-81ED-4DB2-BD59-A6C34878D82A}">
                    <a16:rowId xmlns:a16="http://schemas.microsoft.com/office/drawing/2014/main" val="1707302484"/>
                  </a:ext>
                </a:extLst>
              </a:tr>
            </a:tbl>
          </a:graphicData>
        </a:graphic>
      </p:graphicFrame>
      <p:sp>
        <p:nvSpPr>
          <p:cNvPr id="3" name="テキスト ボックス 2">
            <a:extLst>
              <a:ext uri="{FF2B5EF4-FFF2-40B4-BE49-F238E27FC236}">
                <a16:creationId xmlns:a16="http://schemas.microsoft.com/office/drawing/2014/main" id="{FDA43F3C-57CD-4295-5FC1-2911F09EADDF}"/>
              </a:ext>
            </a:extLst>
          </p:cNvPr>
          <p:cNvSpPr txBox="1"/>
          <p:nvPr/>
        </p:nvSpPr>
        <p:spPr>
          <a:xfrm>
            <a:off x="466725" y="6413697"/>
            <a:ext cx="11258550" cy="3077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出典：小学生・中学生・高校生の消費生活相談概要（令和</a:t>
            </a:r>
            <a:r>
              <a:rPr kumimoji="1"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6</a:t>
            </a:r>
            <a:r>
              <a:rPr kumimoji="1"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年度京都府）</a:t>
            </a:r>
            <a:r>
              <a:rPr kumimoji="1"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事例</a:t>
            </a:r>
            <a:r>
              <a:rPr kumimoji="1" lang="en-US"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1-4】</a:t>
            </a:r>
            <a:r>
              <a:rPr kumimoji="1" lang="ja-JP" altLang="en-US"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オンラインゲーム課金</a:t>
            </a:r>
            <a:endParaRPr kumimoji="1" lang="ja-JP" altLang="ja-JP" sz="1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角丸四角形 4">
            <a:extLst>
              <a:ext uri="{FF2B5EF4-FFF2-40B4-BE49-F238E27FC236}">
                <a16:creationId xmlns:a16="http://schemas.microsoft.com/office/drawing/2014/main" id="{1468485F-FEC7-6B49-DA6E-F9C15AE7C8BF}"/>
              </a:ext>
            </a:extLst>
          </p:cNvPr>
          <p:cNvSpPr>
            <a:spLocks noChangeArrowheads="1"/>
          </p:cNvSpPr>
          <p:nvPr/>
        </p:nvSpPr>
        <p:spPr bwMode="auto">
          <a:xfrm>
            <a:off x="1771849" y="253879"/>
            <a:ext cx="8553863" cy="864096"/>
          </a:xfrm>
          <a:prstGeom prst="roundRect">
            <a:avLst>
              <a:gd name="adj" fmla="val 16667"/>
            </a:avLst>
          </a:prstGeom>
          <a:noFill/>
          <a:ln w="57150" algn="ctr">
            <a:solidFill>
              <a:schemeClr val="bg1"/>
            </a:solidFill>
            <a:round/>
            <a:headEnd/>
            <a:tailEnd/>
          </a:ln>
        </p:spPr>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相談事例　オンラインゲーム課金</a:t>
            </a:r>
            <a:endParaRPr kumimoji="1" lang="en-US" altLang="ja-JP"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83918EC-5A8B-813A-64ED-414516F3F927}"/>
              </a:ext>
            </a:extLst>
          </p:cNvPr>
          <p:cNvSpPr>
            <a:spLocks noGrp="1"/>
          </p:cNvSpPr>
          <p:nvPr>
            <p:ph type="sldNum" sz="quarter" idx="12"/>
          </p:nvPr>
        </p:nvSpPr>
        <p:spPr/>
        <p:txBody>
          <a:bodyPr/>
          <a:lstStyle/>
          <a:p>
            <a:fld id="{E9EDF040-63D5-4648-97C9-46F1B34B7DB1}" type="slidenum">
              <a:rPr lang="ja-JP" altLang="en-US" smtClean="0"/>
              <a:pPr/>
              <a:t>13</a:t>
            </a:fld>
            <a:endParaRPr lang="ja-JP" altLang="en-US"/>
          </a:p>
        </p:txBody>
      </p:sp>
    </p:spTree>
    <p:extLst>
      <p:ext uri="{BB962C8B-B14F-4D97-AF65-F5344CB8AC3E}">
        <p14:creationId xmlns:p14="http://schemas.microsoft.com/office/powerpoint/2010/main" val="79449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4958247" y="2743915"/>
            <a:ext cx="2697651" cy="3215382"/>
          </a:xfrm>
          <a:prstGeom prst="rect">
            <a:avLst/>
          </a:prstGeom>
        </p:spPr>
      </p:pic>
      <p:sp>
        <p:nvSpPr>
          <p:cNvPr id="10" name="テキスト ボックス 9">
            <a:extLst>
              <a:ext uri="{FF2B5EF4-FFF2-40B4-BE49-F238E27FC236}">
                <a16:creationId xmlns:a16="http://schemas.microsoft.com/office/drawing/2014/main" id="{AAC9F7B7-36F2-4E4D-BAA0-FF298261BAC9}"/>
              </a:ext>
            </a:extLst>
          </p:cNvPr>
          <p:cNvSpPr txBox="1"/>
          <p:nvPr/>
        </p:nvSpPr>
        <p:spPr>
          <a:xfrm>
            <a:off x="2018965" y="876586"/>
            <a:ext cx="7919609" cy="14029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なに　　　  　よ                                         かんが</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43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何が良くなかったのか考えてみよう！</a:t>
            </a:r>
          </a:p>
          <a:p>
            <a:pPr marL="0" marR="0" lvl="0" indent="0" algn="l" defTabSz="914400" rtl="0" eaLnBrk="1" fontAlgn="auto" latinLnBrk="0" hangingPunct="1">
              <a:lnSpc>
                <a:spcPts val="4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83F90589-4F23-4324-EDE9-E3B6B76A73E7}"/>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951B0518-4147-4E93-55A7-42666A5BDD3F}"/>
              </a:ext>
            </a:extLst>
          </p:cNvPr>
          <p:cNvSpPr>
            <a:spLocks noGrp="1"/>
          </p:cNvSpPr>
          <p:nvPr>
            <p:ph type="sldNum" sz="quarter" idx="12"/>
          </p:nvPr>
        </p:nvSpPr>
        <p:spPr/>
        <p:txBody>
          <a:bodyPr/>
          <a:lstStyle/>
          <a:p>
            <a:fld id="{E9EDF040-63D5-4648-97C9-46F1B34B7DB1}" type="slidenum">
              <a:rPr lang="ja-JP" altLang="en-US" smtClean="0"/>
              <a:pPr/>
              <a:t>14</a:t>
            </a:fld>
            <a:endParaRPr lang="ja-JP" altLang="en-US"/>
          </a:p>
        </p:txBody>
      </p:sp>
    </p:spTree>
    <p:extLst>
      <p:ext uri="{BB962C8B-B14F-4D97-AF65-F5344CB8AC3E}">
        <p14:creationId xmlns:p14="http://schemas.microsoft.com/office/powerpoint/2010/main" val="286427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93123" y="493817"/>
            <a:ext cx="8709067" cy="8181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り　  よう   き　やく　　　　　　　　　　み　　　　　   はじ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35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ルール（利用規約）をよく見ずに始めてしまったこと。</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5300" y="2553508"/>
            <a:ext cx="2401863" cy="3056917"/>
          </a:xfrm>
          <a:prstGeom prst="rect">
            <a:avLst/>
          </a:prstGeom>
        </p:spPr>
      </p:pic>
      <p:sp>
        <p:nvSpPr>
          <p:cNvPr id="8" name="正方形/長方形 7">
            <a:extLst>
              <a:ext uri="{FF2B5EF4-FFF2-40B4-BE49-F238E27FC236}">
                <a16:creationId xmlns:a16="http://schemas.microsoft.com/office/drawing/2014/main" id="{04770F3A-082C-4B3F-BD60-6A95E53E1265}"/>
              </a:ext>
            </a:extLst>
          </p:cNvPr>
          <p:cNvSpPr/>
          <p:nvPr/>
        </p:nvSpPr>
        <p:spPr>
          <a:xfrm>
            <a:off x="1022896" y="545113"/>
            <a:ext cx="1826141" cy="7739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もん　だい  てん</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問題点①</a:t>
            </a:r>
            <a:endParaRPr kumimoji="1" lang="en-US" altLang="ja-JP" sz="3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7821852B-2BDB-4FEA-B8F3-B3176B2F80E6}"/>
              </a:ext>
            </a:extLst>
          </p:cNvPr>
          <p:cNvSpPr/>
          <p:nvPr/>
        </p:nvSpPr>
        <p:spPr>
          <a:xfrm>
            <a:off x="1022896" y="454559"/>
            <a:ext cx="2031325" cy="1001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56800CBF-F773-ED4A-5CC1-DB076FB23891}"/>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5CEA554-107F-8711-8A5D-158BBAE23A74}"/>
              </a:ext>
            </a:extLst>
          </p:cNvPr>
          <p:cNvSpPr txBox="1"/>
          <p:nvPr/>
        </p:nvSpPr>
        <p:spPr>
          <a:xfrm>
            <a:off x="3193123" y="1573217"/>
            <a:ext cx="8483306" cy="7873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ゆう りょう　　　　　　　               か　　    つづ</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3500"/>
              </a:lnSpc>
              <a:spcBef>
                <a:spcPts val="0"/>
              </a:spcBef>
              <a:spcAft>
                <a:spcPts val="0"/>
              </a:spcAft>
              <a:buClrTx/>
              <a:buSzTx/>
              <a:buFontTx/>
              <a:buNone/>
              <a:tabLst/>
              <a:defRPr/>
            </a:pPr>
            <a:r>
              <a:rPr kumimoji="1" lang="ja-JP" altLang="en-US" sz="3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有料のアイテム</a:t>
            </a: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を買い続けてしまったこと。</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F44BA66C-E118-B46B-0BEE-1D0EA3546311}"/>
              </a:ext>
            </a:extLst>
          </p:cNvPr>
          <p:cNvSpPr/>
          <p:nvPr/>
        </p:nvSpPr>
        <p:spPr>
          <a:xfrm>
            <a:off x="1022896" y="1619995"/>
            <a:ext cx="2031325" cy="1001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9F9D5810-6B82-59CC-94B8-728ADE0B744C}"/>
              </a:ext>
            </a:extLst>
          </p:cNvPr>
          <p:cNvSpPr/>
          <p:nvPr/>
        </p:nvSpPr>
        <p:spPr>
          <a:xfrm>
            <a:off x="1022896" y="1696467"/>
            <a:ext cx="182614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もん　だい  てん</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問題点②</a:t>
            </a:r>
            <a:endParaRPr kumimoji="1" lang="en-US" altLang="ja-JP" sz="3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 name="タイトル 1">
            <a:extLst>
              <a:ext uri="{FF2B5EF4-FFF2-40B4-BE49-F238E27FC236}">
                <a16:creationId xmlns:a16="http://schemas.microsoft.com/office/drawing/2014/main" id="{682B375C-0824-980A-6980-C7F4322DDBC8}"/>
              </a:ext>
            </a:extLst>
          </p:cNvPr>
          <p:cNvSpPr txBox="1">
            <a:spLocks/>
          </p:cNvSpPr>
          <p:nvPr/>
        </p:nvSpPr>
        <p:spPr>
          <a:xfrm>
            <a:off x="5094323" y="2976044"/>
            <a:ext cx="5524892" cy="22118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UD デジタル 教科書体 NK-B" panose="02020700000000000000" pitchFamily="18" charset="-128"/>
                <a:cs typeface="+mj-cs"/>
              </a:defRPr>
            </a:lvl1pPr>
          </a:lstStyle>
          <a:p>
            <a:pPr algn="l">
              <a:lnSpc>
                <a:spcPts val="3000"/>
              </a:lnSpc>
            </a:pPr>
            <a:r>
              <a:rPr lang="ja-JP" altLang="en-US" sz="1800" dirty="0">
                <a:latin typeface="Meiryo UI" panose="020B0604030504040204" pitchFamily="50" charset="-128"/>
                <a:ea typeface="Meiryo UI" panose="020B0604030504040204" pitchFamily="50" charset="-128"/>
              </a:rPr>
              <a:t>む　りょう　　 あそ</a:t>
            </a:r>
            <a:br>
              <a:rPr lang="en-US" altLang="ja-JP" sz="2000"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無料で遊べるのに、</a:t>
            </a:r>
            <a:endParaRPr lang="en-US" altLang="ja-JP" sz="3200" dirty="0">
              <a:latin typeface="Meiryo UI" panose="020B0604030504040204" pitchFamily="50" charset="-128"/>
              <a:ea typeface="Meiryo UI" panose="020B0604030504040204" pitchFamily="50" charset="-128"/>
            </a:endParaRPr>
          </a:p>
          <a:p>
            <a:pPr algn="l">
              <a:lnSpc>
                <a:spcPts val="2000"/>
              </a:lnSpc>
            </a:pPr>
            <a:r>
              <a:rPr lang="en-US" altLang="ja-JP" sz="800" dirty="0">
                <a:latin typeface="Meiryo UI" panose="020B0604030504040204" pitchFamily="50" charset="-128"/>
                <a:ea typeface="Meiryo UI" panose="020B0604030504040204" pitchFamily="50" charset="-128"/>
              </a:rPr>
              <a:t> </a:t>
            </a:r>
          </a:p>
          <a:p>
            <a:pPr algn="l">
              <a:lnSpc>
                <a:spcPts val="3000"/>
              </a:lnSpc>
            </a:pPr>
            <a:r>
              <a:rPr lang="ja-JP" altLang="en-US" sz="1800" dirty="0">
                <a:latin typeface="Meiryo UI" panose="020B0604030504040204" pitchFamily="50" charset="-128"/>
                <a:ea typeface="Meiryo UI" panose="020B0604030504040204" pitchFamily="50" charset="-128"/>
              </a:rPr>
              <a:t> か　きん</a:t>
            </a:r>
            <a:br>
              <a:rPr lang="en-US" altLang="ja-JP" sz="2000"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課金したくなる</a:t>
            </a:r>
            <a:r>
              <a:rPr lang="ja-JP" altLang="en-US" sz="3200" dirty="0">
                <a:latin typeface="Meiryo UI" panose="020B0604030504040204" pitchFamily="50" charset="-128"/>
                <a:ea typeface="Meiryo UI" panose="020B0604030504040204" pitchFamily="50" charset="-128"/>
              </a:rPr>
              <a:t>のはなぜかな？</a:t>
            </a:r>
          </a:p>
        </p:txBody>
      </p:sp>
      <p:sp>
        <p:nvSpPr>
          <p:cNvPr id="11" name="スライド番号プレースホルダー 10">
            <a:extLst>
              <a:ext uri="{FF2B5EF4-FFF2-40B4-BE49-F238E27FC236}">
                <a16:creationId xmlns:a16="http://schemas.microsoft.com/office/drawing/2014/main" id="{1870CCC0-E890-ABBB-C6D3-D075C8B583F1}"/>
              </a:ext>
            </a:extLst>
          </p:cNvPr>
          <p:cNvSpPr>
            <a:spLocks noGrp="1"/>
          </p:cNvSpPr>
          <p:nvPr>
            <p:ph type="sldNum" sz="quarter" idx="12"/>
          </p:nvPr>
        </p:nvSpPr>
        <p:spPr/>
        <p:txBody>
          <a:bodyPr/>
          <a:lstStyle/>
          <a:p>
            <a:fld id="{E9EDF040-63D5-4648-97C9-46F1B34B7DB1}" type="slidenum">
              <a:rPr lang="ja-JP" altLang="en-US" smtClean="0"/>
              <a:pPr/>
              <a:t>15</a:t>
            </a:fld>
            <a:endParaRPr lang="ja-JP" altLang="en-US"/>
          </a:p>
        </p:txBody>
      </p:sp>
    </p:spTree>
    <p:extLst>
      <p:ext uri="{BB962C8B-B14F-4D97-AF65-F5344CB8AC3E}">
        <p14:creationId xmlns:p14="http://schemas.microsoft.com/office/powerpoint/2010/main" val="72285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242748" y="717410"/>
            <a:ext cx="6445540" cy="830997"/>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つよ　　　てき　　 　で　　　　　  　　　　 さき　　  すす</a:t>
            </a:r>
            <a:endParaRPr lang="en-US" altLang="ja-JP" sz="16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強い敵が出てきて、先に進めない！</a:t>
            </a:r>
          </a:p>
        </p:txBody>
      </p:sp>
      <p:sp>
        <p:nvSpPr>
          <p:cNvPr id="23" name="正方形/長方形 22"/>
          <p:cNvSpPr/>
          <p:nvPr/>
        </p:nvSpPr>
        <p:spPr>
          <a:xfrm>
            <a:off x="1524000" y="80"/>
            <a:ext cx="9144000" cy="45265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　　　アイテムの購入</a:t>
            </a:r>
          </a:p>
        </p:txBody>
      </p:sp>
      <p:pic>
        <p:nvPicPr>
          <p:cNvPr id="5" name="図 4"/>
          <p:cNvPicPr>
            <a:picLocks noChangeAspect="1"/>
          </p:cNvPicPr>
          <p:nvPr/>
        </p:nvPicPr>
        <p:blipFill>
          <a:blip r:embed="rId3"/>
          <a:stretch>
            <a:fillRect/>
          </a:stretch>
        </p:blipFill>
        <p:spPr>
          <a:xfrm>
            <a:off x="7510939" y="2741829"/>
            <a:ext cx="1872208" cy="3395601"/>
          </a:xfrm>
          <a:prstGeom prst="rect">
            <a:avLst/>
          </a:prstGeom>
        </p:spPr>
      </p:pic>
      <p:sp>
        <p:nvSpPr>
          <p:cNvPr id="3" name="テキスト ボックス 2">
            <a:extLst>
              <a:ext uri="{FF2B5EF4-FFF2-40B4-BE49-F238E27FC236}">
                <a16:creationId xmlns:a16="http://schemas.microsoft.com/office/drawing/2014/main" id="{A6ACCB71-85BD-135C-6882-659F73C56C68}"/>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9AB765B0-BD92-86D1-32D9-3627E8D7C830}"/>
              </a:ext>
            </a:extLst>
          </p:cNvPr>
          <p:cNvPicPr>
            <a:picLocks noChangeAspect="1"/>
          </p:cNvPicPr>
          <p:nvPr/>
        </p:nvPicPr>
        <p:blipFill>
          <a:blip r:embed="rId4"/>
          <a:stretch>
            <a:fillRect/>
          </a:stretch>
        </p:blipFill>
        <p:spPr>
          <a:xfrm>
            <a:off x="4785176" y="3086823"/>
            <a:ext cx="2361752" cy="2925654"/>
          </a:xfrm>
          <a:prstGeom prst="rect">
            <a:avLst/>
          </a:prstGeom>
        </p:spPr>
      </p:pic>
      <p:sp>
        <p:nvSpPr>
          <p:cNvPr id="12" name="角丸四角形吹き出し 11"/>
          <p:cNvSpPr/>
          <p:nvPr/>
        </p:nvSpPr>
        <p:spPr>
          <a:xfrm>
            <a:off x="1380219" y="1786345"/>
            <a:ext cx="3965810" cy="1838724"/>
          </a:xfrm>
          <a:prstGeom prst="wedgeRoundRectCallout">
            <a:avLst>
              <a:gd name="adj1" fmla="val 45052"/>
              <a:gd name="adj2" fmla="val 6843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ぶ　  き　 　   か</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2800" dirty="0">
                <a:solidFill>
                  <a:schemeClr val="tx1"/>
                </a:solidFill>
                <a:latin typeface="Meiryo UI" panose="020B0604030504040204" pitchFamily="50" charset="-128"/>
                <a:ea typeface="Meiryo UI" panose="020B0604030504040204" pitchFamily="50" charset="-128"/>
              </a:rPr>
              <a:t>ショップで武器を買えば</a:t>
            </a:r>
            <a:endParaRPr lang="en-US" altLang="ja-JP" sz="28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てき　  　 たお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2800" dirty="0">
                <a:solidFill>
                  <a:schemeClr val="tx1"/>
                </a:solidFill>
                <a:latin typeface="Meiryo UI" panose="020B0604030504040204" pitchFamily="50" charset="-128"/>
                <a:ea typeface="Meiryo UI" panose="020B0604030504040204" pitchFamily="50" charset="-128"/>
              </a:rPr>
              <a:t>敵を倒せるかも！</a:t>
            </a:r>
            <a:endParaRPr lang="en-US" altLang="ja-JP" sz="2800" dirty="0">
              <a:solidFill>
                <a:schemeClr val="tx1"/>
              </a:solidFill>
              <a:latin typeface="Meiryo UI" panose="020B0604030504040204" pitchFamily="50" charset="-128"/>
              <a:ea typeface="Meiryo UI" panose="020B0604030504040204" pitchFamily="50" charset="-128"/>
            </a:endParaRPr>
          </a:p>
          <a:p>
            <a:pPr algn="ct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6E0F26A4-03BF-24ED-8D62-02AB4DFD8486}"/>
              </a:ext>
            </a:extLst>
          </p:cNvPr>
          <p:cNvSpPr>
            <a:spLocks noGrp="1"/>
          </p:cNvSpPr>
          <p:nvPr>
            <p:ph type="sldNum" sz="quarter" idx="12"/>
          </p:nvPr>
        </p:nvSpPr>
        <p:spPr/>
        <p:txBody>
          <a:bodyPr/>
          <a:lstStyle/>
          <a:p>
            <a:fld id="{E9EDF040-63D5-4648-97C9-46F1B34B7DB1}" type="slidenum">
              <a:rPr lang="ja-JP" altLang="en-US" smtClean="0"/>
              <a:pPr/>
              <a:t>16</a:t>
            </a:fld>
            <a:endParaRPr lang="ja-JP" altLang="en-US"/>
          </a:p>
        </p:txBody>
      </p:sp>
    </p:spTree>
    <p:extLst>
      <p:ext uri="{BB962C8B-B14F-4D97-AF65-F5344CB8AC3E}">
        <p14:creationId xmlns:p14="http://schemas.microsoft.com/office/powerpoint/2010/main" val="322303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下矢印 19"/>
          <p:cNvSpPr/>
          <p:nvPr/>
        </p:nvSpPr>
        <p:spPr>
          <a:xfrm flipV="1">
            <a:off x="2717184" y="2494477"/>
            <a:ext cx="719527" cy="1804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3" name="グループ化 12"/>
          <p:cNvGrpSpPr/>
          <p:nvPr/>
        </p:nvGrpSpPr>
        <p:grpSpPr>
          <a:xfrm>
            <a:off x="7850581" y="705207"/>
            <a:ext cx="3151329" cy="1588958"/>
            <a:chOff x="5741151" y="727359"/>
            <a:chExt cx="3151329" cy="1588958"/>
          </a:xfrm>
        </p:grpSpPr>
        <p:pic>
          <p:nvPicPr>
            <p:cNvPr id="44" name="図 43"/>
            <p:cNvPicPr>
              <a:picLocks noChangeAspect="1"/>
            </p:cNvPicPr>
            <p:nvPr/>
          </p:nvPicPr>
          <p:blipFill>
            <a:blip r:embed="rId3"/>
            <a:stretch>
              <a:fillRect/>
            </a:stretch>
          </p:blipFill>
          <p:spPr>
            <a:xfrm>
              <a:off x="6541589" y="1593583"/>
              <a:ext cx="696330" cy="646592"/>
            </a:xfrm>
            <a:prstGeom prst="rect">
              <a:avLst/>
            </a:prstGeom>
          </p:spPr>
        </p:pic>
        <p:sp>
          <p:nvSpPr>
            <p:cNvPr id="7" name="正方形/長方形 6"/>
            <p:cNvSpPr/>
            <p:nvPr/>
          </p:nvSpPr>
          <p:spPr>
            <a:xfrm>
              <a:off x="6355982" y="727359"/>
              <a:ext cx="2536498" cy="1588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やった！</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たお</a:t>
              </a: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を倒せた</a:t>
              </a:r>
            </a:p>
          </p:txBody>
        </p:sp>
        <p:sp>
          <p:nvSpPr>
            <p:cNvPr id="15" name="右矢印 14"/>
            <p:cNvSpPr/>
            <p:nvPr/>
          </p:nvSpPr>
          <p:spPr>
            <a:xfrm>
              <a:off x="5741151" y="1214829"/>
              <a:ext cx="494673"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6656248" y="1310979"/>
              <a:ext cx="5463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てき</a:t>
              </a:r>
            </a:p>
          </p:txBody>
        </p:sp>
      </p:grpSp>
      <p:pic>
        <p:nvPicPr>
          <p:cNvPr id="34" name="図 3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70852" y="2614454"/>
            <a:ext cx="3160309" cy="1608906"/>
          </a:xfrm>
          <a:prstGeom prst="rect">
            <a:avLst/>
          </a:prstGeom>
        </p:spPr>
      </p:pic>
      <p:grpSp>
        <p:nvGrpSpPr>
          <p:cNvPr id="11" name="グループ化 10"/>
          <p:cNvGrpSpPr/>
          <p:nvPr/>
        </p:nvGrpSpPr>
        <p:grpSpPr>
          <a:xfrm>
            <a:off x="1061461" y="641689"/>
            <a:ext cx="2375250" cy="1630984"/>
            <a:chOff x="251520" y="641863"/>
            <a:chExt cx="2375250" cy="1630984"/>
          </a:xfrm>
        </p:grpSpPr>
        <p:sp>
          <p:nvSpPr>
            <p:cNvPr id="5" name="正方形/長方形 4"/>
            <p:cNvSpPr/>
            <p:nvPr/>
          </p:nvSpPr>
          <p:spPr>
            <a:xfrm>
              <a:off x="251520" y="641863"/>
              <a:ext cx="2375250" cy="1630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つよ</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強い　　　が</a:t>
              </a:r>
              <a:endParaRPr kumimoji="1" lang="en-US" altLang="ja-JP"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で</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出てきた</a:t>
              </a:r>
            </a:p>
          </p:txBody>
        </p:sp>
        <p:sp>
          <p:nvSpPr>
            <p:cNvPr id="3" name="テキスト ボックス 2"/>
            <p:cNvSpPr txBox="1"/>
            <p:nvPr/>
          </p:nvSpPr>
          <p:spPr>
            <a:xfrm>
              <a:off x="1394120" y="695634"/>
              <a:ext cx="592779" cy="343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てき</a:t>
              </a:r>
            </a:p>
          </p:txBody>
        </p:sp>
        <p:pic>
          <p:nvPicPr>
            <p:cNvPr id="43" name="図 42"/>
            <p:cNvPicPr>
              <a:picLocks noChangeAspect="1"/>
            </p:cNvPicPr>
            <p:nvPr/>
          </p:nvPicPr>
          <p:blipFill>
            <a:blip r:embed="rId3"/>
            <a:stretch>
              <a:fillRect/>
            </a:stretch>
          </p:blipFill>
          <p:spPr>
            <a:xfrm>
              <a:off x="1299095" y="961445"/>
              <a:ext cx="696330" cy="646592"/>
            </a:xfrm>
            <a:prstGeom prst="rect">
              <a:avLst/>
            </a:prstGeom>
          </p:spPr>
        </p:pic>
      </p:grpSp>
      <p:grpSp>
        <p:nvGrpSpPr>
          <p:cNvPr id="19" name="グループ化 18"/>
          <p:cNvGrpSpPr/>
          <p:nvPr/>
        </p:nvGrpSpPr>
        <p:grpSpPr>
          <a:xfrm>
            <a:off x="8560966" y="2284516"/>
            <a:ext cx="2541797" cy="3496482"/>
            <a:chOff x="6330464" y="2366074"/>
            <a:chExt cx="2541797" cy="3496482"/>
          </a:xfrm>
        </p:grpSpPr>
        <p:sp>
          <p:nvSpPr>
            <p:cNvPr id="17" name="下矢印 16"/>
            <p:cNvSpPr/>
            <p:nvPr/>
          </p:nvSpPr>
          <p:spPr>
            <a:xfrm>
              <a:off x="7249093" y="2366074"/>
              <a:ext cx="704537" cy="1995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p:cNvGrpSpPr/>
            <p:nvPr/>
          </p:nvGrpSpPr>
          <p:grpSpPr>
            <a:xfrm>
              <a:off x="6330464" y="4231572"/>
              <a:ext cx="2541797" cy="1630984"/>
              <a:chOff x="6330464" y="4231572"/>
              <a:chExt cx="2541797" cy="1630984"/>
            </a:xfrm>
          </p:grpSpPr>
          <p:sp>
            <p:nvSpPr>
              <p:cNvPr id="55" name="正方形/長方形 54"/>
              <p:cNvSpPr/>
              <p:nvPr/>
            </p:nvSpPr>
            <p:spPr>
              <a:xfrm>
                <a:off x="6330464" y="4231572"/>
                <a:ext cx="2541797" cy="1630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つよ</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強い  　　　が</a:t>
                </a:r>
                <a:endParaRPr kumimoji="1" lang="en-US" altLang="ja-JP"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で</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出てきた</a:t>
                </a:r>
              </a:p>
            </p:txBody>
          </p:sp>
          <p:sp>
            <p:nvSpPr>
              <p:cNvPr id="31" name="テキスト ボックス 30"/>
              <p:cNvSpPr txBox="1"/>
              <p:nvPr/>
            </p:nvSpPr>
            <p:spPr>
              <a:xfrm>
                <a:off x="7456878" y="4450520"/>
                <a:ext cx="6641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てき</a:t>
                </a:r>
              </a:p>
            </p:txBody>
          </p:sp>
          <p:pic>
            <p:nvPicPr>
              <p:cNvPr id="53" name="図 52"/>
              <p:cNvPicPr>
                <a:picLocks noChangeAspect="1"/>
              </p:cNvPicPr>
              <p:nvPr/>
            </p:nvPicPr>
            <p:blipFill>
              <a:blip r:embed="rId5"/>
              <a:stretch>
                <a:fillRect/>
              </a:stretch>
            </p:blipFill>
            <p:spPr>
              <a:xfrm>
                <a:off x="7306638" y="4747970"/>
                <a:ext cx="855366" cy="561268"/>
              </a:xfrm>
              <a:prstGeom prst="rect">
                <a:avLst/>
              </a:prstGeom>
            </p:spPr>
          </p:pic>
        </p:grpSp>
      </p:grpSp>
      <p:sp>
        <p:nvSpPr>
          <p:cNvPr id="56" name="正方形/長方形 55"/>
          <p:cNvSpPr/>
          <p:nvPr/>
        </p:nvSpPr>
        <p:spPr>
          <a:xfrm>
            <a:off x="1524000" y="80"/>
            <a:ext cx="9144000" cy="45265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アイテムの購入</a:t>
            </a:r>
          </a:p>
        </p:txBody>
      </p:sp>
      <p:grpSp>
        <p:nvGrpSpPr>
          <p:cNvPr id="24" name="グループ化 23"/>
          <p:cNvGrpSpPr/>
          <p:nvPr/>
        </p:nvGrpSpPr>
        <p:grpSpPr>
          <a:xfrm>
            <a:off x="1050387" y="4152763"/>
            <a:ext cx="3107940" cy="1625487"/>
            <a:chOff x="213624" y="4624935"/>
            <a:chExt cx="3107940" cy="1625487"/>
          </a:xfrm>
        </p:grpSpPr>
        <p:sp>
          <p:nvSpPr>
            <p:cNvPr id="23" name="右矢印 22"/>
            <p:cNvSpPr/>
            <p:nvPr/>
          </p:nvSpPr>
          <p:spPr>
            <a:xfrm flipH="1">
              <a:off x="2779421" y="5049187"/>
              <a:ext cx="542143"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p:cNvSpPr/>
            <p:nvPr/>
          </p:nvSpPr>
          <p:spPr>
            <a:xfrm>
              <a:off x="213624" y="4624935"/>
              <a:ext cx="2536498" cy="1625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やった！</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たお</a:t>
              </a: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を倒せた</a:t>
              </a:r>
            </a:p>
          </p:txBody>
        </p:sp>
        <p:sp>
          <p:nvSpPr>
            <p:cNvPr id="62" name="テキスト ボックス 61"/>
            <p:cNvSpPr txBox="1"/>
            <p:nvPr/>
          </p:nvSpPr>
          <p:spPr>
            <a:xfrm>
              <a:off x="450763" y="5202746"/>
              <a:ext cx="6641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てき</a:t>
              </a:r>
            </a:p>
          </p:txBody>
        </p:sp>
        <p:pic>
          <p:nvPicPr>
            <p:cNvPr id="63" name="図 62"/>
            <p:cNvPicPr>
              <a:picLocks noChangeAspect="1"/>
            </p:cNvPicPr>
            <p:nvPr/>
          </p:nvPicPr>
          <p:blipFill>
            <a:blip r:embed="rId5"/>
            <a:stretch>
              <a:fillRect/>
            </a:stretch>
          </p:blipFill>
          <p:spPr>
            <a:xfrm>
              <a:off x="259593" y="5481302"/>
              <a:ext cx="855366" cy="615626"/>
            </a:xfrm>
            <a:prstGeom prst="rect">
              <a:avLst/>
            </a:prstGeom>
          </p:spPr>
        </p:pic>
      </p:grpSp>
      <p:grpSp>
        <p:nvGrpSpPr>
          <p:cNvPr id="10" name="グループ化 9"/>
          <p:cNvGrpSpPr/>
          <p:nvPr/>
        </p:nvGrpSpPr>
        <p:grpSpPr>
          <a:xfrm>
            <a:off x="4265430" y="653023"/>
            <a:ext cx="2938649" cy="1627155"/>
            <a:chOff x="2741429" y="653022"/>
            <a:chExt cx="2938649" cy="1627155"/>
          </a:xfrm>
        </p:grpSpPr>
        <p:grpSp>
          <p:nvGrpSpPr>
            <p:cNvPr id="25" name="グループ化 24"/>
            <p:cNvGrpSpPr/>
            <p:nvPr/>
          </p:nvGrpSpPr>
          <p:grpSpPr>
            <a:xfrm>
              <a:off x="2741429" y="653022"/>
              <a:ext cx="2938649" cy="1627155"/>
              <a:chOff x="2719651" y="659328"/>
              <a:chExt cx="2938649" cy="1627155"/>
            </a:xfrm>
          </p:grpSpPr>
          <p:sp>
            <p:nvSpPr>
              <p:cNvPr id="14" name="右矢印 13"/>
              <p:cNvSpPr/>
              <p:nvPr/>
            </p:nvSpPr>
            <p:spPr>
              <a:xfrm>
                <a:off x="2719651" y="1242622"/>
                <a:ext cx="494673"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2" name="グループ化 11"/>
              <p:cNvGrpSpPr/>
              <p:nvPr/>
            </p:nvGrpSpPr>
            <p:grpSpPr>
              <a:xfrm>
                <a:off x="3435900" y="659328"/>
                <a:ext cx="2222400" cy="1627155"/>
                <a:chOff x="3435900" y="659328"/>
                <a:chExt cx="2222400" cy="1627155"/>
              </a:xfrm>
            </p:grpSpPr>
            <p:sp>
              <p:nvSpPr>
                <p:cNvPr id="6" name="正方形/長方形 5"/>
                <p:cNvSpPr/>
                <p:nvPr/>
              </p:nvSpPr>
              <p:spPr>
                <a:xfrm>
                  <a:off x="3435900" y="659328"/>
                  <a:ext cx="2222400" cy="1627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cs typeface="+mn-cs"/>
                    </a:rPr>
                    <a:t>つよ</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強い　　を</a:t>
                  </a:r>
                  <a:endParaRPr kumimoji="1" lang="en-US" altLang="ja-JP"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lang="ja-JP" altLang="en-US" sz="1400" dirty="0">
                      <a:solidFill>
                        <a:sysClr val="windowText" lastClr="000000"/>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か</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買う</a:t>
                  </a:r>
                  <a:r>
                    <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（課金）</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6"/>
                <a:stretch>
                  <a:fillRect/>
                </a:stretch>
              </p:blipFill>
              <p:spPr>
                <a:xfrm rot="20083599">
                  <a:off x="4487970" y="936112"/>
                  <a:ext cx="239957" cy="670640"/>
                </a:xfrm>
                <a:prstGeom prst="rect">
                  <a:avLst/>
                </a:prstGeom>
              </p:spPr>
            </p:pic>
            <p:sp>
              <p:nvSpPr>
                <p:cNvPr id="29" name="テキスト ボックス 28"/>
                <p:cNvSpPr txBox="1"/>
                <p:nvPr/>
              </p:nvSpPr>
              <p:spPr>
                <a:xfrm>
                  <a:off x="4319189" y="726658"/>
                  <a:ext cx="6119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ぶき</a:t>
                  </a:r>
                </a:p>
              </p:txBody>
            </p:sp>
          </p:grpSp>
        </p:grpSp>
        <p:sp>
          <p:nvSpPr>
            <p:cNvPr id="9" name="テキスト ボックス 8"/>
            <p:cNvSpPr txBox="1"/>
            <p:nvPr/>
          </p:nvSpPr>
          <p:spPr>
            <a:xfrm>
              <a:off x="4624220" y="1656072"/>
              <a:ext cx="8415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か  きん</a:t>
              </a:r>
            </a:p>
          </p:txBody>
        </p:sp>
      </p:grpSp>
      <p:grpSp>
        <p:nvGrpSpPr>
          <p:cNvPr id="16" name="グループ化 15"/>
          <p:cNvGrpSpPr/>
          <p:nvPr/>
        </p:nvGrpSpPr>
        <p:grpSpPr>
          <a:xfrm>
            <a:off x="5083118" y="4298625"/>
            <a:ext cx="2787514" cy="1627155"/>
            <a:chOff x="3448310" y="4623268"/>
            <a:chExt cx="2787514" cy="1627155"/>
          </a:xfrm>
        </p:grpSpPr>
        <p:grpSp>
          <p:nvGrpSpPr>
            <p:cNvPr id="21" name="グループ化 20"/>
            <p:cNvGrpSpPr/>
            <p:nvPr/>
          </p:nvGrpSpPr>
          <p:grpSpPr>
            <a:xfrm>
              <a:off x="3448310" y="4623268"/>
              <a:ext cx="2787514" cy="1627155"/>
              <a:chOff x="3448310" y="4623268"/>
              <a:chExt cx="2787514" cy="1627155"/>
            </a:xfrm>
          </p:grpSpPr>
          <p:sp>
            <p:nvSpPr>
              <p:cNvPr id="22" name="右矢印 21"/>
              <p:cNvSpPr/>
              <p:nvPr/>
            </p:nvSpPr>
            <p:spPr>
              <a:xfrm flipH="1">
                <a:off x="5693681" y="5084577"/>
                <a:ext cx="542143"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58"/>
              <p:cNvSpPr/>
              <p:nvPr/>
            </p:nvSpPr>
            <p:spPr>
              <a:xfrm>
                <a:off x="3448310" y="4623268"/>
                <a:ext cx="2222400" cy="1627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つよ</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強い　　を</a:t>
                </a:r>
                <a:endParaRPr kumimoji="1" lang="en-US" altLang="ja-JP"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か</a:t>
                </a:r>
                <a:endPar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買う</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（課金）</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p:cNvSpPr txBox="1"/>
              <p:nvPr/>
            </p:nvSpPr>
            <p:spPr>
              <a:xfrm>
                <a:off x="4367698" y="4636733"/>
                <a:ext cx="6119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ぶき</a:t>
                </a:r>
              </a:p>
            </p:txBody>
          </p:sp>
          <p:pic>
            <p:nvPicPr>
              <p:cNvPr id="8" name="図 7"/>
              <p:cNvPicPr>
                <a:picLocks noChangeAspect="1"/>
              </p:cNvPicPr>
              <p:nvPr/>
            </p:nvPicPr>
            <p:blipFill>
              <a:blip r:embed="rId7"/>
              <a:stretch>
                <a:fillRect/>
              </a:stretch>
            </p:blipFill>
            <p:spPr>
              <a:xfrm rot="20073944" flipH="1">
                <a:off x="4660131" y="4905745"/>
                <a:ext cx="185742" cy="645528"/>
              </a:xfrm>
              <a:prstGeom prst="rect">
                <a:avLst/>
              </a:prstGeom>
            </p:spPr>
          </p:pic>
        </p:grpSp>
        <p:sp>
          <p:nvSpPr>
            <p:cNvPr id="39" name="テキスト ボックス 38"/>
            <p:cNvSpPr txBox="1"/>
            <p:nvPr/>
          </p:nvSpPr>
          <p:spPr>
            <a:xfrm>
              <a:off x="4646920" y="5578894"/>
              <a:ext cx="8415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か  きん</a:t>
              </a:r>
            </a:p>
          </p:txBody>
        </p:sp>
      </p:grpSp>
      <p:sp>
        <p:nvSpPr>
          <p:cNvPr id="2" name="テキスト ボックス 1">
            <a:extLst>
              <a:ext uri="{FF2B5EF4-FFF2-40B4-BE49-F238E27FC236}">
                <a16:creationId xmlns:a16="http://schemas.microsoft.com/office/drawing/2014/main" id="{BD44603D-4B5D-9AEE-28D3-C1E605626571}"/>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sp>
        <p:nvSpPr>
          <p:cNvPr id="26" name="スライド番号プレースホルダー 25">
            <a:extLst>
              <a:ext uri="{FF2B5EF4-FFF2-40B4-BE49-F238E27FC236}">
                <a16:creationId xmlns:a16="http://schemas.microsoft.com/office/drawing/2014/main" id="{D93A5BE7-036D-A7D0-D54A-38F559EFE010}"/>
              </a:ext>
            </a:extLst>
          </p:cNvPr>
          <p:cNvSpPr>
            <a:spLocks noGrp="1"/>
          </p:cNvSpPr>
          <p:nvPr>
            <p:ph type="sldNum" sz="quarter" idx="12"/>
          </p:nvPr>
        </p:nvSpPr>
        <p:spPr/>
        <p:txBody>
          <a:bodyPr/>
          <a:lstStyle/>
          <a:p>
            <a:fld id="{E9EDF040-63D5-4648-97C9-46F1B34B7DB1}" type="slidenum">
              <a:rPr lang="ja-JP" altLang="en-US" smtClean="0"/>
              <a:pPr/>
              <a:t>17</a:t>
            </a:fld>
            <a:endParaRPr lang="ja-JP" altLang="en-US"/>
          </a:p>
        </p:txBody>
      </p:sp>
    </p:spTree>
    <p:extLst>
      <p:ext uri="{BB962C8B-B14F-4D97-AF65-F5344CB8AC3E}">
        <p14:creationId xmlns:p14="http://schemas.microsoft.com/office/powerpoint/2010/main" val="33172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279576" y="705588"/>
            <a:ext cx="689486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むずか　　　　　　　　　     　さき　 　 すす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ゲームが難しくなって、先に進めない！</a:t>
            </a:r>
          </a:p>
        </p:txBody>
      </p:sp>
      <p:sp>
        <p:nvSpPr>
          <p:cNvPr id="21" name="正方形/長方形 20"/>
          <p:cNvSpPr/>
          <p:nvPr/>
        </p:nvSpPr>
        <p:spPr>
          <a:xfrm>
            <a:off x="1524000" y="80"/>
            <a:ext cx="9144000" cy="452658"/>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UD デジタル 教科書体 NK-B" panose="02020700000000000000" pitchFamily="18" charset="-128"/>
                <a:cs typeface="+mn-cs"/>
              </a:rPr>
              <a:t>　　　ガチャの購入</a:t>
            </a:r>
          </a:p>
        </p:txBody>
      </p:sp>
      <p:pic>
        <p:nvPicPr>
          <p:cNvPr id="3" name="図 2"/>
          <p:cNvPicPr>
            <a:picLocks noChangeAspect="1"/>
          </p:cNvPicPr>
          <p:nvPr/>
        </p:nvPicPr>
        <p:blipFill>
          <a:blip r:embed="rId3"/>
          <a:stretch>
            <a:fillRect/>
          </a:stretch>
        </p:blipFill>
        <p:spPr>
          <a:xfrm>
            <a:off x="7486045" y="2377422"/>
            <a:ext cx="2004234" cy="3635055"/>
          </a:xfrm>
          <a:prstGeom prst="rect">
            <a:avLst/>
          </a:prstGeom>
        </p:spPr>
      </p:pic>
      <p:pic>
        <p:nvPicPr>
          <p:cNvPr id="12" name="図 11"/>
          <p:cNvPicPr>
            <a:picLocks noChangeAspect="1"/>
          </p:cNvPicPr>
          <p:nvPr/>
        </p:nvPicPr>
        <p:blipFill>
          <a:blip r:embed="rId4"/>
          <a:stretch>
            <a:fillRect/>
          </a:stretch>
        </p:blipFill>
        <p:spPr>
          <a:xfrm>
            <a:off x="4785176" y="3086823"/>
            <a:ext cx="2361752" cy="2925654"/>
          </a:xfrm>
          <a:prstGeom prst="rect">
            <a:avLst/>
          </a:prstGeom>
        </p:spPr>
      </p:pic>
      <p:sp>
        <p:nvSpPr>
          <p:cNvPr id="2" name="テキスト ボックス 1">
            <a:extLst>
              <a:ext uri="{FF2B5EF4-FFF2-40B4-BE49-F238E27FC236}">
                <a16:creationId xmlns:a16="http://schemas.microsoft.com/office/drawing/2014/main" id="{225F67D8-2F9A-14F2-13DC-C132C7DFB419}"/>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sp>
        <p:nvSpPr>
          <p:cNvPr id="19" name="角丸四角形吹き出し 18"/>
          <p:cNvSpPr/>
          <p:nvPr/>
        </p:nvSpPr>
        <p:spPr>
          <a:xfrm>
            <a:off x="2383370" y="1738124"/>
            <a:ext cx="4464496" cy="1367150"/>
          </a:xfrm>
          <a:prstGeom prst="wedgeRoundRectCallout">
            <a:avLst>
              <a:gd name="adj1" fmla="val -5059"/>
              <a:gd name="adj2" fmla="val 6760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つよ</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ガチャで強いキャラクターを</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あ</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当てよう！</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5948DD3B-1256-127D-187E-351B9175AFCF}"/>
              </a:ext>
            </a:extLst>
          </p:cNvPr>
          <p:cNvSpPr>
            <a:spLocks noGrp="1"/>
          </p:cNvSpPr>
          <p:nvPr>
            <p:ph type="sldNum" sz="quarter" idx="12"/>
          </p:nvPr>
        </p:nvSpPr>
        <p:spPr/>
        <p:txBody>
          <a:bodyPr/>
          <a:lstStyle/>
          <a:p>
            <a:fld id="{E9EDF040-63D5-4648-97C9-46F1B34B7DB1}" type="slidenum">
              <a:rPr lang="ja-JP" altLang="en-US" smtClean="0"/>
              <a:pPr/>
              <a:t>18</a:t>
            </a:fld>
            <a:endParaRPr lang="ja-JP" altLang="en-US"/>
          </a:p>
        </p:txBody>
      </p:sp>
    </p:spTree>
    <p:extLst>
      <p:ext uri="{BB962C8B-B14F-4D97-AF65-F5344CB8AC3E}">
        <p14:creationId xmlns:p14="http://schemas.microsoft.com/office/powerpoint/2010/main" val="3144887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p:cNvSpPr/>
          <p:nvPr/>
        </p:nvSpPr>
        <p:spPr>
          <a:xfrm>
            <a:off x="1749262" y="718993"/>
            <a:ext cx="2484064" cy="1332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ひ</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ガチャを引く</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か   きん</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（課金）</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grpSp>
        <p:nvGrpSpPr>
          <p:cNvPr id="7" name="グループ化 6"/>
          <p:cNvGrpSpPr/>
          <p:nvPr/>
        </p:nvGrpSpPr>
        <p:grpSpPr>
          <a:xfrm>
            <a:off x="4327161" y="689758"/>
            <a:ext cx="2809778" cy="1332545"/>
            <a:chOff x="2803161" y="689758"/>
            <a:chExt cx="2809778" cy="1588958"/>
          </a:xfrm>
        </p:grpSpPr>
        <p:sp>
          <p:nvSpPr>
            <p:cNvPr id="6" name="正方形/長方形 5"/>
            <p:cNvSpPr/>
            <p:nvPr/>
          </p:nvSpPr>
          <p:spPr>
            <a:xfrm>
              <a:off x="3439364" y="689758"/>
              <a:ext cx="2173575" cy="1588958"/>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ハズレ！</a:t>
              </a:r>
            </a:p>
          </p:txBody>
        </p:sp>
        <p:sp>
          <p:nvSpPr>
            <p:cNvPr id="14" name="右矢印 13"/>
            <p:cNvSpPr/>
            <p:nvPr/>
          </p:nvSpPr>
          <p:spPr>
            <a:xfrm>
              <a:off x="2803161" y="1124744"/>
              <a:ext cx="494673"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sp>
        <p:nvSpPr>
          <p:cNvPr id="20" name="下矢印 19"/>
          <p:cNvSpPr/>
          <p:nvPr/>
        </p:nvSpPr>
        <p:spPr>
          <a:xfrm flipV="1">
            <a:off x="2692266" y="2214927"/>
            <a:ext cx="719527" cy="2127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2" name="グループ化 11"/>
          <p:cNvGrpSpPr/>
          <p:nvPr/>
        </p:nvGrpSpPr>
        <p:grpSpPr>
          <a:xfrm>
            <a:off x="5067122" y="4433127"/>
            <a:ext cx="2773949" cy="1332545"/>
            <a:chOff x="3485212" y="4676293"/>
            <a:chExt cx="2773949" cy="1588958"/>
          </a:xfrm>
        </p:grpSpPr>
        <p:sp>
          <p:nvSpPr>
            <p:cNvPr id="9" name="正方形/長方形 8"/>
            <p:cNvSpPr/>
            <p:nvPr/>
          </p:nvSpPr>
          <p:spPr>
            <a:xfrm>
              <a:off x="3485212" y="4676293"/>
              <a:ext cx="2173575" cy="1588958"/>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あ</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当たり！</a:t>
              </a:r>
            </a:p>
          </p:txBody>
        </p:sp>
        <p:sp>
          <p:nvSpPr>
            <p:cNvPr id="22" name="右矢印 21"/>
            <p:cNvSpPr/>
            <p:nvPr/>
          </p:nvSpPr>
          <p:spPr>
            <a:xfrm flipH="1">
              <a:off x="5717018" y="5146196"/>
              <a:ext cx="542143"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pic>
        <p:nvPicPr>
          <p:cNvPr id="33" name="図 3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88338" y="2436091"/>
            <a:ext cx="3284747" cy="1672258"/>
          </a:xfrm>
          <a:prstGeom prst="rect">
            <a:avLst/>
          </a:prstGeom>
        </p:spPr>
      </p:pic>
      <p:sp>
        <p:nvSpPr>
          <p:cNvPr id="40" name="正方形/長方形 39"/>
          <p:cNvSpPr/>
          <p:nvPr/>
        </p:nvSpPr>
        <p:spPr>
          <a:xfrm>
            <a:off x="1524000" y="80"/>
            <a:ext cx="9144000" cy="452658"/>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ガチャの購入</a:t>
            </a:r>
          </a:p>
        </p:txBody>
      </p:sp>
      <p:grpSp>
        <p:nvGrpSpPr>
          <p:cNvPr id="8" name="グループ化 7"/>
          <p:cNvGrpSpPr/>
          <p:nvPr/>
        </p:nvGrpSpPr>
        <p:grpSpPr>
          <a:xfrm>
            <a:off x="7335524" y="689758"/>
            <a:ext cx="3052055" cy="1332545"/>
            <a:chOff x="5811523" y="689758"/>
            <a:chExt cx="3052055" cy="1588958"/>
          </a:xfrm>
        </p:grpSpPr>
        <p:sp>
          <p:nvSpPr>
            <p:cNvPr id="15" name="右矢印 14"/>
            <p:cNvSpPr/>
            <p:nvPr/>
          </p:nvSpPr>
          <p:spPr>
            <a:xfrm>
              <a:off x="5811523" y="1131968"/>
              <a:ext cx="494673"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6437999" y="689758"/>
              <a:ext cx="2425579" cy="1588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ひ</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ガチャを引く</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か   きん</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（課金）</a:t>
              </a:r>
              <a:endParaRPr kumimoji="1" lang="en-US" altLang="ja-JP" sz="2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grpSp>
      <p:grpSp>
        <p:nvGrpSpPr>
          <p:cNvPr id="11" name="グループ化 10"/>
          <p:cNvGrpSpPr/>
          <p:nvPr/>
        </p:nvGrpSpPr>
        <p:grpSpPr>
          <a:xfrm>
            <a:off x="7956485" y="4199666"/>
            <a:ext cx="2425580" cy="1732260"/>
            <a:chOff x="6432485" y="4199664"/>
            <a:chExt cx="2425580" cy="2065587"/>
          </a:xfrm>
        </p:grpSpPr>
        <p:sp>
          <p:nvSpPr>
            <p:cNvPr id="45" name="下矢印 44"/>
            <p:cNvSpPr/>
            <p:nvPr/>
          </p:nvSpPr>
          <p:spPr>
            <a:xfrm>
              <a:off x="7316893" y="4199664"/>
              <a:ext cx="704537" cy="455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p:cNvSpPr/>
            <p:nvPr/>
          </p:nvSpPr>
          <p:spPr>
            <a:xfrm>
              <a:off x="6432485" y="4676293"/>
              <a:ext cx="2425580" cy="15889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ひ</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ガチャを引く</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か   </a:t>
              </a:r>
              <a:r>
                <a:rPr kumimoji="1" lang="ja-JP" altLang="en-US" sz="12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きん</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（課金）</a:t>
              </a:r>
              <a:endParaRPr kumimoji="1" lang="en-US" altLang="ja-JP" sz="2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grpSp>
      <p:grpSp>
        <p:nvGrpSpPr>
          <p:cNvPr id="13" name="グループ化 12"/>
          <p:cNvGrpSpPr/>
          <p:nvPr/>
        </p:nvGrpSpPr>
        <p:grpSpPr>
          <a:xfrm>
            <a:off x="1790575" y="4284074"/>
            <a:ext cx="3116685" cy="1698958"/>
            <a:chOff x="242805" y="4643073"/>
            <a:chExt cx="3116685" cy="2025878"/>
          </a:xfrm>
        </p:grpSpPr>
        <p:sp>
          <p:nvSpPr>
            <p:cNvPr id="23" name="右矢印 22"/>
            <p:cNvSpPr/>
            <p:nvPr/>
          </p:nvSpPr>
          <p:spPr>
            <a:xfrm flipH="1">
              <a:off x="2817347" y="5146196"/>
              <a:ext cx="542143" cy="70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p:cNvSpPr/>
            <p:nvPr/>
          </p:nvSpPr>
          <p:spPr>
            <a:xfrm>
              <a:off x="242805" y="4643073"/>
              <a:ext cx="2560356" cy="1652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もっとキャラ</a:t>
              </a:r>
              <a:r>
                <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が</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cs typeface="+mn-cs"/>
                </a:rPr>
                <a:t>ほ</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欲しくなる</a:t>
              </a:r>
            </a:p>
          </p:txBody>
        </p:sp>
        <p:sp>
          <p:nvSpPr>
            <p:cNvPr id="4" name="正方形/長方形 3"/>
            <p:cNvSpPr/>
            <p:nvPr/>
          </p:nvSpPr>
          <p:spPr>
            <a:xfrm>
              <a:off x="546521" y="6265251"/>
              <a:ext cx="2274912" cy="4037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キャラクターのこと</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18" name="グループ化 17"/>
          <p:cNvGrpSpPr/>
          <p:nvPr/>
        </p:nvGrpSpPr>
        <p:grpSpPr>
          <a:xfrm>
            <a:off x="6861289" y="2169890"/>
            <a:ext cx="3526291" cy="2283461"/>
            <a:chOff x="5337288" y="2275396"/>
            <a:chExt cx="3526291" cy="2283461"/>
          </a:xfrm>
        </p:grpSpPr>
        <p:grpSp>
          <p:nvGrpSpPr>
            <p:cNvPr id="10" name="グループ化 9"/>
            <p:cNvGrpSpPr/>
            <p:nvPr/>
          </p:nvGrpSpPr>
          <p:grpSpPr>
            <a:xfrm>
              <a:off x="5376445" y="2275396"/>
              <a:ext cx="3487134" cy="1924268"/>
              <a:chOff x="5508103" y="2275396"/>
              <a:chExt cx="3355475" cy="1924268"/>
            </a:xfrm>
          </p:grpSpPr>
          <p:sp>
            <p:nvSpPr>
              <p:cNvPr id="17" name="下矢印 16"/>
              <p:cNvSpPr/>
              <p:nvPr/>
            </p:nvSpPr>
            <p:spPr>
              <a:xfrm>
                <a:off x="7316893" y="2275396"/>
                <a:ext cx="704537" cy="455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p:cNvSpPr/>
              <p:nvPr/>
            </p:nvSpPr>
            <p:spPr>
              <a:xfrm>
                <a:off x="5508103" y="2740298"/>
                <a:ext cx="3355475" cy="1459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ほ</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32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欲しくないキャラ</a:t>
                </a:r>
                <a:r>
                  <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が</a:t>
                </a:r>
                <a:endParaRPr kumimoji="1" lang="en-US" altLang="ja-JP"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　　　　　　  　   あ</a:t>
                </a:r>
                <a:endPar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32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当たった！</a:t>
                </a:r>
              </a:p>
            </p:txBody>
          </p:sp>
        </p:grpSp>
        <p:sp>
          <p:nvSpPr>
            <p:cNvPr id="43" name="正方形/長方形 42"/>
            <p:cNvSpPr/>
            <p:nvPr/>
          </p:nvSpPr>
          <p:spPr>
            <a:xfrm>
              <a:off x="5337288" y="4220303"/>
              <a:ext cx="227491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キャラクターのこと</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 name="テキスト ボックス 2">
            <a:extLst>
              <a:ext uri="{FF2B5EF4-FFF2-40B4-BE49-F238E27FC236}">
                <a16:creationId xmlns:a16="http://schemas.microsoft.com/office/drawing/2014/main" id="{5B347723-DCFF-1995-5E3F-9C371672946E}"/>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F513E7A6-03F0-E850-CD90-E7F5DB506061}"/>
              </a:ext>
            </a:extLst>
          </p:cNvPr>
          <p:cNvSpPr>
            <a:spLocks noGrp="1"/>
          </p:cNvSpPr>
          <p:nvPr>
            <p:ph type="sldNum" sz="quarter" idx="12"/>
          </p:nvPr>
        </p:nvSpPr>
        <p:spPr/>
        <p:txBody>
          <a:bodyPr/>
          <a:lstStyle/>
          <a:p>
            <a:fld id="{E9EDF040-63D5-4648-97C9-46F1B34B7DB1}" type="slidenum">
              <a:rPr lang="ja-JP" altLang="en-US" smtClean="0"/>
              <a:pPr/>
              <a:t>19</a:t>
            </a:fld>
            <a:endParaRPr lang="ja-JP" altLang="en-US"/>
          </a:p>
        </p:txBody>
      </p:sp>
    </p:spTree>
    <p:extLst>
      <p:ext uri="{BB962C8B-B14F-4D97-AF65-F5344CB8AC3E}">
        <p14:creationId xmlns:p14="http://schemas.microsoft.com/office/powerpoint/2010/main" val="286921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FE2CC-FA41-1BBD-95B1-D920CDFE95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388" y="3122613"/>
            <a:ext cx="3013671" cy="2145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7BED4A6C-D490-1B73-646D-79E33DE66C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4251" y="2701522"/>
            <a:ext cx="2918822" cy="3403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24F162D-8751-B19A-7744-DF695152A4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7085" y="846199"/>
            <a:ext cx="2791395" cy="1948805"/>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5B3555E3-EA17-23A1-1F41-85AF68D967C1}"/>
              </a:ext>
            </a:extLst>
          </p:cNvPr>
          <p:cNvPicPr>
            <a:picLocks noChangeAspect="1"/>
          </p:cNvPicPr>
          <p:nvPr/>
        </p:nvPicPr>
        <p:blipFill>
          <a:blip r:embed="rId6"/>
          <a:srcRect t="15628" b="19124"/>
          <a:stretch>
            <a:fillRect/>
          </a:stretch>
        </p:blipFill>
        <p:spPr>
          <a:xfrm>
            <a:off x="6348920" y="557642"/>
            <a:ext cx="4572000" cy="4474724"/>
          </a:xfrm>
          <a:prstGeom prst="rect">
            <a:avLst/>
          </a:prstGeom>
        </p:spPr>
      </p:pic>
      <p:sp>
        <p:nvSpPr>
          <p:cNvPr id="2" name="フッター プレースホルダー 2">
            <a:extLst>
              <a:ext uri="{FF2B5EF4-FFF2-40B4-BE49-F238E27FC236}">
                <a16:creationId xmlns:a16="http://schemas.microsoft.com/office/drawing/2014/main" id="{4BE92BDD-18B0-0018-CB32-E3FB8D7F4F3F}"/>
              </a:ext>
            </a:extLst>
          </p:cNvPr>
          <p:cNvSpPr txBox="1">
            <a:spLocks/>
          </p:cNvSpPr>
          <p:nvPr/>
        </p:nvSpPr>
        <p:spPr>
          <a:xfrm>
            <a:off x="7597302" y="6354190"/>
            <a:ext cx="4138645"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出典：消費者庁イラスト集</a:t>
            </a:r>
          </a:p>
        </p:txBody>
      </p:sp>
      <p:sp>
        <p:nvSpPr>
          <p:cNvPr id="7" name="スライド番号プレースホルダー 6">
            <a:extLst>
              <a:ext uri="{FF2B5EF4-FFF2-40B4-BE49-F238E27FC236}">
                <a16:creationId xmlns:a16="http://schemas.microsoft.com/office/drawing/2014/main" id="{352CFEF7-96A5-8D7E-399C-2AD377DE0E0A}"/>
              </a:ext>
            </a:extLst>
          </p:cNvPr>
          <p:cNvSpPr>
            <a:spLocks noGrp="1"/>
          </p:cNvSpPr>
          <p:nvPr>
            <p:ph type="sldNum" sz="quarter" idx="12"/>
          </p:nvPr>
        </p:nvSpPr>
        <p:spPr/>
        <p:txBody>
          <a:bodyPr/>
          <a:lstStyle/>
          <a:p>
            <a:fld id="{E9EDF040-63D5-4648-97C9-46F1B34B7DB1}" type="slidenum">
              <a:rPr lang="ja-JP" altLang="en-US" smtClean="0"/>
              <a:pPr/>
              <a:t>2</a:t>
            </a:fld>
            <a:endParaRPr lang="ja-JP" altLang="en-US"/>
          </a:p>
        </p:txBody>
      </p:sp>
    </p:spTree>
    <p:extLst>
      <p:ext uri="{BB962C8B-B14F-4D97-AF65-F5344CB8AC3E}">
        <p14:creationId xmlns:p14="http://schemas.microsoft.com/office/powerpoint/2010/main" val="11459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45081" y="47944"/>
            <a:ext cx="7640142" cy="1036080"/>
          </a:xfrm>
        </p:spPr>
        <p:txBody>
          <a:bodyPr>
            <a:normAutofit/>
          </a:bodyPr>
          <a:lstStyle/>
          <a:p>
            <a:pPr algn="l"/>
            <a:r>
              <a:rPr lang="ja-JP" altLang="en-US" sz="1800" dirty="0">
                <a:latin typeface="Meiryo UI" panose="020B0604030504040204" pitchFamily="50" charset="-128"/>
                <a:ea typeface="Meiryo UI" panose="020B0604030504040204" pitchFamily="50" charset="-128"/>
              </a:rPr>
              <a:t>  か　　きん　</a:t>
            </a:r>
            <a:r>
              <a:rPr lang="ja-JP" altLang="en-US" sz="2000" dirty="0">
                <a:latin typeface="Meiryo UI" panose="020B0604030504040204" pitchFamily="50" charset="-128"/>
                <a:ea typeface="Meiryo UI" panose="020B0604030504040204" pitchFamily="50" charset="-128"/>
              </a:rPr>
              <a:t>　　</a:t>
            </a:r>
            <a:br>
              <a:rPr lang="en-US" altLang="ja-JP" sz="2000" dirty="0">
                <a:latin typeface="Meiryo UI" panose="020B0604030504040204" pitchFamily="50" charset="-128"/>
                <a:ea typeface="Meiryo UI" panose="020B0604030504040204" pitchFamily="50" charset="-128"/>
              </a:rPr>
            </a:br>
            <a:r>
              <a:rPr lang="ja-JP" altLang="en-US" sz="4400" dirty="0">
                <a:latin typeface="Meiryo UI" panose="020B0604030504040204" pitchFamily="50" charset="-128"/>
                <a:ea typeface="Meiryo UI" panose="020B0604030504040204" pitchFamily="50" charset="-128"/>
              </a:rPr>
              <a:t>課金してしまうのはなぜ？</a:t>
            </a:r>
            <a:endParaRPr kumimoji="1" lang="ja-JP" altLang="en-US" sz="4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303508" y="2571493"/>
            <a:ext cx="5744999" cy="787395"/>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いっ</a:t>
            </a:r>
            <a:r>
              <a:rPr lang="ja-JP" altLang="en-US" sz="10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かい　  　</a:t>
            </a:r>
            <a:r>
              <a:rPr lang="ja-JP" altLang="en-US" sz="1600" spc="600" dirty="0">
                <a:latin typeface="Meiryo UI" panose="020B0604030504040204" pitchFamily="50" charset="-128"/>
                <a:ea typeface="Meiryo UI" panose="020B0604030504040204" pitchFamily="50" charset="-128"/>
              </a:rPr>
              <a:t>かきん</a:t>
            </a:r>
            <a:r>
              <a:rPr lang="ja-JP" altLang="en-US" sz="1600" dirty="0">
                <a:latin typeface="Meiryo UI" panose="020B0604030504040204" pitchFamily="50" charset="-128"/>
                <a:ea typeface="Meiryo UI" panose="020B0604030504040204" pitchFamily="50" charset="-128"/>
              </a:rPr>
              <a:t>　　　　　　きん がく 　　  すく</a:t>
            </a:r>
            <a:endParaRPr lang="en-US" altLang="ja-JP" sz="1600" dirty="0">
              <a:latin typeface="Meiryo UI" panose="020B0604030504040204" pitchFamily="50" charset="-128"/>
              <a:ea typeface="Meiryo UI" panose="020B0604030504040204" pitchFamily="50" charset="-128"/>
            </a:endParaRPr>
          </a:p>
          <a:p>
            <a:pPr marL="457200" indent="-457200">
              <a:lnSpc>
                <a:spcPts val="3500"/>
              </a:lnSpc>
              <a:buFont typeface="Arial" panose="020B0604020202020204" pitchFamily="34" charset="0"/>
              <a:buChar char="•"/>
            </a:pPr>
            <a:r>
              <a:rPr lang="ja-JP" altLang="en-US" sz="3200" dirty="0">
                <a:latin typeface="Meiryo UI" panose="020B0604030504040204" pitchFamily="50" charset="-128"/>
                <a:ea typeface="Meiryo UI" panose="020B0604030504040204" pitchFamily="50" charset="-128"/>
              </a:rPr>
              <a:t>一回の課金する金額は少ない。</a:t>
            </a:r>
          </a:p>
        </p:txBody>
      </p:sp>
      <p:sp>
        <p:nvSpPr>
          <p:cNvPr id="6" name="テキスト ボックス 5"/>
          <p:cNvSpPr txBox="1"/>
          <p:nvPr/>
        </p:nvSpPr>
        <p:spPr>
          <a:xfrm>
            <a:off x="2303507" y="3707172"/>
            <a:ext cx="7881716" cy="787395"/>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かね　  　つか　　　　　　　　　　かん　　　　　　　　　　　　　　　　　　</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L="457200" indent="-457200">
              <a:lnSpc>
                <a:spcPts val="3500"/>
              </a:lnSpc>
              <a:buFont typeface="Arial" panose="020B0604020202020204" pitchFamily="34" charset="0"/>
              <a:buChar char="•"/>
            </a:pPr>
            <a:r>
              <a:rPr lang="ja-JP" altLang="en-US" sz="3200" dirty="0">
                <a:latin typeface="Meiryo UI" panose="020B0604030504040204" pitchFamily="50" charset="-128"/>
                <a:ea typeface="Meiryo UI" panose="020B0604030504040204" pitchFamily="50" charset="-128"/>
              </a:rPr>
              <a:t>お金を使っている感じがしない。</a:t>
            </a:r>
            <a:endParaRPr lang="en-US" altLang="ja-JP" sz="2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267808" y="1435032"/>
            <a:ext cx="4880903" cy="787395"/>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すす</a:t>
            </a:r>
            <a:endParaRPr lang="en-US" altLang="ja-JP" sz="1600" dirty="0">
              <a:latin typeface="Meiryo UI" panose="020B0604030504040204" pitchFamily="50" charset="-128"/>
              <a:ea typeface="Meiryo UI" panose="020B0604030504040204" pitchFamily="50" charset="-128"/>
            </a:endParaRPr>
          </a:p>
          <a:p>
            <a:pPr marL="457200" indent="-457200">
              <a:lnSpc>
                <a:spcPts val="3500"/>
              </a:lnSpc>
              <a:buFont typeface="Arial" panose="020B0604020202020204" pitchFamily="34" charset="0"/>
              <a:buChar char="•"/>
            </a:pPr>
            <a:r>
              <a:rPr lang="ja-JP" altLang="en-US" sz="3200" dirty="0">
                <a:latin typeface="Meiryo UI" panose="020B0604030504040204" pitchFamily="50" charset="-128"/>
                <a:ea typeface="Meiryo UI" panose="020B0604030504040204" pitchFamily="50" charset="-128"/>
              </a:rPr>
              <a:t>ゲームを進めやすくなる。</a:t>
            </a:r>
            <a:endParaRPr lang="en-US" altLang="ja-JP" sz="32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01084" y="2967683"/>
            <a:ext cx="2037955" cy="2593761"/>
          </a:xfrm>
          <a:prstGeom prst="rect">
            <a:avLst/>
          </a:prstGeom>
        </p:spPr>
      </p:pic>
      <p:sp>
        <p:nvSpPr>
          <p:cNvPr id="12" name="テキスト ボックス 11"/>
          <p:cNvSpPr txBox="1"/>
          <p:nvPr/>
        </p:nvSpPr>
        <p:spPr>
          <a:xfrm>
            <a:off x="2332202" y="4828526"/>
            <a:ext cx="5744999" cy="787395"/>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か　きん　 　 </a:t>
            </a:r>
            <a:r>
              <a:rPr lang="ja-JP" altLang="en-US" sz="10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な</a:t>
            </a:r>
            <a:endParaRPr lang="en-US" altLang="ja-JP" sz="1600" dirty="0">
              <a:latin typeface="Meiryo UI" panose="020B0604030504040204" pitchFamily="50" charset="-128"/>
              <a:ea typeface="Meiryo UI" panose="020B0604030504040204" pitchFamily="50" charset="-128"/>
            </a:endParaRPr>
          </a:p>
          <a:p>
            <a:pPr marL="457200" indent="-457200">
              <a:lnSpc>
                <a:spcPts val="3500"/>
              </a:lnSpc>
              <a:buFont typeface="Arial" panose="020B0604020202020204" pitchFamily="34" charset="0"/>
              <a:buChar char="•"/>
            </a:pPr>
            <a:r>
              <a:rPr lang="ja-JP" altLang="en-US" sz="3200" dirty="0">
                <a:latin typeface="Meiryo UI" panose="020B0604030504040204" pitchFamily="50" charset="-128"/>
                <a:ea typeface="Meiryo UI" panose="020B0604030504040204" pitchFamily="50" charset="-128"/>
              </a:rPr>
              <a:t>課金に慣れてしまう。</a:t>
            </a:r>
          </a:p>
        </p:txBody>
      </p:sp>
      <p:sp>
        <p:nvSpPr>
          <p:cNvPr id="3" name="テキスト ボックス 2">
            <a:extLst>
              <a:ext uri="{FF2B5EF4-FFF2-40B4-BE49-F238E27FC236}">
                <a16:creationId xmlns:a16="http://schemas.microsoft.com/office/drawing/2014/main" id="{DF155E2E-951B-F2FA-DF3A-1660EBFD1FFD}"/>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pic>
        <p:nvPicPr>
          <p:cNvPr id="1028" name="Picture 4" descr="金貨のイラスト">
            <a:extLst>
              <a:ext uri="{FF2B5EF4-FFF2-40B4-BE49-F238E27FC236}">
                <a16:creationId xmlns:a16="http://schemas.microsoft.com/office/drawing/2014/main" id="{989EC667-B823-F02F-4EFF-6948F0F2A0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8610" y="1464024"/>
            <a:ext cx="947183" cy="9471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金貨のイラスト">
            <a:extLst>
              <a:ext uri="{FF2B5EF4-FFF2-40B4-BE49-F238E27FC236}">
                <a16:creationId xmlns:a16="http://schemas.microsoft.com/office/drawing/2014/main" id="{8312C225-F607-D145-D29B-EA82CA60F3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9915" y="2585141"/>
            <a:ext cx="947183" cy="94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金貨のイラスト">
            <a:extLst>
              <a:ext uri="{FF2B5EF4-FFF2-40B4-BE49-F238E27FC236}">
                <a16:creationId xmlns:a16="http://schemas.microsoft.com/office/drawing/2014/main" id="{1EC0E4C7-0CBF-CBD1-9669-DECA14028D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8609" y="3715045"/>
            <a:ext cx="947183" cy="9471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金貨のイラスト">
            <a:extLst>
              <a:ext uri="{FF2B5EF4-FFF2-40B4-BE49-F238E27FC236}">
                <a16:creationId xmlns:a16="http://schemas.microsoft.com/office/drawing/2014/main" id="{CD802285-7618-A42A-966E-82392E234B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8609" y="4819474"/>
            <a:ext cx="947183" cy="947183"/>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2E672803-5B4A-B3DE-BAD5-B3480F4A8978}"/>
              </a:ext>
            </a:extLst>
          </p:cNvPr>
          <p:cNvSpPr>
            <a:spLocks noGrp="1"/>
          </p:cNvSpPr>
          <p:nvPr>
            <p:ph type="sldNum" sz="quarter" idx="12"/>
          </p:nvPr>
        </p:nvSpPr>
        <p:spPr/>
        <p:txBody>
          <a:bodyPr/>
          <a:lstStyle/>
          <a:p>
            <a:fld id="{E9EDF040-63D5-4648-97C9-46F1B34B7DB1}" type="slidenum">
              <a:rPr lang="ja-JP" altLang="en-US" smtClean="0"/>
              <a:pPr/>
              <a:t>20</a:t>
            </a:fld>
            <a:endParaRPr lang="ja-JP" altLang="en-US"/>
          </a:p>
        </p:txBody>
      </p:sp>
    </p:spTree>
    <p:extLst>
      <p:ext uri="{BB962C8B-B14F-4D97-AF65-F5344CB8AC3E}">
        <p14:creationId xmlns:p14="http://schemas.microsoft.com/office/powerpoint/2010/main" val="259516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4000" y="249917"/>
            <a:ext cx="9143999" cy="946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ちゅう　い　  てん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45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ゲームをするときの注意点①</a:t>
            </a:r>
          </a:p>
        </p:txBody>
      </p:sp>
      <p:sp>
        <p:nvSpPr>
          <p:cNvPr id="5" name="テキスト ボックス 4"/>
          <p:cNvSpPr txBox="1"/>
          <p:nvPr/>
        </p:nvSpPr>
        <p:spPr>
          <a:xfrm>
            <a:off x="1275384" y="1695802"/>
            <a:ext cx="9703053" cy="8515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はじ　　        まえ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り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よう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き　やく                 かくにん</a:t>
            </a:r>
          </a:p>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始める前に、</a:t>
            </a:r>
            <a:r>
              <a:rPr kumimoji="1" lang="ja-JP" altLang="en-US" sz="3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ルール（利用規約）</a:t>
            </a: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を確認しよう！</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2029663" y="3856040"/>
            <a:ext cx="8076298"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はじ　 　　   む　りょう　　　　　　　　　　　　 　　　         ゆうりょう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初めは無料でも、アイテムは</a:t>
            </a:r>
            <a:r>
              <a:rPr kumimoji="1" lang="ja-JP" altLang="en-US" sz="2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有料</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のゲームもある。</a:t>
            </a:r>
          </a:p>
        </p:txBody>
      </p:sp>
      <p:sp>
        <p:nvSpPr>
          <p:cNvPr id="7" name="テキスト ボックス 6"/>
          <p:cNvSpPr txBox="1"/>
          <p:nvPr/>
        </p:nvSpPr>
        <p:spPr>
          <a:xfrm>
            <a:off x="1964629" y="4700067"/>
            <a:ext cx="8369864"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り　よう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き　やく　　　 　   　ほ 　ご　しゃ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かくにん</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ルール（利用規約）を</a:t>
            </a:r>
            <a:r>
              <a:rPr kumimoji="1" lang="ja-JP" altLang="en-US" sz="2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保護者</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と確認するようにする。</a:t>
            </a:r>
          </a:p>
        </p:txBody>
      </p:sp>
      <p:sp>
        <p:nvSpPr>
          <p:cNvPr id="10" name="角丸四角形 9"/>
          <p:cNvSpPr/>
          <p:nvPr/>
        </p:nvSpPr>
        <p:spPr>
          <a:xfrm>
            <a:off x="1717470" y="3429000"/>
            <a:ext cx="8617023" cy="2121026"/>
          </a:xfrm>
          <a:prstGeom prst="roundRect">
            <a:avLst/>
          </a:prstGeom>
          <a:noFill/>
          <a:ln w="444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UD デジタル 教科書体 NK-B" panose="02020700000000000000" pitchFamily="18" charset="-128"/>
              <a:cs typeface="+mn-cs"/>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0372" y="2653621"/>
            <a:ext cx="779210" cy="1081153"/>
          </a:xfrm>
          <a:prstGeom prst="rect">
            <a:avLst/>
          </a:prstGeom>
          <a:solidFill>
            <a:schemeClr val="bg1"/>
          </a:solidFill>
        </p:spPr>
      </p:pic>
      <p:sp>
        <p:nvSpPr>
          <p:cNvPr id="13" name="角丸四角形 12"/>
          <p:cNvSpPr/>
          <p:nvPr/>
        </p:nvSpPr>
        <p:spPr>
          <a:xfrm>
            <a:off x="3019583" y="3120309"/>
            <a:ext cx="2040225" cy="577167"/>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ポイント</a:t>
            </a:r>
          </a:p>
        </p:txBody>
      </p:sp>
      <p:sp>
        <p:nvSpPr>
          <p:cNvPr id="3" name="テキスト ボックス 2">
            <a:extLst>
              <a:ext uri="{FF2B5EF4-FFF2-40B4-BE49-F238E27FC236}">
                <a16:creationId xmlns:a16="http://schemas.microsoft.com/office/drawing/2014/main" id="{CA8570AB-65FC-73F8-54D2-FE79893E9D2E}"/>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A3380440-E1A7-D768-75CD-E19FE8507E21}"/>
              </a:ext>
            </a:extLst>
          </p:cNvPr>
          <p:cNvSpPr>
            <a:spLocks noGrp="1"/>
          </p:cNvSpPr>
          <p:nvPr>
            <p:ph type="sldNum" sz="quarter" idx="12"/>
          </p:nvPr>
        </p:nvSpPr>
        <p:spPr/>
        <p:txBody>
          <a:bodyPr/>
          <a:lstStyle/>
          <a:p>
            <a:fld id="{E9EDF040-63D5-4648-97C9-46F1B34B7DB1}" type="slidenum">
              <a:rPr lang="ja-JP" altLang="en-US" smtClean="0"/>
              <a:pPr/>
              <a:t>21</a:t>
            </a:fld>
            <a:endParaRPr lang="ja-JP" altLang="en-US"/>
          </a:p>
        </p:txBody>
      </p:sp>
    </p:spTree>
    <p:extLst>
      <p:ext uri="{BB962C8B-B14F-4D97-AF65-F5344CB8AC3E}">
        <p14:creationId xmlns:p14="http://schemas.microsoft.com/office/powerpoint/2010/main" val="2851721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4000" y="244695"/>
            <a:ext cx="9144000"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ちゅう　い　  てん</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ゲームをするときの注意点②</a:t>
            </a:r>
          </a:p>
        </p:txBody>
      </p:sp>
      <p:sp>
        <p:nvSpPr>
          <p:cNvPr id="5" name="テキスト ボックス 4"/>
          <p:cNvSpPr txBox="1"/>
          <p:nvPr/>
        </p:nvSpPr>
        <p:spPr>
          <a:xfrm>
            <a:off x="1599036" y="1596551"/>
            <a:ext cx="899392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かね　　　つか　　　　　　　　　        　　</a:t>
            </a:r>
            <a:r>
              <a:rPr kumimoji="1" lang="ja-JP" altLang="en-US"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ほごしゃ　　　そうだん</a:t>
            </a:r>
            <a:endParaRPr kumimoji="1" lang="en-US" altLang="ja-JP"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ゲームでお金を使うときは、保護者に相談しよう！</a:t>
            </a:r>
          </a:p>
        </p:txBody>
      </p:sp>
      <p:sp>
        <p:nvSpPr>
          <p:cNvPr id="6" name="テキスト ボックス 5"/>
          <p:cNvSpPr txBox="1"/>
          <p:nvPr/>
        </p:nvSpPr>
        <p:spPr>
          <a:xfrm>
            <a:off x="2169149" y="3785335"/>
            <a:ext cx="748159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かね　   　　    　　　　　　　 つか　　　　　よ　            き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お金はいくらまで使って良いか決めておこう。</a:t>
            </a:r>
          </a:p>
        </p:txBody>
      </p:sp>
      <p:sp>
        <p:nvSpPr>
          <p:cNvPr id="7" name="テキスト ボックス 6"/>
          <p:cNvSpPr txBox="1"/>
          <p:nvPr/>
        </p:nvSpPr>
        <p:spPr>
          <a:xfrm>
            <a:off x="2169148" y="4630548"/>
            <a:ext cx="7644802"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かね　　　 し　はら　　  かた　　　    　ほ　 ご   しゃ　 　  そう だん</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お金の支払い方も、保護者に相談しておこう。</a:t>
            </a:r>
          </a:p>
        </p:txBody>
      </p:sp>
      <p:sp>
        <p:nvSpPr>
          <p:cNvPr id="3" name="角丸四角形 9">
            <a:extLst>
              <a:ext uri="{FF2B5EF4-FFF2-40B4-BE49-F238E27FC236}">
                <a16:creationId xmlns:a16="http://schemas.microsoft.com/office/drawing/2014/main" id="{98176B14-1606-8091-4FDA-1A2F90C2A875}"/>
              </a:ext>
            </a:extLst>
          </p:cNvPr>
          <p:cNvSpPr/>
          <p:nvPr/>
        </p:nvSpPr>
        <p:spPr>
          <a:xfrm>
            <a:off x="1717470" y="3429000"/>
            <a:ext cx="8617023" cy="2121026"/>
          </a:xfrm>
          <a:prstGeom prst="roundRect">
            <a:avLst/>
          </a:prstGeom>
          <a:noFill/>
          <a:ln w="444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UD デジタル 教科書体 NK-B" panose="02020700000000000000" pitchFamily="18" charset="-128"/>
              <a:cs typeface="+mn-cs"/>
            </a:endParaRPr>
          </a:p>
        </p:txBody>
      </p:sp>
      <p:pic>
        <p:nvPicPr>
          <p:cNvPr id="8" name="図 7">
            <a:extLst>
              <a:ext uri="{FF2B5EF4-FFF2-40B4-BE49-F238E27FC236}">
                <a16:creationId xmlns:a16="http://schemas.microsoft.com/office/drawing/2014/main" id="{35056AF0-3748-7BA3-5938-0126E39524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0372" y="2653621"/>
            <a:ext cx="779210" cy="1081153"/>
          </a:xfrm>
          <a:prstGeom prst="rect">
            <a:avLst/>
          </a:prstGeom>
          <a:solidFill>
            <a:schemeClr val="bg1"/>
          </a:solidFill>
        </p:spPr>
      </p:pic>
      <p:sp>
        <p:nvSpPr>
          <p:cNvPr id="9" name="角丸四角形 12">
            <a:extLst>
              <a:ext uri="{FF2B5EF4-FFF2-40B4-BE49-F238E27FC236}">
                <a16:creationId xmlns:a16="http://schemas.microsoft.com/office/drawing/2014/main" id="{46146928-7BB2-3331-579B-B599F001D256}"/>
              </a:ext>
            </a:extLst>
          </p:cNvPr>
          <p:cNvSpPr/>
          <p:nvPr/>
        </p:nvSpPr>
        <p:spPr>
          <a:xfrm>
            <a:off x="3019583" y="3120309"/>
            <a:ext cx="2040225" cy="577167"/>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ポイント</a:t>
            </a:r>
          </a:p>
        </p:txBody>
      </p:sp>
      <p:sp>
        <p:nvSpPr>
          <p:cNvPr id="10" name="テキスト ボックス 9">
            <a:extLst>
              <a:ext uri="{FF2B5EF4-FFF2-40B4-BE49-F238E27FC236}">
                <a16:creationId xmlns:a16="http://schemas.microsoft.com/office/drawing/2014/main" id="{28631B12-6667-907C-AA72-83F1FC2B3EBB}"/>
              </a:ext>
            </a:extLst>
          </p:cNvPr>
          <p:cNvSpPr txBox="1"/>
          <p:nvPr/>
        </p:nvSpPr>
        <p:spPr>
          <a:xfrm>
            <a:off x="289809" y="6054346"/>
            <a:ext cx="11612381" cy="738664"/>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出典：消費者庁「特別支援学校用教材」実践編テーマ</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スマホ・ネットでのトラブル　スライド教材</a:t>
            </a:r>
            <a:r>
              <a:rPr lang="en-US" altLang="ja-JP" sz="1400" dirty="0">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4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325AC0D-FE4E-4A84-DD5E-ECA0E75B00D7}"/>
              </a:ext>
            </a:extLst>
          </p:cNvPr>
          <p:cNvSpPr>
            <a:spLocks noGrp="1"/>
          </p:cNvSpPr>
          <p:nvPr>
            <p:ph type="sldNum" sz="quarter" idx="12"/>
          </p:nvPr>
        </p:nvSpPr>
        <p:spPr/>
        <p:txBody>
          <a:bodyPr/>
          <a:lstStyle/>
          <a:p>
            <a:fld id="{E9EDF040-63D5-4648-97C9-46F1B34B7DB1}" type="slidenum">
              <a:rPr lang="ja-JP" altLang="en-US" smtClean="0"/>
              <a:pPr/>
              <a:t>22</a:t>
            </a:fld>
            <a:endParaRPr lang="ja-JP" altLang="en-US"/>
          </a:p>
        </p:txBody>
      </p:sp>
    </p:spTree>
    <p:extLst>
      <p:ext uri="{BB962C8B-B14F-4D97-AF65-F5344CB8AC3E}">
        <p14:creationId xmlns:p14="http://schemas.microsoft.com/office/powerpoint/2010/main" val="1375072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8DEB4-F231-2DDD-629A-8D848C1507C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1D809C-39BC-80BE-CEE3-AECF0582816A}"/>
              </a:ext>
            </a:extLst>
          </p:cNvPr>
          <p:cNvSpPr txBox="1"/>
          <p:nvPr/>
        </p:nvSpPr>
        <p:spPr>
          <a:xfrm>
            <a:off x="944880" y="488535"/>
            <a:ext cx="10302240"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つよ</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ほんとう</a:t>
            </a:r>
            <a:endParaRPr kumimoji="1" lang="en-US" altLang="ja-JP" sz="18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ゲームが強いことは本当にかっこいいことなのか？</a:t>
            </a:r>
          </a:p>
        </p:txBody>
      </p:sp>
      <p:sp>
        <p:nvSpPr>
          <p:cNvPr id="6" name="テキスト ボックス 5">
            <a:extLst>
              <a:ext uri="{FF2B5EF4-FFF2-40B4-BE49-F238E27FC236}">
                <a16:creationId xmlns:a16="http://schemas.microsoft.com/office/drawing/2014/main" id="{2B873400-035A-E4A4-A6B1-FDF642B8E90C}"/>
              </a:ext>
            </a:extLst>
          </p:cNvPr>
          <p:cNvSpPr txBox="1"/>
          <p:nvPr/>
        </p:nvSpPr>
        <p:spPr>
          <a:xfrm>
            <a:off x="982974" y="2159735"/>
            <a:ext cx="10226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ひと　　　</a:t>
            </a:r>
            <a:r>
              <a:rPr kumimoji="1" lang="ja-JP" altLang="en-US" sz="14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がんば</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はたら　　　　かせ　　　　　　　　かね　　　　む　だ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おうちの人が頑張って働いて稼いだお金を無駄に使ってよいのか？</a:t>
            </a:r>
          </a:p>
        </p:txBody>
      </p:sp>
      <p:sp>
        <p:nvSpPr>
          <p:cNvPr id="7" name="テキスト ボックス 6">
            <a:extLst>
              <a:ext uri="{FF2B5EF4-FFF2-40B4-BE49-F238E27FC236}">
                <a16:creationId xmlns:a16="http://schemas.microsoft.com/office/drawing/2014/main" id="{32DEA7D7-5D2D-3D3A-F2E4-7391B64B3420}"/>
              </a:ext>
            </a:extLst>
          </p:cNvPr>
          <p:cNvSpPr txBox="1"/>
          <p:nvPr/>
        </p:nvSpPr>
        <p:spPr>
          <a:xfrm>
            <a:off x="1010908" y="3124200"/>
            <a:ext cx="764480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つよ　　　　　　　　　べんきょう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ゲームが強くなると勉強ができるようになるのか？</a:t>
            </a:r>
          </a:p>
        </p:txBody>
      </p:sp>
      <p:sp>
        <p:nvSpPr>
          <p:cNvPr id="3" name="角丸四角形 9">
            <a:extLst>
              <a:ext uri="{FF2B5EF4-FFF2-40B4-BE49-F238E27FC236}">
                <a16:creationId xmlns:a16="http://schemas.microsoft.com/office/drawing/2014/main" id="{884C56A2-BAFD-5A4C-C73D-DD3FA34BD819}"/>
              </a:ext>
            </a:extLst>
          </p:cNvPr>
          <p:cNvSpPr/>
          <p:nvPr/>
        </p:nvSpPr>
        <p:spPr>
          <a:xfrm>
            <a:off x="782320" y="1950720"/>
            <a:ext cx="10627360" cy="4064000"/>
          </a:xfrm>
          <a:prstGeom prst="roundRect">
            <a:avLst/>
          </a:prstGeom>
          <a:noFill/>
          <a:ln w="444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UD デジタル 教科書体 NK-B" panose="02020700000000000000" pitchFamily="18" charset="-128"/>
              <a:cs typeface="+mn-cs"/>
            </a:endParaRPr>
          </a:p>
        </p:txBody>
      </p:sp>
      <p:sp>
        <p:nvSpPr>
          <p:cNvPr id="10" name="テキスト ボックス 9">
            <a:extLst>
              <a:ext uri="{FF2B5EF4-FFF2-40B4-BE49-F238E27FC236}">
                <a16:creationId xmlns:a16="http://schemas.microsoft.com/office/drawing/2014/main" id="{4D757692-CEDB-83AB-F480-688616D8CB0B}"/>
              </a:ext>
            </a:extLst>
          </p:cNvPr>
          <p:cNvSpPr txBox="1"/>
          <p:nvPr/>
        </p:nvSpPr>
        <p:spPr>
          <a:xfrm>
            <a:off x="1041388" y="4028440"/>
            <a:ext cx="989077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a:t>
            </a:r>
            <a:r>
              <a:rPr lang="ja-JP" altLang="en-US" sz="1400" dirty="0">
                <a:solidFill>
                  <a:prstClr val="black"/>
                </a:solidFill>
                <a:latin typeface="Meiryo UI" panose="020B0604030504040204" pitchFamily="50" charset="-128"/>
                <a:ea typeface="Meiryo UI" panose="020B0604030504040204" pitchFamily="50" charset="-128"/>
              </a:rPr>
              <a:t>か</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ゲームに使ったお金があれば、〇〇ができたかもしれない</a:t>
            </a:r>
          </a:p>
        </p:txBody>
      </p:sp>
      <p:sp>
        <p:nvSpPr>
          <p:cNvPr id="11" name="テキスト ボックス 10">
            <a:extLst>
              <a:ext uri="{FF2B5EF4-FFF2-40B4-BE49-F238E27FC236}">
                <a16:creationId xmlns:a16="http://schemas.microsoft.com/office/drawing/2014/main" id="{2762621E-6D97-F343-1E39-8D10E4376CF4}"/>
              </a:ext>
            </a:extLst>
          </p:cNvPr>
          <p:cNvSpPr txBox="1"/>
          <p:nvPr/>
        </p:nvSpPr>
        <p:spPr>
          <a:xfrm>
            <a:off x="1028694" y="4953000"/>
            <a:ext cx="989077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つよ　　　　　　　かね　　　　　　　　　　　　　　　　　　　　　　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ゲームに使ったお金があれば、〇〇に行けたかもしれない</a:t>
            </a:r>
          </a:p>
        </p:txBody>
      </p:sp>
      <p:sp>
        <p:nvSpPr>
          <p:cNvPr id="2" name="スライド番号プレースホルダー 1">
            <a:extLst>
              <a:ext uri="{FF2B5EF4-FFF2-40B4-BE49-F238E27FC236}">
                <a16:creationId xmlns:a16="http://schemas.microsoft.com/office/drawing/2014/main" id="{408DF9E7-8625-C7F1-4C58-7BB6D62FB466}"/>
              </a:ext>
            </a:extLst>
          </p:cNvPr>
          <p:cNvSpPr>
            <a:spLocks noGrp="1"/>
          </p:cNvSpPr>
          <p:nvPr>
            <p:ph type="sldNum" sz="quarter" idx="12"/>
          </p:nvPr>
        </p:nvSpPr>
        <p:spPr/>
        <p:txBody>
          <a:bodyPr/>
          <a:lstStyle/>
          <a:p>
            <a:fld id="{E9EDF040-63D5-4648-97C9-46F1B34B7DB1}" type="slidenum">
              <a:rPr lang="ja-JP" altLang="en-US" smtClean="0"/>
              <a:pPr/>
              <a:t>23</a:t>
            </a:fld>
            <a:endParaRPr lang="ja-JP" altLang="en-US"/>
          </a:p>
        </p:txBody>
      </p:sp>
    </p:spTree>
    <p:extLst>
      <p:ext uri="{BB962C8B-B14F-4D97-AF65-F5344CB8AC3E}">
        <p14:creationId xmlns:p14="http://schemas.microsoft.com/office/powerpoint/2010/main" val="229549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EDA7-9E77-3061-2B63-F804B32FED89}"/>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0339DB62-4477-BC85-09E7-C62BB7E56AAB}"/>
              </a:ext>
            </a:extLst>
          </p:cNvPr>
          <p:cNvSpPr/>
          <p:nvPr/>
        </p:nvSpPr>
        <p:spPr>
          <a:xfrm>
            <a:off x="11101754" y="0"/>
            <a:ext cx="1090246" cy="39858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ワーク</a:t>
            </a: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741892E3-A7EF-B2A2-430F-6469A226F2F4}"/>
              </a:ext>
            </a:extLst>
          </p:cNvPr>
          <p:cNvSpPr txBox="1"/>
          <p:nvPr/>
        </p:nvSpPr>
        <p:spPr>
          <a:xfrm>
            <a:off x="1495862" y="1694447"/>
            <a:ext cx="97074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かね　　　　　　　　　　　　　　　　ひと　　　　</a:t>
            </a:r>
            <a:r>
              <a:rPr kumimoji="1" lang="ja-JP" altLang="en-US" sz="1600" b="0" i="0" u="none" strike="noStrike" kern="1200" cap="none" spc="3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いっしょうけんめい</a:t>
            </a:r>
            <a:r>
              <a:rPr lang="ja-JP" altLang="en-US" sz="1600" spc="5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はたら          　て　　　　 い</a:t>
            </a:r>
            <a:endParaRPr kumimoji="1" lang="en-US" altLang="ja-JP" sz="1600" b="0" i="0" u="none" strike="noStrike" kern="1200" cap="none"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お金は、おうちの人が一生懸命働いて手に入れたもの</a:t>
            </a:r>
          </a:p>
        </p:txBody>
      </p:sp>
      <p:sp>
        <p:nvSpPr>
          <p:cNvPr id="6" name="テキスト ボックス 5">
            <a:extLst>
              <a:ext uri="{FF2B5EF4-FFF2-40B4-BE49-F238E27FC236}">
                <a16:creationId xmlns:a16="http://schemas.microsoft.com/office/drawing/2014/main" id="{D1450930-FE84-BFBC-806E-61CF14BD534B}"/>
              </a:ext>
            </a:extLst>
          </p:cNvPr>
          <p:cNvSpPr txBox="1"/>
          <p:nvPr/>
        </p:nvSpPr>
        <p:spPr>
          <a:xfrm>
            <a:off x="1495862" y="2878202"/>
            <a:ext cx="97074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かね　　　　　　もの　　　　　　　　　　　　　　　　</a:t>
            </a:r>
            <a:r>
              <a:rPr kumimoji="1" lang="ja-JP" altLang="en-US"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こうかん</a:t>
            </a:r>
            <a:endParaRPr kumimoji="1" lang="en-US" altLang="ja-JP"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Meiryo UI" panose="020B0604030504040204" pitchFamily="50" charset="-128"/>
                <a:ea typeface="Meiryo UI" panose="020B0604030504040204" pitchFamily="50" charset="-128"/>
              </a:rPr>
              <a:t>お金は、物やサービスと交換するもの</a:t>
            </a:r>
            <a:endPar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7B0478FF-B138-6CAD-D407-93AC27C1CC88}"/>
              </a:ext>
            </a:extLst>
          </p:cNvPr>
          <p:cNvSpPr txBox="1"/>
          <p:nvPr/>
        </p:nvSpPr>
        <p:spPr>
          <a:xfrm>
            <a:off x="1495862" y="4044873"/>
            <a:ext cx="45628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　　 かね　　　つか　　</a:t>
            </a:r>
            <a:endParaRPr kumimoji="1" lang="en-US" altLang="ja-JP"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お金は使ったらなくなる</a:t>
            </a:r>
          </a:p>
        </p:txBody>
      </p:sp>
      <p:sp>
        <p:nvSpPr>
          <p:cNvPr id="10" name="フッター プレースホルダー 4">
            <a:extLst>
              <a:ext uri="{FF2B5EF4-FFF2-40B4-BE49-F238E27FC236}">
                <a16:creationId xmlns:a16="http://schemas.microsoft.com/office/drawing/2014/main" id="{50FCA8E6-E549-BB04-4C53-6034B9D4E18B}"/>
              </a:ext>
            </a:extLst>
          </p:cNvPr>
          <p:cNvSpPr txBox="1">
            <a:spLocks/>
          </p:cNvSpPr>
          <p:nvPr/>
        </p:nvSpPr>
        <p:spPr>
          <a:xfrm>
            <a:off x="211015" y="6432435"/>
            <a:ext cx="11746524" cy="41391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UD デジタル 教科書体 NK-B" panose="020207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defRPr/>
            </a:pPr>
            <a:r>
              <a:rPr lang="ja-JP" altLang="en-US" sz="1200" b="1" dirty="0">
                <a:solidFill>
                  <a:prstClr val="black"/>
                </a:solidFill>
                <a:latin typeface="BIZ UDPゴシック" panose="020B0400000000000000" pitchFamily="50" charset="-128"/>
                <a:ea typeface="BIZ UDPゴシック" panose="020B0400000000000000" pitchFamily="50" charset="-128"/>
              </a:rPr>
              <a:t>出典</a:t>
            </a:r>
            <a:r>
              <a:rPr lang="en-US" altLang="ja-JP" sz="1200" b="1" dirty="0">
                <a:solidFill>
                  <a:prstClr val="black"/>
                </a:solidFill>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実践編テーマ</a:t>
            </a:r>
            <a:r>
              <a:rPr lang="en-US" altLang="ja-JP" sz="1200" b="1" dirty="0">
                <a:solidFill>
                  <a:prstClr val="black"/>
                </a:solidFill>
                <a:latin typeface="BIZ UDPゴシック" panose="020B0400000000000000" pitchFamily="50" charset="-128"/>
                <a:ea typeface="BIZ UDPゴシック" panose="020B0400000000000000" pitchFamily="50" charset="-128"/>
              </a:rPr>
              <a:t>【2】</a:t>
            </a:r>
            <a:r>
              <a:rPr lang="ja-JP" altLang="en-US" sz="1200" b="1" dirty="0">
                <a:solidFill>
                  <a:prstClr val="black"/>
                </a:solidFill>
                <a:latin typeface="BIZ UDPゴシック" panose="020B0400000000000000" pitchFamily="50" charset="-128"/>
                <a:ea typeface="BIZ UDPゴシック" panose="020B0400000000000000" pitchFamily="50" charset="-128"/>
              </a:rPr>
              <a:t>スマホ・ネットでのトラブル</a:t>
            </a:r>
          </a:p>
          <a:p>
            <a:pPr algn="l">
              <a:defRPr/>
            </a:pPr>
            <a:r>
              <a:rPr lang="en-US" altLang="ja-JP" sz="1200" spc="-120" dirty="0">
                <a:solidFill>
                  <a:prstClr val="black"/>
                </a:solidFill>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200" spc="-120" dirty="0">
              <a:solidFill>
                <a:prstClr val="black"/>
              </a:solidFill>
              <a:latin typeface="BIZ UDPゴシック" panose="020B0400000000000000" pitchFamily="50" charset="-128"/>
              <a:ea typeface="BIZ UDPゴシック" panose="020B0400000000000000" pitchFamily="50" charset="-128"/>
            </a:endParaRPr>
          </a:p>
        </p:txBody>
      </p:sp>
      <p:pic>
        <p:nvPicPr>
          <p:cNvPr id="3" name="Picture 4" descr="金貨のイラスト">
            <a:extLst>
              <a:ext uri="{FF2B5EF4-FFF2-40B4-BE49-F238E27FC236}">
                <a16:creationId xmlns:a16="http://schemas.microsoft.com/office/drawing/2014/main" id="{86C29313-171C-B653-C0CD-E2E0B5C17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52" y="1800806"/>
            <a:ext cx="947183" cy="947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金貨のイラスト">
            <a:extLst>
              <a:ext uri="{FF2B5EF4-FFF2-40B4-BE49-F238E27FC236}">
                <a16:creationId xmlns:a16="http://schemas.microsoft.com/office/drawing/2014/main" id="{EF6F5D70-E3FB-E774-4214-06A01F19F4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51" y="2985200"/>
            <a:ext cx="947183" cy="947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金貨のイラスト">
            <a:extLst>
              <a:ext uri="{FF2B5EF4-FFF2-40B4-BE49-F238E27FC236}">
                <a16:creationId xmlns:a16="http://schemas.microsoft.com/office/drawing/2014/main" id="{A25BFB0F-8B25-AE66-429A-3CF659F184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50" y="4169594"/>
            <a:ext cx="947183" cy="94718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547BE1B9-3211-5506-7D82-9A7AC3CAB958}"/>
              </a:ext>
            </a:extLst>
          </p:cNvPr>
          <p:cNvSpPr txBox="1"/>
          <p:nvPr/>
        </p:nvSpPr>
        <p:spPr>
          <a:xfrm>
            <a:off x="944880" y="488535"/>
            <a:ext cx="10302240" cy="882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かね</a:t>
            </a:r>
            <a:endParaRPr kumimoji="1" lang="en-US" altLang="ja-JP" sz="18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4000"/>
              </a:lnSpc>
              <a:spcBef>
                <a:spcPts val="0"/>
              </a:spcBef>
              <a:spcAft>
                <a:spcPts val="0"/>
              </a:spcAft>
              <a:buClrTx/>
              <a:buSzTx/>
              <a:buFontTx/>
              <a:buNone/>
              <a:tabLst/>
              <a:defRPr/>
            </a:pPr>
            <a:r>
              <a:rPr lang="ja-JP" altLang="en-US" sz="4000" dirty="0">
                <a:solidFill>
                  <a:prstClr val="black"/>
                </a:solidFill>
                <a:latin typeface="Meiryo UI" panose="020B0604030504040204" pitchFamily="50" charset="-128"/>
                <a:ea typeface="Meiryo UI" panose="020B0604030504040204" pitchFamily="50" charset="-128"/>
              </a:rPr>
              <a:t>お金とは・・・</a:t>
            </a:r>
            <a:endPar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スライド番号プレースホルダー 11">
            <a:extLst>
              <a:ext uri="{FF2B5EF4-FFF2-40B4-BE49-F238E27FC236}">
                <a16:creationId xmlns:a16="http://schemas.microsoft.com/office/drawing/2014/main" id="{ABE78A58-2CEC-813E-14B3-B538A99ADA77}"/>
              </a:ext>
            </a:extLst>
          </p:cNvPr>
          <p:cNvSpPr>
            <a:spLocks noGrp="1"/>
          </p:cNvSpPr>
          <p:nvPr>
            <p:ph type="sldNum" sz="quarter" idx="12"/>
          </p:nvPr>
        </p:nvSpPr>
        <p:spPr/>
        <p:txBody>
          <a:bodyPr/>
          <a:lstStyle/>
          <a:p>
            <a:fld id="{E9EDF040-63D5-4648-97C9-46F1B34B7DB1}" type="slidenum">
              <a:rPr lang="ja-JP" altLang="en-US" smtClean="0"/>
              <a:pPr/>
              <a:t>24</a:t>
            </a:fld>
            <a:endParaRPr lang="ja-JP" altLang="en-US"/>
          </a:p>
        </p:txBody>
      </p:sp>
    </p:spTree>
    <p:extLst>
      <p:ext uri="{BB962C8B-B14F-4D97-AF65-F5344CB8AC3E}">
        <p14:creationId xmlns:p14="http://schemas.microsoft.com/office/powerpoint/2010/main" val="241823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EC1784-D4F0-1C83-BBB9-D22F69A8A673}"/>
              </a:ext>
            </a:extLst>
          </p:cNvPr>
          <p:cNvSpPr/>
          <p:nvPr/>
        </p:nvSpPr>
        <p:spPr>
          <a:xfrm>
            <a:off x="11101754" y="0"/>
            <a:ext cx="1090246" cy="39858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ワーク</a:t>
            </a: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D93A9B10-3F39-4621-2DFD-C9F89AFF7D2B}"/>
              </a:ext>
            </a:extLst>
          </p:cNvPr>
          <p:cNvSpPr txBox="1"/>
          <p:nvPr/>
        </p:nvSpPr>
        <p:spPr>
          <a:xfrm>
            <a:off x="1958993" y="1382059"/>
            <a:ext cx="82740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7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かきん</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7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きょう</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はなし</a:t>
            </a:r>
            <a:endParaRPr kumimoji="1" lang="en-US" altLang="ja-JP"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ゲーム課金について今日のお話でわかったこと</a:t>
            </a:r>
          </a:p>
        </p:txBody>
      </p:sp>
      <p:sp>
        <p:nvSpPr>
          <p:cNvPr id="6" name="テキスト ボックス 5">
            <a:extLst>
              <a:ext uri="{FF2B5EF4-FFF2-40B4-BE49-F238E27FC236}">
                <a16:creationId xmlns:a16="http://schemas.microsoft.com/office/drawing/2014/main" id="{5C73E15B-4CB2-C8F4-A8EA-2377679C0A34}"/>
              </a:ext>
            </a:extLst>
          </p:cNvPr>
          <p:cNvSpPr txBox="1"/>
          <p:nvPr/>
        </p:nvSpPr>
        <p:spPr>
          <a:xfrm>
            <a:off x="2262561" y="2505670"/>
            <a:ext cx="79650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お</a:t>
            </a:r>
            <a:r>
              <a:rPr kumimoji="1" lang="ja-JP" altLang="en-US" sz="1600" b="0" i="0" u="none" strike="noStrike" kern="1200" cap="none" spc="70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Meiryo UI" panose="020B0604030504040204" pitchFamily="50" charset="-128"/>
                <a:ea typeface="Meiryo UI" panose="020B0604030504040204" pitchFamily="50" charset="-128"/>
              </a:rPr>
              <a:t>トラブルを起こさないためにどうしたらよいか、</a:t>
            </a:r>
            <a:endPar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22EF18E8-CB5B-6158-3C19-36328D84D0C3}"/>
              </a:ext>
            </a:extLst>
          </p:cNvPr>
          <p:cNvSpPr txBox="1"/>
          <p:nvPr/>
        </p:nvSpPr>
        <p:spPr>
          <a:xfrm>
            <a:off x="3963675" y="3629281"/>
            <a:ext cx="45628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pc="-150" dirty="0">
                <a:solidFill>
                  <a:prstClr val="black"/>
                </a:solidFill>
                <a:latin typeface="Meiryo UI" panose="020B0604030504040204" pitchFamily="50" charset="-128"/>
                <a:ea typeface="Meiryo UI" panose="020B0604030504040204" pitchFamily="50" charset="-128"/>
              </a:rPr>
              <a:t>かんが</a:t>
            </a:r>
            <a:r>
              <a:rPr lang="ja-JP" altLang="en-US" dirty="0">
                <a:solidFill>
                  <a:prstClr val="black"/>
                </a:solidFill>
                <a:latin typeface="Meiryo UI" panose="020B0604030504040204" pitchFamily="50" charset="-128"/>
                <a:ea typeface="Meiryo UI" panose="020B0604030504040204" pitchFamily="50" charset="-128"/>
              </a:rPr>
              <a:t>　　　　　　　　　　　か</a:t>
            </a:r>
            <a:endParaRPr kumimoji="1" lang="en-US" altLang="ja-JP"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考えたことを書きましょう</a:t>
            </a:r>
          </a:p>
        </p:txBody>
      </p:sp>
      <p:sp>
        <p:nvSpPr>
          <p:cNvPr id="10" name="フッター プレースホルダー 4">
            <a:extLst>
              <a:ext uri="{FF2B5EF4-FFF2-40B4-BE49-F238E27FC236}">
                <a16:creationId xmlns:a16="http://schemas.microsoft.com/office/drawing/2014/main" id="{62EEB09F-5E31-5E8A-B9B9-8A266EA80D3A}"/>
              </a:ext>
            </a:extLst>
          </p:cNvPr>
          <p:cNvSpPr txBox="1">
            <a:spLocks/>
          </p:cNvSpPr>
          <p:nvPr/>
        </p:nvSpPr>
        <p:spPr>
          <a:xfrm>
            <a:off x="211015" y="6432435"/>
            <a:ext cx="11746524" cy="41391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UD デジタル 教科書体 NK-B" panose="020207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defRPr/>
            </a:pPr>
            <a:r>
              <a:rPr lang="ja-JP" altLang="en-US" sz="1200" b="1" dirty="0">
                <a:solidFill>
                  <a:prstClr val="black"/>
                </a:solidFill>
                <a:latin typeface="BIZ UDPゴシック" panose="020B0400000000000000" pitchFamily="50" charset="-128"/>
                <a:ea typeface="BIZ UDPゴシック" panose="020B0400000000000000" pitchFamily="50" charset="-128"/>
              </a:rPr>
              <a:t>出典</a:t>
            </a:r>
            <a:r>
              <a:rPr lang="en-US" altLang="ja-JP" sz="1200" b="1" dirty="0">
                <a:solidFill>
                  <a:prstClr val="black"/>
                </a:solidFill>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実践編テーマ</a:t>
            </a:r>
            <a:r>
              <a:rPr lang="en-US" altLang="ja-JP" sz="1200" b="1" dirty="0">
                <a:solidFill>
                  <a:prstClr val="black"/>
                </a:solidFill>
                <a:latin typeface="BIZ UDPゴシック" panose="020B0400000000000000" pitchFamily="50" charset="-128"/>
                <a:ea typeface="BIZ UDPゴシック" panose="020B0400000000000000" pitchFamily="50" charset="-128"/>
              </a:rPr>
              <a:t>【2】</a:t>
            </a:r>
            <a:r>
              <a:rPr lang="ja-JP" altLang="en-US" sz="1200" b="1" dirty="0">
                <a:solidFill>
                  <a:prstClr val="black"/>
                </a:solidFill>
                <a:latin typeface="BIZ UDPゴシック" panose="020B0400000000000000" pitchFamily="50" charset="-128"/>
                <a:ea typeface="BIZ UDPゴシック" panose="020B0400000000000000" pitchFamily="50" charset="-128"/>
              </a:rPr>
              <a:t>スマホ・ネットでのトラブル</a:t>
            </a:r>
          </a:p>
          <a:p>
            <a:pPr algn="l">
              <a:defRPr/>
            </a:pPr>
            <a:r>
              <a:rPr lang="en-US" altLang="ja-JP" sz="1200" spc="-120" dirty="0">
                <a:solidFill>
                  <a:prstClr val="black"/>
                </a:solidFill>
                <a:latin typeface="BIZ UDPゴシック" panose="020B0400000000000000" pitchFamily="50" charset="-128"/>
                <a:ea typeface="BIZ UDPゴシック" panose="020B0400000000000000" pitchFamily="50" charset="-128"/>
              </a:rPr>
              <a:t>https://www.caa.go.jp/policies/policy/consumer_education/public_awareness/teaching_material/material_010/assets/consumer_education_cms203_240723_16.pptx</a:t>
            </a:r>
            <a:endParaRPr lang="ja-JP" altLang="en-US" sz="1200" spc="-120" dirty="0">
              <a:solidFill>
                <a:prstClr val="black"/>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B9635370-D00B-1930-202E-74D45E497BCF}"/>
              </a:ext>
            </a:extLst>
          </p:cNvPr>
          <p:cNvSpPr>
            <a:spLocks noGrp="1"/>
          </p:cNvSpPr>
          <p:nvPr>
            <p:ph type="sldNum" sz="quarter" idx="12"/>
          </p:nvPr>
        </p:nvSpPr>
        <p:spPr/>
        <p:txBody>
          <a:bodyPr/>
          <a:lstStyle/>
          <a:p>
            <a:fld id="{E9EDF040-63D5-4648-97C9-46F1B34B7DB1}" type="slidenum">
              <a:rPr lang="ja-JP" altLang="en-US" smtClean="0"/>
              <a:pPr/>
              <a:t>25</a:t>
            </a:fld>
            <a:endParaRPr lang="ja-JP" altLang="en-US"/>
          </a:p>
        </p:txBody>
      </p:sp>
    </p:spTree>
    <p:extLst>
      <p:ext uri="{BB962C8B-B14F-4D97-AF65-F5344CB8AC3E}">
        <p14:creationId xmlns:p14="http://schemas.microsoft.com/office/powerpoint/2010/main" val="373740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2"/>
          <p:cNvSpPr txBox="1">
            <a:spLocks/>
          </p:cNvSpPr>
          <p:nvPr/>
        </p:nvSpPr>
        <p:spPr>
          <a:xfrm>
            <a:off x="9144000" y="18288"/>
            <a:ext cx="1066800" cy="329184"/>
          </a:xfrm>
          <a:prstGeom prst="rect">
            <a:avLst/>
          </a:prstGeom>
        </p:spPr>
        <p:txBody>
          <a:bodyPr vert="horz" lIns="91440" tIns="45720" rIns="91440" bIns="45720" rtlCol="0" anchor="ctr"/>
          <a:lstStyle/>
          <a:p>
            <a:pPr>
              <a:defRPr/>
            </a:pPr>
            <a:fld id="{AD138247-70FD-4969-8404-63A3912650D3}" type="slidenum">
              <a:rPr lang="ja-JP" altLang="en-US" sz="1400" b="1">
                <a:solidFill>
                  <a:srgbClr val="FFFFFF"/>
                </a:solidFill>
              </a:rPr>
              <a:pPr>
                <a:defRPr/>
              </a:pPr>
              <a:t>26</a:t>
            </a:fld>
            <a:endParaRPr lang="ja-JP" altLang="en-US" sz="1400" b="1" dirty="0">
              <a:solidFill>
                <a:srgbClr val="FFFFFF"/>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9F426082-7F17-D88D-E806-3D0DF4A7785F}"/>
              </a:ext>
            </a:extLst>
          </p:cNvPr>
          <p:cNvSpPr>
            <a:spLocks noGrp="1"/>
          </p:cNvSpPr>
          <p:nvPr>
            <p:ph type="sldNum" sz="quarter" idx="12"/>
          </p:nvPr>
        </p:nvSpPr>
        <p:spPr/>
        <p:txBody>
          <a:bodyPr/>
          <a:lstStyle/>
          <a:p>
            <a:fld id="{E9EDF040-63D5-4648-97C9-46F1B34B7DB1}" type="slidenum">
              <a:rPr lang="ja-JP" altLang="en-US" smtClean="0"/>
              <a:pPr/>
              <a:t>26</a:t>
            </a:fld>
            <a:endParaRPr lang="ja-JP" altLang="en-US"/>
          </a:p>
        </p:txBody>
      </p:sp>
    </p:spTree>
    <p:extLst>
      <p:ext uri="{BB962C8B-B14F-4D97-AF65-F5344CB8AC3E}">
        <p14:creationId xmlns:p14="http://schemas.microsoft.com/office/powerpoint/2010/main" val="86891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バッグ が含まれている画像&#10;&#10;AI 生成コンテンツは誤りを含む可能性があります。">
            <a:extLst>
              <a:ext uri="{FF2B5EF4-FFF2-40B4-BE49-F238E27FC236}">
                <a16:creationId xmlns:a16="http://schemas.microsoft.com/office/drawing/2014/main" id="{B67B1A67-F58E-7033-F057-9B353608D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781" y="4347516"/>
            <a:ext cx="2361164" cy="2005844"/>
          </a:xfrm>
          <a:prstGeom prst="rect">
            <a:avLst/>
          </a:prstGeom>
        </p:spPr>
      </p:pic>
      <p:sp>
        <p:nvSpPr>
          <p:cNvPr id="3" name="コンテンツ プレースホルダー 2">
            <a:extLst>
              <a:ext uri="{FF2B5EF4-FFF2-40B4-BE49-F238E27FC236}">
                <a16:creationId xmlns:a16="http://schemas.microsoft.com/office/drawing/2014/main" id="{1D71CE62-42DC-B910-77DC-08EBFE261034}"/>
              </a:ext>
            </a:extLst>
          </p:cNvPr>
          <p:cNvSpPr>
            <a:spLocks noGrp="1"/>
          </p:cNvSpPr>
          <p:nvPr>
            <p:ph idx="1"/>
          </p:nvPr>
        </p:nvSpPr>
        <p:spPr>
          <a:xfrm>
            <a:off x="620336" y="4093787"/>
            <a:ext cx="7696688" cy="586006"/>
          </a:xfrm>
        </p:spPr>
        <p:txBody>
          <a:bodyPr wrap="none" tIns="0">
            <a:noAutofit/>
          </a:bodyPr>
          <a:lstStyle/>
          <a:p>
            <a:pPr marL="0" indent="0">
              <a:lnSpc>
                <a:spcPts val="3000"/>
              </a:lnSpc>
              <a:buNone/>
            </a:pPr>
            <a:r>
              <a:rPr lang="ja-JP" altLang="en-US" sz="1600" dirty="0">
                <a:latin typeface="Meiryo UI" panose="020B0604030504040204" pitchFamily="50" charset="-128"/>
                <a:ea typeface="Meiryo UI" panose="020B0604030504040204" pitchFamily="50" charset="-128"/>
              </a:rPr>
              <a:t>　　　　　　　　                  　か    ち　  　はか</a:t>
            </a:r>
            <a:endParaRPr kumimoji="1" lang="en-US" altLang="ja-JP" sz="1600" dirty="0">
              <a:latin typeface="Meiryo UI" panose="020B0604030504040204" pitchFamily="50" charset="-128"/>
              <a:ea typeface="Meiryo UI" panose="020B0604030504040204" pitchFamily="50" charset="-128"/>
            </a:endParaRPr>
          </a:p>
          <a:p>
            <a:pPr>
              <a:lnSpc>
                <a:spcPts val="2000"/>
              </a:lnSpc>
              <a:buFont typeface="Wingdings" panose="05000000000000000000" pitchFamily="2" charset="2"/>
              <a:buChar char="ü"/>
            </a:pPr>
            <a:r>
              <a:rPr kumimoji="1" lang="ja-JP" altLang="en-US" sz="3200" dirty="0">
                <a:latin typeface="Meiryo UI" panose="020B0604030504040204" pitchFamily="50" charset="-128"/>
                <a:ea typeface="Meiryo UI" panose="020B0604030504040204" pitchFamily="50" charset="-128"/>
              </a:rPr>
              <a:t> お金は物の価値を測ることができる</a:t>
            </a:r>
          </a:p>
        </p:txBody>
      </p:sp>
      <p:sp>
        <p:nvSpPr>
          <p:cNvPr id="5" name="テキスト ボックス 4">
            <a:extLst>
              <a:ext uri="{FF2B5EF4-FFF2-40B4-BE49-F238E27FC236}">
                <a16:creationId xmlns:a16="http://schemas.microsoft.com/office/drawing/2014/main" id="{1916C1ED-28C7-9FA0-1086-1A3D37581B01}"/>
              </a:ext>
            </a:extLst>
          </p:cNvPr>
          <p:cNvSpPr txBox="1"/>
          <p:nvPr/>
        </p:nvSpPr>
        <p:spPr>
          <a:xfrm>
            <a:off x="298450" y="6314143"/>
            <a:ext cx="115951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hlinkClick r:id="rId4">
                  <a:extLst>
                    <a:ext uri="{A12FA001-AC4F-418D-AE19-62706E023703}">
                      <ahyp:hlinkClr xmlns:ahyp="http://schemas.microsoft.com/office/drawing/2018/hyperlinkcolor" val="tx"/>
                    </a:ext>
                  </a:extLst>
                </a:hlinkClick>
              </a:rPr>
              <a:t>出典</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hlinkClick r:id="rId4">
                  <a:extLst>
                    <a:ext uri="{A12FA001-AC4F-418D-AE19-62706E023703}">
                      <ahyp:hlinkClr xmlns:ahyp="http://schemas.microsoft.com/office/drawing/2018/hyperlinkcolor" val="tx"/>
                    </a:ext>
                  </a:extLst>
                </a:hlinkClick>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hlinkClick r:id="rId4">
                  <a:extLst>
                    <a:ext uri="{A12FA001-AC4F-418D-AE19-62706E023703}">
                      <ahyp:hlinkClr xmlns:ahyp="http://schemas.microsoft.com/office/drawing/2018/hyperlinkcolor" val="tx"/>
                    </a:ext>
                  </a:extLst>
                </a:hlinkClick>
              </a:rPr>
              <a:t>お金の役割って何だろう？（高学年） ─ おかねのやくわり道場 ─ おかねのね｜知るぽると</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https://www.shiruporuto.jp/public/document/container/okanenone/shogaku56/yakuwari501/kodomo.html</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1" name="グループ化 20">
            <a:extLst>
              <a:ext uri="{FF2B5EF4-FFF2-40B4-BE49-F238E27FC236}">
                <a16:creationId xmlns:a16="http://schemas.microsoft.com/office/drawing/2014/main" id="{6DA6EB42-556F-F1CC-EC05-1D53AE5CB739}"/>
              </a:ext>
            </a:extLst>
          </p:cNvPr>
          <p:cNvGrpSpPr/>
          <p:nvPr/>
        </p:nvGrpSpPr>
        <p:grpSpPr>
          <a:xfrm>
            <a:off x="2142739" y="2927354"/>
            <a:ext cx="3378664" cy="981892"/>
            <a:chOff x="1450086" y="3180036"/>
            <a:chExt cx="3378664" cy="981892"/>
          </a:xfrm>
        </p:grpSpPr>
        <p:pic>
          <p:nvPicPr>
            <p:cNvPr id="12" name="図 11" descr="調理器, 台所用品, 屋内, テーブル が含まれている画像&#10;&#10;AI 生成コンテンツは誤りを含む可能性があります。">
              <a:extLst>
                <a:ext uri="{FF2B5EF4-FFF2-40B4-BE49-F238E27FC236}">
                  <a16:creationId xmlns:a16="http://schemas.microsoft.com/office/drawing/2014/main" id="{890BA0F1-196D-D0DF-7E48-B519C043E7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93238">
              <a:off x="1450086" y="3294895"/>
              <a:ext cx="865763" cy="774363"/>
            </a:xfrm>
            <a:prstGeom prst="rect">
              <a:avLst/>
            </a:prstGeom>
          </p:spPr>
        </p:pic>
        <p:pic>
          <p:nvPicPr>
            <p:cNvPr id="14" name="図 13">
              <a:extLst>
                <a:ext uri="{FF2B5EF4-FFF2-40B4-BE49-F238E27FC236}">
                  <a16:creationId xmlns:a16="http://schemas.microsoft.com/office/drawing/2014/main" id="{5C702BAE-EFE2-DB53-48C2-CAEABDB9EC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92149">
              <a:off x="4035684" y="3180036"/>
              <a:ext cx="793066" cy="981892"/>
            </a:xfrm>
            <a:prstGeom prst="rect">
              <a:avLst/>
            </a:prstGeom>
          </p:spPr>
        </p:pic>
        <p:sp>
          <p:nvSpPr>
            <p:cNvPr id="7" name="正方形/長方形 6">
              <a:extLst>
                <a:ext uri="{FF2B5EF4-FFF2-40B4-BE49-F238E27FC236}">
                  <a16:creationId xmlns:a16="http://schemas.microsoft.com/office/drawing/2014/main" id="{A1424825-AE68-3755-0E24-2F1E7259D13B}"/>
                </a:ext>
              </a:extLst>
            </p:cNvPr>
            <p:cNvSpPr/>
            <p:nvPr/>
          </p:nvSpPr>
          <p:spPr>
            <a:xfrm>
              <a:off x="1681480" y="3415025"/>
              <a:ext cx="3025140" cy="523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年後⇒</a:t>
              </a:r>
            </a:p>
          </p:txBody>
        </p:sp>
      </p:grpSp>
      <p:sp>
        <p:nvSpPr>
          <p:cNvPr id="15" name="コンテンツ プレースホルダー 2">
            <a:extLst>
              <a:ext uri="{FF2B5EF4-FFF2-40B4-BE49-F238E27FC236}">
                <a16:creationId xmlns:a16="http://schemas.microsoft.com/office/drawing/2014/main" id="{C05F0FE1-87DC-7E1A-96F7-38275BD494F6}"/>
              </a:ext>
            </a:extLst>
          </p:cNvPr>
          <p:cNvSpPr txBox="1">
            <a:spLocks/>
          </p:cNvSpPr>
          <p:nvPr/>
        </p:nvSpPr>
        <p:spPr>
          <a:xfrm>
            <a:off x="620336" y="1136920"/>
            <a:ext cx="10515600" cy="607707"/>
          </a:xfrm>
          <a:prstGeom prst="rect">
            <a:avLst/>
          </a:prstGeom>
        </p:spPr>
        <p:txBody>
          <a:bodyPr vert="horz" wrap="none" lIns="9144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こうかん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914400" rtl="0" eaLnBrk="1" fontAlgn="auto" latinLnBrk="0" hangingPunct="1">
              <a:lnSpc>
                <a:spcPts val="2000"/>
              </a:lnSpc>
              <a:spcBef>
                <a:spcPts val="1000"/>
              </a:spcBef>
              <a:spcAft>
                <a:spcPts val="0"/>
              </a:spcAft>
              <a:buClrTx/>
              <a:buSzTx/>
              <a:buFont typeface="Wingdings" panose="05000000000000000000" pitchFamily="2" charset="2"/>
              <a:buChar char="ü"/>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お金は物やサービスと</a:t>
            </a:r>
            <a:r>
              <a:rPr lang="ja-JP" altLang="en-US" sz="3200" dirty="0">
                <a:solidFill>
                  <a:prstClr val="black"/>
                </a:solidFill>
                <a:latin typeface="Meiryo UI" panose="020B0604030504040204" pitchFamily="50" charset="-128"/>
                <a:ea typeface="Meiryo UI" panose="020B0604030504040204" pitchFamily="50" charset="-128"/>
              </a:rPr>
              <a:t>交換</a:t>
            </a: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することができる</a:t>
            </a:r>
          </a:p>
        </p:txBody>
      </p:sp>
      <p:sp>
        <p:nvSpPr>
          <p:cNvPr id="16" name="コンテンツ プレースホルダー 2">
            <a:extLst>
              <a:ext uri="{FF2B5EF4-FFF2-40B4-BE49-F238E27FC236}">
                <a16:creationId xmlns:a16="http://schemas.microsoft.com/office/drawing/2014/main" id="{970396EA-3031-59EF-4853-F542446BC107}"/>
              </a:ext>
            </a:extLst>
          </p:cNvPr>
          <p:cNvSpPr txBox="1">
            <a:spLocks/>
          </p:cNvSpPr>
          <p:nvPr/>
        </p:nvSpPr>
        <p:spPr>
          <a:xfrm>
            <a:off x="620336" y="2362745"/>
            <a:ext cx="8870481" cy="607348"/>
          </a:xfrm>
          <a:prstGeom prst="rect">
            <a:avLst/>
          </a:prstGeom>
        </p:spPr>
        <p:txBody>
          <a:bodyPr vert="horz" wrap="none" lIns="9144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r>
              <a:rPr lang="ja-JP" altLang="en-US" sz="1600" dirty="0">
                <a:solidFill>
                  <a:prstClr val="black"/>
                </a:solidFill>
                <a:latin typeface="Meiryo UI" panose="020B0604030504040204" pitchFamily="50" charset="-128"/>
                <a:ea typeface="Meiryo UI" panose="020B0604030504040204" pitchFamily="50" charset="-128"/>
              </a:rPr>
              <a:t>　　　　　　　　   　　　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228600" marR="0" lvl="0" indent="-228600" algn="l" defTabSz="914400" rtl="0" eaLnBrk="1" fontAlgn="auto" latinLnBrk="0" hangingPunct="1">
              <a:lnSpc>
                <a:spcPts val="2200"/>
              </a:lnSpc>
              <a:spcBef>
                <a:spcPts val="1000"/>
              </a:spcBef>
              <a:spcAft>
                <a:spcPts val="0"/>
              </a:spcAft>
              <a:buClrTx/>
              <a:buSzTx/>
              <a:buFont typeface="Wingdings" panose="05000000000000000000" pitchFamily="2" charset="2"/>
              <a:buChar char="ü"/>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お金は貯めておけば後で使うことができる</a:t>
            </a:r>
          </a:p>
        </p:txBody>
      </p:sp>
      <p:grpSp>
        <p:nvGrpSpPr>
          <p:cNvPr id="17" name="グループ化 16">
            <a:extLst>
              <a:ext uri="{FF2B5EF4-FFF2-40B4-BE49-F238E27FC236}">
                <a16:creationId xmlns:a16="http://schemas.microsoft.com/office/drawing/2014/main" id="{A3BC4A5F-B643-D5CF-DA33-9E088AD36AD5}"/>
              </a:ext>
            </a:extLst>
          </p:cNvPr>
          <p:cNvGrpSpPr/>
          <p:nvPr/>
        </p:nvGrpSpPr>
        <p:grpSpPr>
          <a:xfrm>
            <a:off x="5878136" y="3098880"/>
            <a:ext cx="3335131" cy="908792"/>
            <a:chOff x="1243991" y="2937608"/>
            <a:chExt cx="3877359" cy="1064989"/>
          </a:xfrm>
        </p:grpSpPr>
        <p:pic>
          <p:nvPicPr>
            <p:cNvPr id="18" name="図 17" descr="時計 が含まれている画像&#10;&#10;AI 生成コンテンツは誤りを含む可能性があります。">
              <a:extLst>
                <a:ext uri="{FF2B5EF4-FFF2-40B4-BE49-F238E27FC236}">
                  <a16:creationId xmlns:a16="http://schemas.microsoft.com/office/drawing/2014/main" id="{315E156D-9A77-2C9B-6A6F-3B8A2955B05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3991" y="2937608"/>
              <a:ext cx="1053151" cy="1053152"/>
            </a:xfrm>
            <a:prstGeom prst="rect">
              <a:avLst/>
            </a:prstGeom>
            <a:noFill/>
            <a:ln>
              <a:noFill/>
            </a:ln>
          </p:spPr>
        </p:pic>
        <p:sp>
          <p:nvSpPr>
            <p:cNvPr id="19" name="正方形/長方形 18">
              <a:extLst>
                <a:ext uri="{FF2B5EF4-FFF2-40B4-BE49-F238E27FC236}">
                  <a16:creationId xmlns:a16="http://schemas.microsoft.com/office/drawing/2014/main" id="{E1D1C0B4-B4FD-8B25-37E5-6C9E2A37BAAB}"/>
                </a:ext>
              </a:extLst>
            </p:cNvPr>
            <p:cNvSpPr/>
            <p:nvPr/>
          </p:nvSpPr>
          <p:spPr>
            <a:xfrm>
              <a:off x="1681480" y="3167390"/>
              <a:ext cx="3025140" cy="523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年後⇒</a:t>
              </a:r>
            </a:p>
          </p:txBody>
        </p:sp>
        <p:pic>
          <p:nvPicPr>
            <p:cNvPr id="20" name="図 19" descr="時計 が含まれている画像&#10;&#10;AI 生成コンテンツは誤りを含む可能性があります。">
              <a:extLst>
                <a:ext uri="{FF2B5EF4-FFF2-40B4-BE49-F238E27FC236}">
                  <a16:creationId xmlns:a16="http://schemas.microsoft.com/office/drawing/2014/main" id="{9D26F6D7-2727-38F9-B5C7-B33C52BC5FA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8198" y="2949445"/>
              <a:ext cx="1053152" cy="1053152"/>
            </a:xfrm>
            <a:prstGeom prst="rect">
              <a:avLst/>
            </a:prstGeom>
            <a:noFill/>
            <a:ln>
              <a:noFill/>
            </a:ln>
          </p:spPr>
        </p:pic>
      </p:grpSp>
      <p:grpSp>
        <p:nvGrpSpPr>
          <p:cNvPr id="28" name="グループ化 27">
            <a:extLst>
              <a:ext uri="{FF2B5EF4-FFF2-40B4-BE49-F238E27FC236}">
                <a16:creationId xmlns:a16="http://schemas.microsoft.com/office/drawing/2014/main" id="{9906FA3E-791C-0CE4-A14D-547A27E10414}"/>
              </a:ext>
            </a:extLst>
          </p:cNvPr>
          <p:cNvGrpSpPr/>
          <p:nvPr/>
        </p:nvGrpSpPr>
        <p:grpSpPr>
          <a:xfrm>
            <a:off x="8237518" y="1249822"/>
            <a:ext cx="2472751" cy="774300"/>
            <a:chOff x="1719429" y="1927202"/>
            <a:chExt cx="2472751" cy="774300"/>
          </a:xfrm>
        </p:grpSpPr>
        <p:graphicFrame>
          <p:nvGraphicFramePr>
            <p:cNvPr id="27" name="オブジェクト 26">
              <a:extLst>
                <a:ext uri="{FF2B5EF4-FFF2-40B4-BE49-F238E27FC236}">
                  <a16:creationId xmlns:a16="http://schemas.microsoft.com/office/drawing/2014/main" id="{49E22592-D2FE-14B7-F54E-90452EDD9CAD}"/>
                </a:ext>
              </a:extLst>
            </p:cNvPr>
            <p:cNvGraphicFramePr>
              <a:graphicFrameLocks noChangeAspect="1"/>
            </p:cNvGraphicFramePr>
            <p:nvPr/>
          </p:nvGraphicFramePr>
          <p:xfrm>
            <a:off x="2498385" y="2147502"/>
            <a:ext cx="904695" cy="389346"/>
          </p:xfrm>
          <a:graphic>
            <a:graphicData uri="http://schemas.openxmlformats.org/presentationml/2006/ole">
              <mc:AlternateContent xmlns:mc="http://schemas.openxmlformats.org/markup-compatibility/2006">
                <mc:Choice xmlns:v="urn:schemas-microsoft-com:vml" Requires="v">
                  <p:oleObj name="Paintbrush Picture" r:id="rId8" imgW="685399" imgH="227897" progId="PBrush">
                    <p:embed/>
                  </p:oleObj>
                </mc:Choice>
                <mc:Fallback>
                  <p:oleObj name="Paintbrush Picture" r:id="rId8" imgW="685399" imgH="227897" progId="PBrush">
                    <p:embed/>
                    <p:pic>
                      <p:nvPicPr>
                        <p:cNvPr id="27" name="オブジェクト 26">
                          <a:extLst>
                            <a:ext uri="{FF2B5EF4-FFF2-40B4-BE49-F238E27FC236}">
                              <a16:creationId xmlns:a16="http://schemas.microsoft.com/office/drawing/2014/main" id="{49E22592-D2FE-14B7-F54E-90452EDD9CAD}"/>
                            </a:ext>
                          </a:extLst>
                        </p:cNvPr>
                        <p:cNvPicPr/>
                        <p:nvPr/>
                      </p:nvPicPr>
                      <p:blipFill>
                        <a:blip r:embed="rId9"/>
                        <a:stretch>
                          <a:fillRect/>
                        </a:stretch>
                      </p:blipFill>
                      <p:spPr>
                        <a:xfrm>
                          <a:off x="2498385" y="2147502"/>
                          <a:ext cx="904695" cy="389346"/>
                        </a:xfrm>
                        <a:prstGeom prst="rect">
                          <a:avLst/>
                        </a:prstGeom>
                      </p:spPr>
                    </p:pic>
                  </p:oleObj>
                </mc:Fallback>
              </mc:AlternateContent>
            </a:graphicData>
          </a:graphic>
        </p:graphicFrame>
        <p:pic>
          <p:nvPicPr>
            <p:cNvPr id="22" name="図 21" descr="調理器, 台所用品, 屋内, テーブル が含まれている画像&#10;&#10;AI 生成コンテンツは誤りを含む可能性があります。">
              <a:extLst>
                <a:ext uri="{FF2B5EF4-FFF2-40B4-BE49-F238E27FC236}">
                  <a16:creationId xmlns:a16="http://schemas.microsoft.com/office/drawing/2014/main" id="{3F3F07AE-B8B7-F926-9E33-A2AAB10BC5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86739">
              <a:off x="1719429" y="1927202"/>
              <a:ext cx="858729" cy="768071"/>
            </a:xfrm>
            <a:prstGeom prst="rect">
              <a:avLst/>
            </a:prstGeom>
          </p:spPr>
        </p:pic>
        <p:pic>
          <p:nvPicPr>
            <p:cNvPr id="24" name="図 23" descr="フルーツ が含まれている画像&#10;&#10;AI 生成コンテンツは誤りを含む可能性があります。">
              <a:extLst>
                <a:ext uri="{FF2B5EF4-FFF2-40B4-BE49-F238E27FC236}">
                  <a16:creationId xmlns:a16="http://schemas.microsoft.com/office/drawing/2014/main" id="{452FBC48-3846-1F6C-F79A-F391B1C6C31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3380496" y="1889818"/>
              <a:ext cx="712099" cy="911269"/>
            </a:xfrm>
            <a:prstGeom prst="rect">
              <a:avLst/>
            </a:prstGeom>
          </p:spPr>
        </p:pic>
      </p:grpSp>
      <p:grpSp>
        <p:nvGrpSpPr>
          <p:cNvPr id="37" name="グループ化 36">
            <a:extLst>
              <a:ext uri="{FF2B5EF4-FFF2-40B4-BE49-F238E27FC236}">
                <a16:creationId xmlns:a16="http://schemas.microsoft.com/office/drawing/2014/main" id="{D72D65E8-DAB3-BE30-6BD4-BF15CE52D9C5}"/>
              </a:ext>
            </a:extLst>
          </p:cNvPr>
          <p:cNvGrpSpPr/>
          <p:nvPr/>
        </p:nvGrpSpPr>
        <p:grpSpPr>
          <a:xfrm>
            <a:off x="8326313" y="5041832"/>
            <a:ext cx="2077577" cy="870148"/>
            <a:chOff x="9191830" y="4908329"/>
            <a:chExt cx="2077577" cy="870148"/>
          </a:xfrm>
        </p:grpSpPr>
        <p:pic>
          <p:nvPicPr>
            <p:cNvPr id="35" name="図 34" descr="時計 が含まれている画像&#10;&#10;AI 生成コンテンツは誤りを含む可能性があります。">
              <a:extLst>
                <a:ext uri="{FF2B5EF4-FFF2-40B4-BE49-F238E27FC236}">
                  <a16:creationId xmlns:a16="http://schemas.microsoft.com/office/drawing/2014/main" id="{99BDF7B7-3594-4A07-9BD0-09A1F93E1EA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1830" y="4908329"/>
              <a:ext cx="870148" cy="870148"/>
            </a:xfrm>
            <a:prstGeom prst="rect">
              <a:avLst/>
            </a:prstGeom>
            <a:noFill/>
            <a:ln>
              <a:noFill/>
            </a:ln>
          </p:spPr>
        </p:pic>
        <p:sp>
          <p:nvSpPr>
            <p:cNvPr id="36" name="正方形/長方形 35">
              <a:extLst>
                <a:ext uri="{FF2B5EF4-FFF2-40B4-BE49-F238E27FC236}">
                  <a16:creationId xmlns:a16="http://schemas.microsoft.com/office/drawing/2014/main" id="{77410FB2-9048-6404-8C41-E96C284B0748}"/>
                </a:ext>
              </a:extLst>
            </p:cNvPr>
            <p:cNvSpPr/>
            <p:nvPr/>
          </p:nvSpPr>
          <p:spPr>
            <a:xfrm>
              <a:off x="9748347" y="5086495"/>
              <a:ext cx="1521060" cy="523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７</a:t>
              </a:r>
            </a:p>
          </p:txBody>
        </p:sp>
      </p:grpSp>
      <p:grpSp>
        <p:nvGrpSpPr>
          <p:cNvPr id="6" name="グループ化 5">
            <a:extLst>
              <a:ext uri="{FF2B5EF4-FFF2-40B4-BE49-F238E27FC236}">
                <a16:creationId xmlns:a16="http://schemas.microsoft.com/office/drawing/2014/main" id="{28A86381-A1A8-8748-2574-60AC3BA30DCC}"/>
              </a:ext>
            </a:extLst>
          </p:cNvPr>
          <p:cNvGrpSpPr/>
          <p:nvPr/>
        </p:nvGrpSpPr>
        <p:grpSpPr>
          <a:xfrm>
            <a:off x="1662192" y="4966753"/>
            <a:ext cx="2901974" cy="873426"/>
            <a:chOff x="1662192" y="4966753"/>
            <a:chExt cx="2901974" cy="873426"/>
          </a:xfrm>
        </p:grpSpPr>
        <p:grpSp>
          <p:nvGrpSpPr>
            <p:cNvPr id="38" name="グループ化 37">
              <a:extLst>
                <a:ext uri="{FF2B5EF4-FFF2-40B4-BE49-F238E27FC236}">
                  <a16:creationId xmlns:a16="http://schemas.microsoft.com/office/drawing/2014/main" id="{09F6B166-CF90-8C01-C11C-73796CCB1A03}"/>
                </a:ext>
              </a:extLst>
            </p:cNvPr>
            <p:cNvGrpSpPr/>
            <p:nvPr/>
          </p:nvGrpSpPr>
          <p:grpSpPr>
            <a:xfrm>
              <a:off x="2557195" y="4966753"/>
              <a:ext cx="2006971" cy="873426"/>
              <a:chOff x="2206856" y="5031046"/>
              <a:chExt cx="2006971" cy="873426"/>
            </a:xfrm>
          </p:grpSpPr>
          <p:pic>
            <p:nvPicPr>
              <p:cNvPr id="29" name="図 28" descr="フルーツ が含まれている画像&#10;&#10;AI 生成コンテンツは誤りを含む可能性があります。">
                <a:extLst>
                  <a:ext uri="{FF2B5EF4-FFF2-40B4-BE49-F238E27FC236}">
                    <a16:creationId xmlns:a16="http://schemas.microsoft.com/office/drawing/2014/main" id="{056E5403-C89C-B780-26D1-6CEAB14FEB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2295084" y="5036412"/>
                <a:ext cx="630890" cy="807346"/>
              </a:xfrm>
              <a:prstGeom prst="rect">
                <a:avLst/>
              </a:prstGeom>
            </p:spPr>
          </p:pic>
          <p:sp>
            <p:nvSpPr>
              <p:cNvPr id="30" name="正方形/長方形 29">
                <a:extLst>
                  <a:ext uri="{FF2B5EF4-FFF2-40B4-BE49-F238E27FC236}">
                    <a16:creationId xmlns:a16="http://schemas.microsoft.com/office/drawing/2014/main" id="{95B05345-4905-EEA0-377E-A6E8FA1CE0C4}"/>
                  </a:ext>
                </a:extLst>
              </p:cNvPr>
              <p:cNvSpPr/>
              <p:nvPr/>
            </p:nvSpPr>
            <p:spPr>
              <a:xfrm>
                <a:off x="2596818" y="5206149"/>
                <a:ext cx="1160140" cy="523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31" name="図 30" descr="時計 が含まれている画像&#10;&#10;AI 生成コンテンツは誤りを含む可能性があります。">
                <a:extLst>
                  <a:ext uri="{FF2B5EF4-FFF2-40B4-BE49-F238E27FC236}">
                    <a16:creationId xmlns:a16="http://schemas.microsoft.com/office/drawing/2014/main" id="{478599D0-F2E3-069D-D5E5-1ADFD944148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0401" y="5031046"/>
                <a:ext cx="873426" cy="873426"/>
              </a:xfrm>
              <a:prstGeom prst="rect">
                <a:avLst/>
              </a:prstGeom>
              <a:noFill/>
              <a:ln>
                <a:noFill/>
              </a:ln>
            </p:spPr>
          </p:pic>
        </p:grpSp>
        <p:pic>
          <p:nvPicPr>
            <p:cNvPr id="4" name="図 3" descr="フルーツ が含まれている画像&#10;&#10;AI 生成コンテンツは誤りを含む可能性があります。">
              <a:extLst>
                <a:ext uri="{FF2B5EF4-FFF2-40B4-BE49-F238E27FC236}">
                  <a16:creationId xmlns:a16="http://schemas.microsoft.com/office/drawing/2014/main" id="{E4F5FA14-58CF-31FD-8772-EA9BAB7188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1750420" y="4974889"/>
              <a:ext cx="630890" cy="807346"/>
            </a:xfrm>
            <a:prstGeom prst="rect">
              <a:avLst/>
            </a:prstGeom>
          </p:spPr>
        </p:pic>
      </p:grpSp>
      <p:sp>
        <p:nvSpPr>
          <p:cNvPr id="8" name="角丸四角形 4">
            <a:extLst>
              <a:ext uri="{FF2B5EF4-FFF2-40B4-BE49-F238E27FC236}">
                <a16:creationId xmlns:a16="http://schemas.microsoft.com/office/drawing/2014/main" id="{E8908E93-1F43-0A4C-6F97-DB993F092143}"/>
              </a:ext>
            </a:extLst>
          </p:cNvPr>
          <p:cNvSpPr>
            <a:spLocks noChangeArrowheads="1"/>
          </p:cNvSpPr>
          <p:nvPr/>
        </p:nvSpPr>
        <p:spPr bwMode="auto">
          <a:xfrm>
            <a:off x="1771849" y="253879"/>
            <a:ext cx="8553863" cy="864096"/>
          </a:xfrm>
          <a:prstGeom prst="roundRect">
            <a:avLst>
              <a:gd name="adj" fmla="val 16667"/>
            </a:avLst>
          </a:prstGeom>
          <a:noFill/>
          <a:ln w="57150" algn="ctr">
            <a:solidFill>
              <a:schemeClr val="bg1"/>
            </a:solidFill>
            <a:round/>
            <a:headEnd/>
            <a:tailEnd/>
          </a:ln>
        </p:spPr>
        <p:txBody>
          <a:bodyPr t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spc="600" dirty="0">
                <a:solidFill>
                  <a:prstClr val="black"/>
                </a:solidFill>
                <a:latin typeface="Meiryo UI" panose="020B0604030504040204" pitchFamily="50" charset="-128"/>
                <a:ea typeface="Meiryo UI" panose="020B0604030504040204" pitchFamily="50" charset="-128"/>
              </a:rPr>
              <a:t>やくわり</a:t>
            </a:r>
            <a:r>
              <a:rPr kumimoji="1" lang="ja-JP" altLang="en-US" sz="16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なん</a:t>
            </a:r>
            <a:r>
              <a:rPr kumimoji="1" lang="ja-JP" altLang="en-US" sz="18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お金の役割って何だろう？</a:t>
            </a:r>
            <a:endParaRPr kumimoji="1" lang="en-US" altLang="ja-JP"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a:extLst>
              <a:ext uri="{FF2B5EF4-FFF2-40B4-BE49-F238E27FC236}">
                <a16:creationId xmlns:a16="http://schemas.microsoft.com/office/drawing/2014/main" id="{F5016DD4-E008-5AEA-F419-97F43694BD95}"/>
              </a:ext>
            </a:extLst>
          </p:cNvPr>
          <p:cNvSpPr>
            <a:spLocks noGrp="1"/>
          </p:cNvSpPr>
          <p:nvPr>
            <p:ph type="sldNum" sz="quarter" idx="12"/>
          </p:nvPr>
        </p:nvSpPr>
        <p:spPr/>
        <p:txBody>
          <a:bodyPr/>
          <a:lstStyle/>
          <a:p>
            <a:fld id="{E9EDF040-63D5-4648-97C9-46F1B34B7DB1}" type="slidenum">
              <a:rPr lang="ja-JP" altLang="en-US" smtClean="0"/>
              <a:pPr/>
              <a:t>3</a:t>
            </a:fld>
            <a:endParaRPr lang="ja-JP" altLang="en-US"/>
          </a:p>
        </p:txBody>
      </p:sp>
    </p:spTree>
    <p:extLst>
      <p:ext uri="{BB962C8B-B14F-4D97-AF65-F5344CB8AC3E}">
        <p14:creationId xmlns:p14="http://schemas.microsoft.com/office/powerpoint/2010/main" val="349109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a:extLst>
              <a:ext uri="{FF2B5EF4-FFF2-40B4-BE49-F238E27FC236}">
                <a16:creationId xmlns:a16="http://schemas.microsoft.com/office/drawing/2014/main" id="{BF01BADD-5861-7BEC-D7E5-C9E576BE5E81}"/>
              </a:ext>
            </a:extLst>
          </p:cNvPr>
          <p:cNvGraphicFramePr>
            <a:graphicFrameLocks noChangeAspect="1"/>
          </p:cNvGraphicFramePr>
          <p:nvPr>
            <p:extLst>
              <p:ext uri="{D42A27DB-BD31-4B8C-83A1-F6EECF244321}">
                <p14:modId xmlns:p14="http://schemas.microsoft.com/office/powerpoint/2010/main" val="872581284"/>
              </p:ext>
            </p:extLst>
          </p:nvPr>
        </p:nvGraphicFramePr>
        <p:xfrm>
          <a:off x="852542" y="220454"/>
          <a:ext cx="10486916" cy="5666030"/>
        </p:xfrm>
        <a:graphic>
          <a:graphicData uri="http://schemas.openxmlformats.org/presentationml/2006/ole">
            <mc:AlternateContent xmlns:mc="http://schemas.openxmlformats.org/markup-compatibility/2006">
              <mc:Choice xmlns:v="urn:schemas-microsoft-com:vml" Requires="v">
                <p:oleObj name="Paintbrush Picture" r:id="rId3" imgW="13421483" imgH="7249012" progId="PBrush">
                  <p:embed/>
                </p:oleObj>
              </mc:Choice>
              <mc:Fallback>
                <p:oleObj name="Paintbrush Picture" r:id="rId3" imgW="13421483" imgH="7249012" progId="PBrush">
                  <p:embed/>
                  <p:pic>
                    <p:nvPicPr>
                      <p:cNvPr id="7" name="オブジェクト 6">
                        <a:extLst>
                          <a:ext uri="{FF2B5EF4-FFF2-40B4-BE49-F238E27FC236}">
                            <a16:creationId xmlns:a16="http://schemas.microsoft.com/office/drawing/2014/main" id="{7E385EE0-508F-7962-E7F6-5EF51860414B}"/>
                          </a:ext>
                        </a:extLst>
                      </p:cNvPr>
                      <p:cNvPicPr/>
                      <p:nvPr/>
                    </p:nvPicPr>
                    <p:blipFill>
                      <a:blip r:embed="rId4"/>
                      <a:stretch>
                        <a:fillRect/>
                      </a:stretch>
                    </p:blipFill>
                    <p:spPr>
                      <a:xfrm>
                        <a:off x="852542" y="220454"/>
                        <a:ext cx="10486916" cy="5666030"/>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8CB5D904-8D9F-EBB7-D5B4-D338CC7A455E}"/>
              </a:ext>
            </a:extLst>
          </p:cNvPr>
          <p:cNvSpPr/>
          <p:nvPr/>
        </p:nvSpPr>
        <p:spPr>
          <a:xfrm>
            <a:off x="11101754" y="0"/>
            <a:ext cx="1090246" cy="39858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ワーク１</a:t>
            </a:r>
          </a:p>
        </p:txBody>
      </p:sp>
      <p:sp>
        <p:nvSpPr>
          <p:cNvPr id="2" name="スライド番号プレースホルダー 1">
            <a:extLst>
              <a:ext uri="{FF2B5EF4-FFF2-40B4-BE49-F238E27FC236}">
                <a16:creationId xmlns:a16="http://schemas.microsoft.com/office/drawing/2014/main" id="{A66C227F-3E35-95D4-9E81-FC1163FA3B94}"/>
              </a:ext>
            </a:extLst>
          </p:cNvPr>
          <p:cNvSpPr>
            <a:spLocks noGrp="1"/>
          </p:cNvSpPr>
          <p:nvPr>
            <p:ph type="sldNum" sz="quarter" idx="12"/>
          </p:nvPr>
        </p:nvSpPr>
        <p:spPr/>
        <p:txBody>
          <a:bodyPr/>
          <a:lstStyle/>
          <a:p>
            <a:fld id="{E9EDF040-63D5-4648-97C9-46F1B34B7DB1}" type="slidenum">
              <a:rPr lang="ja-JP" altLang="en-US" smtClean="0"/>
              <a:pPr/>
              <a:t>4</a:t>
            </a:fld>
            <a:endParaRPr lang="ja-JP" altLang="en-US"/>
          </a:p>
        </p:txBody>
      </p:sp>
    </p:spTree>
    <p:extLst>
      <p:ext uri="{BB962C8B-B14F-4D97-AF65-F5344CB8AC3E}">
        <p14:creationId xmlns:p14="http://schemas.microsoft.com/office/powerpoint/2010/main" val="428686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a:extLst>
              <a:ext uri="{FF2B5EF4-FFF2-40B4-BE49-F238E27FC236}">
                <a16:creationId xmlns:a16="http://schemas.microsoft.com/office/drawing/2014/main" id="{E9934249-F4EF-C11D-61C4-545A6D8A1D44}"/>
              </a:ext>
            </a:extLst>
          </p:cNvPr>
          <p:cNvGraphicFramePr>
            <a:graphicFrameLocks noChangeAspect="1"/>
          </p:cNvGraphicFramePr>
          <p:nvPr>
            <p:extLst>
              <p:ext uri="{D42A27DB-BD31-4B8C-83A1-F6EECF244321}">
                <p14:modId xmlns:p14="http://schemas.microsoft.com/office/powerpoint/2010/main" val="3590036493"/>
              </p:ext>
            </p:extLst>
          </p:nvPr>
        </p:nvGraphicFramePr>
        <p:xfrm>
          <a:off x="966896" y="5986799"/>
          <a:ext cx="8912876" cy="485758"/>
        </p:xfrm>
        <a:graphic>
          <a:graphicData uri="http://schemas.openxmlformats.org/presentationml/2006/ole">
            <mc:AlternateContent xmlns:mc="http://schemas.openxmlformats.org/markup-compatibility/2006">
              <mc:Choice xmlns:v="urn:schemas-microsoft-com:vml" Requires="v">
                <p:oleObj name="Paintbrush Picture" r:id="rId3" imgW="10951725" imgH="596329" progId="PBrush">
                  <p:embed/>
                </p:oleObj>
              </mc:Choice>
              <mc:Fallback>
                <p:oleObj name="Paintbrush Picture" r:id="rId3" imgW="10951725" imgH="596329" progId="PBrush">
                  <p:embed/>
                  <p:pic>
                    <p:nvPicPr>
                      <p:cNvPr id="0" name=""/>
                      <p:cNvPicPr/>
                      <p:nvPr/>
                    </p:nvPicPr>
                    <p:blipFill>
                      <a:blip r:embed="rId4"/>
                      <a:stretch>
                        <a:fillRect/>
                      </a:stretch>
                    </p:blipFill>
                    <p:spPr>
                      <a:xfrm>
                        <a:off x="966896" y="5986799"/>
                        <a:ext cx="8912876" cy="485758"/>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id="{7E385EE0-508F-7962-E7F6-5EF51860414B}"/>
              </a:ext>
            </a:extLst>
          </p:cNvPr>
          <p:cNvGraphicFramePr>
            <a:graphicFrameLocks noChangeAspect="1"/>
          </p:cNvGraphicFramePr>
          <p:nvPr>
            <p:extLst>
              <p:ext uri="{D42A27DB-BD31-4B8C-83A1-F6EECF244321}">
                <p14:modId xmlns:p14="http://schemas.microsoft.com/office/powerpoint/2010/main" val="4057744492"/>
              </p:ext>
            </p:extLst>
          </p:nvPr>
        </p:nvGraphicFramePr>
        <p:xfrm>
          <a:off x="852542" y="220454"/>
          <a:ext cx="10486916" cy="5666030"/>
        </p:xfrm>
        <a:graphic>
          <a:graphicData uri="http://schemas.openxmlformats.org/presentationml/2006/ole">
            <mc:AlternateContent xmlns:mc="http://schemas.openxmlformats.org/markup-compatibility/2006">
              <mc:Choice xmlns:v="urn:schemas-microsoft-com:vml" Requires="v">
                <p:oleObj name="Paintbrush Picture" r:id="rId5" imgW="13421483" imgH="7249012" progId="PBrush">
                  <p:embed/>
                </p:oleObj>
              </mc:Choice>
              <mc:Fallback>
                <p:oleObj name="Paintbrush Picture" r:id="rId5" imgW="13421483" imgH="7249012" progId="PBrush">
                  <p:embed/>
                  <p:pic>
                    <p:nvPicPr>
                      <p:cNvPr id="12" name="オブジェクト 11">
                        <a:extLst>
                          <a:ext uri="{FF2B5EF4-FFF2-40B4-BE49-F238E27FC236}">
                            <a16:creationId xmlns:a16="http://schemas.microsoft.com/office/drawing/2014/main" id="{9E2DAEB3-4B51-4414-CCCE-F7916F26DBFC}"/>
                          </a:ext>
                        </a:extLst>
                      </p:cNvPr>
                      <p:cNvPicPr/>
                      <p:nvPr/>
                    </p:nvPicPr>
                    <p:blipFill>
                      <a:blip r:embed="rId6"/>
                      <a:stretch>
                        <a:fillRect/>
                      </a:stretch>
                    </p:blipFill>
                    <p:spPr>
                      <a:xfrm>
                        <a:off x="852542" y="220454"/>
                        <a:ext cx="10486916" cy="5666030"/>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4F81FD50-D814-3DA9-86FF-A5D5921DA592}"/>
              </a:ext>
            </a:extLst>
          </p:cNvPr>
          <p:cNvSpPr/>
          <p:nvPr/>
        </p:nvSpPr>
        <p:spPr>
          <a:xfrm>
            <a:off x="966896" y="5856180"/>
            <a:ext cx="8912876" cy="7166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530C65C-43E3-363A-DF82-F111271C5A5C}"/>
              </a:ext>
            </a:extLst>
          </p:cNvPr>
          <p:cNvSpPr>
            <a:spLocks noGrp="1"/>
          </p:cNvSpPr>
          <p:nvPr>
            <p:ph type="sldNum" sz="quarter" idx="12"/>
          </p:nvPr>
        </p:nvSpPr>
        <p:spPr/>
        <p:txBody>
          <a:bodyPr/>
          <a:lstStyle/>
          <a:p>
            <a:fld id="{E9EDF040-63D5-4648-97C9-46F1B34B7DB1}" type="slidenum">
              <a:rPr lang="ja-JP" altLang="en-US" smtClean="0"/>
              <a:pPr/>
              <a:t>5</a:t>
            </a:fld>
            <a:endParaRPr lang="ja-JP" altLang="en-US"/>
          </a:p>
        </p:txBody>
      </p:sp>
    </p:spTree>
    <p:extLst>
      <p:ext uri="{BB962C8B-B14F-4D97-AF65-F5344CB8AC3E}">
        <p14:creationId xmlns:p14="http://schemas.microsoft.com/office/powerpoint/2010/main" val="110470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664C9B8-47E9-AEC3-3C23-77DC12CAA860}"/>
              </a:ext>
            </a:extLst>
          </p:cNvPr>
          <p:cNvSpPr>
            <a:spLocks noGrp="1"/>
          </p:cNvSpPr>
          <p:nvPr>
            <p:ph idx="1"/>
          </p:nvPr>
        </p:nvSpPr>
        <p:spPr>
          <a:xfrm>
            <a:off x="914400" y="1166018"/>
            <a:ext cx="10972800" cy="4525963"/>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げんきん</a:t>
            </a:r>
            <a:endParaRPr lang="en-US" altLang="ja-JP" sz="1600" dirty="0">
              <a:latin typeface="Meiryo UI" panose="020B0604030504040204" pitchFamily="50" charset="-128"/>
              <a:ea typeface="Meiryo UI" panose="020B0604030504040204" pitchFamily="50" charset="-128"/>
            </a:endParaRPr>
          </a:p>
          <a:p>
            <a:pPr marL="0" indent="0">
              <a:lnSpc>
                <a:spcPts val="3000"/>
              </a:lnSpc>
              <a:buNone/>
            </a:pPr>
            <a:r>
              <a:rPr lang="ja-JP" altLang="en-US" dirty="0">
                <a:latin typeface="Meiryo UI" panose="020B0604030504040204" pitchFamily="50" charset="-128"/>
                <a:ea typeface="Meiryo UI" panose="020B0604030504040204" pitchFamily="50" charset="-128"/>
              </a:rPr>
              <a:t>現</a:t>
            </a:r>
            <a:r>
              <a:rPr lang="ja-JP" altLang="ja-JP" dirty="0">
                <a:latin typeface="Meiryo UI" panose="020B0604030504040204" pitchFamily="50" charset="-128"/>
                <a:ea typeface="Meiryo UI" panose="020B0604030504040204" pitchFamily="50" charset="-128"/>
              </a:rPr>
              <a:t>金以外のものを使って代金を支払ったことはありませんか？</a:t>
            </a: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知っている</a:t>
            </a:r>
            <a:r>
              <a:rPr lang="ja-JP" altLang="ja-JP" dirty="0">
                <a:latin typeface="Meiryo UI" panose="020B0604030504040204" pitchFamily="50" charset="-128"/>
                <a:ea typeface="Meiryo UI" panose="020B0604030504040204" pitchFamily="50" charset="-128"/>
              </a:rPr>
              <a:t>見えないお金</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キャッシュレス</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ワークシートに書きましょう。</a:t>
            </a:r>
            <a:r>
              <a:rPr lang="ja-JP" altLang="ja-JP" dirty="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0104E21-8268-9E47-0860-AABB7096522A}"/>
              </a:ext>
            </a:extLst>
          </p:cNvPr>
          <p:cNvSpPr txBox="1"/>
          <p:nvPr/>
        </p:nvSpPr>
        <p:spPr>
          <a:xfrm>
            <a:off x="1021122" y="2111594"/>
            <a:ext cx="6078975" cy="1798416"/>
          </a:xfrm>
          <a:prstGeom prst="rect">
            <a:avLst/>
          </a:prstGeom>
          <a:solidFill>
            <a:srgbClr val="002060"/>
          </a:solidFill>
          <a:ln>
            <a:noFill/>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6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見えるお金</a:t>
            </a: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3600" b="0" i="0" u="none" strike="noStrike" kern="1200" cap="none" spc="6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キャッシュ</a:t>
            </a:r>
            <a:endParaRPr kumimoji="1" lang="ja-JP" altLang="en-US" sz="3600" b="0" i="0" u="none" strike="noStrike" kern="1200" cap="none" spc="60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見えないお金</a:t>
            </a: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＝キャッシュレス</a:t>
            </a:r>
            <a:endParaRPr kumimoji="1" lang="en-US" altLang="ja-JP"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026" name="Picture 2">
            <a:extLst>
              <a:ext uri="{FF2B5EF4-FFF2-40B4-BE49-F238E27FC236}">
                <a16:creationId xmlns:a16="http://schemas.microsoft.com/office/drawing/2014/main" id="{1F905FE7-6431-4FA7-0E85-B72C6A56AD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607" y="3614325"/>
            <a:ext cx="1366165" cy="972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D984783-2C5E-288A-F34D-D45A7719A5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0873" y="2421924"/>
            <a:ext cx="1265402" cy="8834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F31F721-7A6A-FB02-8B05-EDE569794E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3282" y="1987442"/>
            <a:ext cx="2164574" cy="252397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EC0EC25C-B2DC-5749-E223-97EFAB0E9E0E}"/>
              </a:ext>
            </a:extLst>
          </p:cNvPr>
          <p:cNvSpPr/>
          <p:nvPr/>
        </p:nvSpPr>
        <p:spPr>
          <a:xfrm>
            <a:off x="11101754" y="0"/>
            <a:ext cx="1090246" cy="39858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ワーク２</a:t>
            </a:r>
          </a:p>
        </p:txBody>
      </p:sp>
      <p:sp>
        <p:nvSpPr>
          <p:cNvPr id="6" name="フッター プレースホルダー 2">
            <a:extLst>
              <a:ext uri="{FF2B5EF4-FFF2-40B4-BE49-F238E27FC236}">
                <a16:creationId xmlns:a16="http://schemas.microsoft.com/office/drawing/2014/main" id="{5EE04DF5-C30F-C319-73F0-ACFBAE7EC663}"/>
              </a:ext>
            </a:extLst>
          </p:cNvPr>
          <p:cNvSpPr txBox="1">
            <a:spLocks/>
          </p:cNvSpPr>
          <p:nvPr/>
        </p:nvSpPr>
        <p:spPr>
          <a:xfrm>
            <a:off x="9482302" y="5428932"/>
            <a:ext cx="2164575" cy="304066"/>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出典：消費者庁イラスト集</a:t>
            </a:r>
          </a:p>
        </p:txBody>
      </p:sp>
      <p:sp>
        <p:nvSpPr>
          <p:cNvPr id="3" name="角丸四角形 4">
            <a:extLst>
              <a:ext uri="{FF2B5EF4-FFF2-40B4-BE49-F238E27FC236}">
                <a16:creationId xmlns:a16="http://schemas.microsoft.com/office/drawing/2014/main" id="{1FB88EA8-2C9B-045E-DA8F-7A69DB5DE438}"/>
              </a:ext>
            </a:extLst>
          </p:cNvPr>
          <p:cNvSpPr>
            <a:spLocks noChangeArrowheads="1"/>
          </p:cNvSpPr>
          <p:nvPr/>
        </p:nvSpPr>
        <p:spPr bwMode="auto">
          <a:xfrm>
            <a:off x="1819068" y="63345"/>
            <a:ext cx="8553863" cy="864096"/>
          </a:xfrm>
          <a:prstGeom prst="roundRect">
            <a:avLst>
              <a:gd name="adj" fmla="val 16667"/>
            </a:avLst>
          </a:prstGeom>
          <a:noFill/>
          <a:ln w="57150" algn="ctr">
            <a:solidFill>
              <a:schemeClr val="bg1"/>
            </a:solidFill>
            <a:round/>
            <a:headEnd/>
            <a:tailEnd/>
          </a:ln>
        </p:spPr>
        <p:txBody>
          <a:bodyPr t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見えるお金と見えないお金</a:t>
            </a:r>
            <a:endParaRPr kumimoji="1" lang="en-US" altLang="ja-JP"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95D881E7-2738-9E33-3C73-E25E426728B6}"/>
              </a:ext>
            </a:extLst>
          </p:cNvPr>
          <p:cNvSpPr>
            <a:spLocks noGrp="1"/>
          </p:cNvSpPr>
          <p:nvPr>
            <p:ph type="sldNum" sz="quarter" idx="12"/>
          </p:nvPr>
        </p:nvSpPr>
        <p:spPr/>
        <p:txBody>
          <a:bodyPr/>
          <a:lstStyle/>
          <a:p>
            <a:fld id="{E9EDF040-63D5-4648-97C9-46F1B34B7DB1}" type="slidenum">
              <a:rPr lang="ja-JP" altLang="en-US" smtClean="0"/>
              <a:pPr/>
              <a:t>6</a:t>
            </a:fld>
            <a:endParaRPr lang="ja-JP" altLang="en-US"/>
          </a:p>
        </p:txBody>
      </p:sp>
    </p:spTree>
    <p:extLst>
      <p:ext uri="{BB962C8B-B14F-4D97-AF65-F5344CB8AC3E}">
        <p14:creationId xmlns:p14="http://schemas.microsoft.com/office/powerpoint/2010/main" val="295338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C650-6A10-1E6E-381B-55BDBC47FB2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E65C5D4-1859-0294-9F71-D62C5AFC4B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296" y="3095886"/>
            <a:ext cx="2764990" cy="1968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02E3038-FBE4-8FFC-BB7A-671A6050A0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2776" y="1726066"/>
            <a:ext cx="2561055" cy="1787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076CB98-C3FD-1676-1525-52A1FE87FD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0562" y="741304"/>
            <a:ext cx="4380895" cy="5108289"/>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CC6E728C-3C2B-B81C-C96C-F9264BEBA16B}"/>
              </a:ext>
            </a:extLst>
          </p:cNvPr>
          <p:cNvSpPr/>
          <p:nvPr/>
        </p:nvSpPr>
        <p:spPr>
          <a:xfrm>
            <a:off x="11101754" y="0"/>
            <a:ext cx="1090246" cy="39858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ワーク２</a:t>
            </a:r>
          </a:p>
        </p:txBody>
      </p:sp>
      <p:graphicFrame>
        <p:nvGraphicFramePr>
          <p:cNvPr id="18" name="オブジェクト 17">
            <a:extLst>
              <a:ext uri="{FF2B5EF4-FFF2-40B4-BE49-F238E27FC236}">
                <a16:creationId xmlns:a16="http://schemas.microsoft.com/office/drawing/2014/main" id="{6D5EC7A9-DCDA-0C20-ADB2-1F692C7AA162}"/>
              </a:ext>
            </a:extLst>
          </p:cNvPr>
          <p:cNvGraphicFramePr>
            <a:graphicFrameLocks noChangeAspect="1"/>
          </p:cNvGraphicFramePr>
          <p:nvPr>
            <p:extLst>
              <p:ext uri="{D42A27DB-BD31-4B8C-83A1-F6EECF244321}">
                <p14:modId xmlns:p14="http://schemas.microsoft.com/office/powerpoint/2010/main" val="2514580665"/>
              </p:ext>
            </p:extLst>
          </p:nvPr>
        </p:nvGraphicFramePr>
        <p:xfrm>
          <a:off x="1340737" y="1052710"/>
          <a:ext cx="2675308" cy="1787995"/>
        </p:xfrm>
        <a:graphic>
          <a:graphicData uri="http://schemas.openxmlformats.org/presentationml/2006/ole">
            <mc:AlternateContent xmlns:mc="http://schemas.openxmlformats.org/markup-compatibility/2006">
              <mc:Choice xmlns:v="urn:schemas-microsoft-com:vml" Requires="v">
                <p:oleObj name="Paintbrush Picture" r:id="rId6" imgW="1758397" imgH="1259445" progId="PBrush">
                  <p:embed/>
                </p:oleObj>
              </mc:Choice>
              <mc:Fallback>
                <p:oleObj name="Paintbrush Picture" r:id="rId6" imgW="1758397" imgH="1259445" progId="PBrush">
                  <p:embed/>
                  <p:pic>
                    <p:nvPicPr>
                      <p:cNvPr id="18" name="オブジェクト 17">
                        <a:extLst>
                          <a:ext uri="{FF2B5EF4-FFF2-40B4-BE49-F238E27FC236}">
                            <a16:creationId xmlns:a16="http://schemas.microsoft.com/office/drawing/2014/main" id="{6D5EC7A9-DCDA-0C20-ADB2-1F692C7AA162}"/>
                          </a:ext>
                        </a:extLst>
                      </p:cNvPr>
                      <p:cNvPicPr/>
                      <p:nvPr/>
                    </p:nvPicPr>
                    <p:blipFill>
                      <a:blip r:embed="rId7"/>
                      <a:stretch>
                        <a:fillRect/>
                      </a:stretch>
                    </p:blipFill>
                    <p:spPr>
                      <a:xfrm>
                        <a:off x="1340737" y="1052710"/>
                        <a:ext cx="2675308" cy="1787995"/>
                      </a:xfrm>
                      <a:prstGeom prst="rect">
                        <a:avLst/>
                      </a:prstGeom>
                      <a:ln w="12700">
                        <a:solidFill>
                          <a:schemeClr val="tx1"/>
                        </a:solidFill>
                      </a:ln>
                    </p:spPr>
                  </p:pic>
                </p:oleObj>
              </mc:Fallback>
            </mc:AlternateContent>
          </a:graphicData>
        </a:graphic>
      </p:graphicFrame>
      <p:sp>
        <p:nvSpPr>
          <p:cNvPr id="2" name="フッター プレースホルダー 2">
            <a:extLst>
              <a:ext uri="{FF2B5EF4-FFF2-40B4-BE49-F238E27FC236}">
                <a16:creationId xmlns:a16="http://schemas.microsoft.com/office/drawing/2014/main" id="{AEA289F0-CAD4-5389-E88D-1E55D55C77F6}"/>
              </a:ext>
            </a:extLst>
          </p:cNvPr>
          <p:cNvSpPr txBox="1">
            <a:spLocks/>
          </p:cNvSpPr>
          <p:nvPr/>
        </p:nvSpPr>
        <p:spPr>
          <a:xfrm>
            <a:off x="7597302" y="6354190"/>
            <a:ext cx="4138645"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出典：消費者庁イラスト集</a:t>
            </a:r>
          </a:p>
        </p:txBody>
      </p:sp>
      <p:sp>
        <p:nvSpPr>
          <p:cNvPr id="3" name="スライド番号プレースホルダー 2">
            <a:extLst>
              <a:ext uri="{FF2B5EF4-FFF2-40B4-BE49-F238E27FC236}">
                <a16:creationId xmlns:a16="http://schemas.microsoft.com/office/drawing/2014/main" id="{18643C0D-88AC-8823-5A43-2B6239B51FAA}"/>
              </a:ext>
            </a:extLst>
          </p:cNvPr>
          <p:cNvSpPr>
            <a:spLocks noGrp="1"/>
          </p:cNvSpPr>
          <p:nvPr>
            <p:ph type="sldNum" sz="quarter" idx="12"/>
          </p:nvPr>
        </p:nvSpPr>
        <p:spPr/>
        <p:txBody>
          <a:bodyPr/>
          <a:lstStyle/>
          <a:p>
            <a:fld id="{E9EDF040-63D5-4648-97C9-46F1B34B7DB1}" type="slidenum">
              <a:rPr lang="ja-JP" altLang="en-US" smtClean="0"/>
              <a:pPr/>
              <a:t>7</a:t>
            </a:fld>
            <a:endParaRPr lang="ja-JP" altLang="en-US"/>
          </a:p>
        </p:txBody>
      </p:sp>
    </p:spTree>
    <p:extLst>
      <p:ext uri="{BB962C8B-B14F-4D97-AF65-F5344CB8AC3E}">
        <p14:creationId xmlns:p14="http://schemas.microsoft.com/office/powerpoint/2010/main" val="11878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1DE87-C47F-9C5F-C927-50D10B3F2F6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F20A6AB-AB35-8E49-0020-54104DAE55FB}"/>
              </a:ext>
            </a:extLst>
          </p:cNvPr>
          <p:cNvSpPr txBox="1">
            <a:spLocks/>
          </p:cNvSpPr>
          <p:nvPr/>
        </p:nvSpPr>
        <p:spPr>
          <a:xfrm>
            <a:off x="914400" y="1153624"/>
            <a:ext cx="109728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UD デジタル 教科書体 NK-B" panose="02020700000000000000" pitchFamily="18"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UD デジタル 教科書体 NK-B" panose="02020700000000000000" pitchFamily="18"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UD デジタル 教科書体 NK-B" panose="02020700000000000000" pitchFamily="18"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UD デジタル 教科書体 NK-B" panose="02020700000000000000" pitchFamily="18"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UD デジタル 教科書体 NK-B" panose="02020700000000000000" pitchFamily="18"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この絵の中で、見えないお金でゲットできるものはどれでしょう？</a:t>
            </a:r>
          </a:p>
        </p:txBody>
      </p:sp>
      <p:sp>
        <p:nvSpPr>
          <p:cNvPr id="7" name="正方形/長方形 6">
            <a:extLst>
              <a:ext uri="{FF2B5EF4-FFF2-40B4-BE49-F238E27FC236}">
                <a16:creationId xmlns:a16="http://schemas.microsoft.com/office/drawing/2014/main" id="{DF506BF1-79BC-F687-249C-28C7DD62249B}"/>
              </a:ext>
            </a:extLst>
          </p:cNvPr>
          <p:cNvSpPr/>
          <p:nvPr/>
        </p:nvSpPr>
        <p:spPr>
          <a:xfrm>
            <a:off x="11101754" y="0"/>
            <a:ext cx="1090246" cy="39858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ワーク１</a:t>
            </a:r>
          </a:p>
        </p:txBody>
      </p:sp>
      <p:graphicFrame>
        <p:nvGraphicFramePr>
          <p:cNvPr id="3" name="オブジェクト 2">
            <a:extLst>
              <a:ext uri="{FF2B5EF4-FFF2-40B4-BE49-F238E27FC236}">
                <a16:creationId xmlns:a16="http://schemas.microsoft.com/office/drawing/2014/main" id="{C2F2BC07-FD40-3C34-2CD9-87F5BE92AC55}"/>
              </a:ext>
            </a:extLst>
          </p:cNvPr>
          <p:cNvGraphicFramePr>
            <a:graphicFrameLocks noChangeAspect="1"/>
          </p:cNvGraphicFramePr>
          <p:nvPr>
            <p:extLst>
              <p:ext uri="{D42A27DB-BD31-4B8C-83A1-F6EECF244321}">
                <p14:modId xmlns:p14="http://schemas.microsoft.com/office/powerpoint/2010/main" val="1611645448"/>
              </p:ext>
            </p:extLst>
          </p:nvPr>
        </p:nvGraphicFramePr>
        <p:xfrm>
          <a:off x="1797871" y="1790109"/>
          <a:ext cx="8596258" cy="4644517"/>
        </p:xfrm>
        <a:graphic>
          <a:graphicData uri="http://schemas.openxmlformats.org/presentationml/2006/ole">
            <mc:AlternateContent xmlns:mc="http://schemas.openxmlformats.org/markup-compatibility/2006">
              <mc:Choice xmlns:v="urn:schemas-microsoft-com:vml" Requires="v">
                <p:oleObj name="Paintbrush Picture" r:id="rId3" imgW="13421483" imgH="7249012" progId="PBrush">
                  <p:embed/>
                </p:oleObj>
              </mc:Choice>
              <mc:Fallback>
                <p:oleObj name="Paintbrush Picture" r:id="rId3" imgW="13421483" imgH="7249012" progId="PBrush">
                  <p:embed/>
                  <p:pic>
                    <p:nvPicPr>
                      <p:cNvPr id="7" name="オブジェクト 6">
                        <a:extLst>
                          <a:ext uri="{FF2B5EF4-FFF2-40B4-BE49-F238E27FC236}">
                            <a16:creationId xmlns:a16="http://schemas.microsoft.com/office/drawing/2014/main" id="{7E385EE0-508F-7962-E7F6-5EF51860414B}"/>
                          </a:ext>
                        </a:extLst>
                      </p:cNvPr>
                      <p:cNvPicPr/>
                      <p:nvPr/>
                    </p:nvPicPr>
                    <p:blipFill>
                      <a:blip r:embed="rId4"/>
                      <a:stretch>
                        <a:fillRect/>
                      </a:stretch>
                    </p:blipFill>
                    <p:spPr>
                      <a:xfrm>
                        <a:off x="1797871" y="1790109"/>
                        <a:ext cx="8596258" cy="4644517"/>
                      </a:xfrm>
                      <a:prstGeom prst="rect">
                        <a:avLst/>
                      </a:prstGeom>
                    </p:spPr>
                  </p:pic>
                </p:oleObj>
              </mc:Fallback>
            </mc:AlternateContent>
          </a:graphicData>
        </a:graphic>
      </p:graphicFrame>
      <p:sp>
        <p:nvSpPr>
          <p:cNvPr id="5" name="角丸四角形 4">
            <a:extLst>
              <a:ext uri="{FF2B5EF4-FFF2-40B4-BE49-F238E27FC236}">
                <a16:creationId xmlns:a16="http://schemas.microsoft.com/office/drawing/2014/main" id="{A0433F29-6532-42B1-D0D9-4238942DE78D}"/>
              </a:ext>
            </a:extLst>
          </p:cNvPr>
          <p:cNvSpPr>
            <a:spLocks noChangeArrowheads="1"/>
          </p:cNvSpPr>
          <p:nvPr/>
        </p:nvSpPr>
        <p:spPr bwMode="auto">
          <a:xfrm>
            <a:off x="2123868" y="0"/>
            <a:ext cx="8553863" cy="864096"/>
          </a:xfrm>
          <a:prstGeom prst="roundRect">
            <a:avLst>
              <a:gd name="adj" fmla="val 16667"/>
            </a:avLst>
          </a:prstGeom>
          <a:noFill/>
          <a:ln w="57150" algn="ctr">
            <a:solidFill>
              <a:schemeClr val="bg1"/>
            </a:solidFill>
            <a:round/>
            <a:headEnd/>
            <a:tailEnd/>
          </a:ln>
        </p:spPr>
        <p:txBody>
          <a:bodyPr t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見えるお金と見えないお金</a:t>
            </a:r>
            <a:endParaRPr kumimoji="1" lang="en-US" altLang="ja-JP"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BD7ECD6F-7CA6-DC9B-1E52-10A1A8C1A183}"/>
              </a:ext>
            </a:extLst>
          </p:cNvPr>
          <p:cNvSpPr>
            <a:spLocks noGrp="1"/>
          </p:cNvSpPr>
          <p:nvPr>
            <p:ph type="sldNum" sz="quarter" idx="12"/>
          </p:nvPr>
        </p:nvSpPr>
        <p:spPr/>
        <p:txBody>
          <a:bodyPr/>
          <a:lstStyle/>
          <a:p>
            <a:fld id="{E9EDF040-63D5-4648-97C9-46F1B34B7DB1}" type="slidenum">
              <a:rPr lang="ja-JP" altLang="en-US" smtClean="0"/>
              <a:pPr/>
              <a:t>8</a:t>
            </a:fld>
            <a:endParaRPr lang="ja-JP" altLang="en-US"/>
          </a:p>
        </p:txBody>
      </p:sp>
    </p:spTree>
    <p:extLst>
      <p:ext uri="{BB962C8B-B14F-4D97-AF65-F5344CB8AC3E}">
        <p14:creationId xmlns:p14="http://schemas.microsoft.com/office/powerpoint/2010/main" val="32688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02CC6-651D-8A89-6F74-7247AEF437F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37FB155-1F00-82F0-7BE3-51AF1430B344}"/>
              </a:ext>
            </a:extLst>
          </p:cNvPr>
          <p:cNvPicPr>
            <a:picLocks noChangeAspect="1"/>
          </p:cNvPicPr>
          <p:nvPr/>
        </p:nvPicPr>
        <p:blipFill>
          <a:blip r:embed="rId3"/>
          <a:stretch>
            <a:fillRect/>
          </a:stretch>
        </p:blipFill>
        <p:spPr>
          <a:xfrm>
            <a:off x="1323352" y="199292"/>
            <a:ext cx="9545295" cy="6260123"/>
          </a:xfrm>
          <a:prstGeom prst="rect">
            <a:avLst/>
          </a:prstGeom>
        </p:spPr>
      </p:pic>
      <p:sp>
        <p:nvSpPr>
          <p:cNvPr id="2" name="スライド番号プレースホルダー 1">
            <a:extLst>
              <a:ext uri="{FF2B5EF4-FFF2-40B4-BE49-F238E27FC236}">
                <a16:creationId xmlns:a16="http://schemas.microsoft.com/office/drawing/2014/main" id="{CFDB50AF-940A-6638-A33F-3A12B676311D}"/>
              </a:ext>
            </a:extLst>
          </p:cNvPr>
          <p:cNvSpPr>
            <a:spLocks noGrp="1"/>
          </p:cNvSpPr>
          <p:nvPr>
            <p:ph type="sldNum" sz="quarter" idx="12"/>
          </p:nvPr>
        </p:nvSpPr>
        <p:spPr/>
        <p:txBody>
          <a:bodyPr/>
          <a:lstStyle/>
          <a:p>
            <a:fld id="{E9EDF040-63D5-4648-97C9-46F1B34B7DB1}" type="slidenum">
              <a:rPr lang="ja-JP" altLang="en-US" smtClean="0"/>
              <a:pPr/>
              <a:t>9</a:t>
            </a:fld>
            <a:endParaRPr lang="ja-JP" altLang="en-US"/>
          </a:p>
        </p:txBody>
      </p:sp>
    </p:spTree>
    <p:extLst>
      <p:ext uri="{BB962C8B-B14F-4D97-AF65-F5344CB8AC3E}">
        <p14:creationId xmlns:p14="http://schemas.microsoft.com/office/powerpoint/2010/main" val="34263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798</TotalTime>
  <Words>4468</Words>
  <Application>Microsoft Office PowerPoint</Application>
  <PresentationFormat>ワイド画面</PresentationFormat>
  <Paragraphs>482</Paragraphs>
  <Slides>26</Slides>
  <Notes>26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6" baseType="lpstr">
      <vt:lpstr>BIZ UDPゴシック</vt:lpstr>
      <vt:lpstr>Meiryo UI</vt:lpstr>
      <vt:lpstr>UD デジタル 教科書体 NK-B</vt:lpstr>
      <vt:lpstr>游ゴシック</vt:lpstr>
      <vt:lpstr>游ゴシック Light</vt:lpstr>
      <vt:lpstr>Arial</vt:lpstr>
      <vt:lpstr>Calibri</vt:lpstr>
      <vt:lpstr>Wingdings</vt:lpstr>
      <vt:lpstr>2_Office テーマ</vt:lpstr>
      <vt:lpstr>Paintbrush Picture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小学生に多い消費生活相談件数（令和６年度京都府）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か　　きん　　　 課金してしまうのはなぜ？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木戸　明美（会任）</dc:creator>
  <cp:lastModifiedBy>山口　さやか</cp:lastModifiedBy>
  <cp:revision>31</cp:revision>
  <cp:lastPrinted>2026-02-12T02:34:56Z</cp:lastPrinted>
  <dcterms:modified xsi:type="dcterms:W3CDTF">2026-03-13T06:26:07Z</dcterms:modified>
</cp:coreProperties>
</file>