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8E5"/>
    <a:srgbClr val="FFFF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2" autoAdjust="0"/>
    <p:restoredTop sz="94660"/>
  </p:normalViewPr>
  <p:slideViewPr>
    <p:cSldViewPr snapToGrid="0">
      <p:cViewPr varScale="1">
        <p:scale>
          <a:sx n="71" d="100"/>
          <a:sy n="71" d="100"/>
        </p:scale>
        <p:origin x="20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0764C8-545F-4136-8191-773669FD91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2EE17142-27A6-4C04-ACFE-994DB727C87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5D02FF-47E6-4B7C-AB8D-5568EA7FC8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70DA64C-C1CE-48B0-9891-7D60B3FBE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1B1AF1E-7C98-4EA0-83B8-CF756F1C7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4795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C68E84-F278-43C6-B051-5E4CA2422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33E0F9F-0806-4B21-AFD8-38236D68FC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8B8F896-E6EE-4164-A2BA-8AC4ED7DE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A72CBC-3D4D-4A37-B6C2-45E36F5E15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25BFCF-3022-459E-9BEE-E31E58DFC5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115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BAFA0B-1AD5-4062-92FD-5B0837867F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1A2D8C0-D6C6-4326-A0E2-30C2CD4A85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846CA8-312F-4206-B9FE-5DF8AE316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40ABF2-8261-401E-8DE3-8D87F523A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01AA697-2F39-48F6-A8A0-657F362CB1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8224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5575F8-6E71-4FB1-AC8B-E932C7365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7E69A89-9ACF-466D-880C-D1817370C2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E4A501-B725-40FC-835D-F75FB486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B423A9-3B3B-4B47-9573-26438E78F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5B50FBC-2AB7-4AFA-87FF-061FA6D29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625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D61AFD-880C-4C70-BA95-C7CDAE45F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E52696-95E9-431F-8ACF-4C15C3CE3F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7DDB12-3AE9-473F-8116-2624E694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18176D9-4653-4104-BEDE-CC7E8CA64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F4A7159-0647-4CB5-9EB4-77768DC74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4729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93FCA6-CBAA-49A9-A31A-ECD4473A6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691462-B183-4A74-B470-3F65D4B79C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760435B-1582-42CF-BAEB-672A247EB8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FDC80F-5D17-4B7D-BB73-C0CC02133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C9ABA2-C624-4752-8C1E-23C969AE9E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0D4A4C1-9892-4C11-B36A-8F9A34A7A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896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D223D7-21F6-4497-8557-16C9C3DB1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453962A-CEDC-4D96-88E7-B877DDE00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E3527E0-CAB3-481B-BCA6-E7E2BD54A1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15AAFC5-883A-4904-8CB6-4563FC21F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62C1DBF3-4F0F-49AD-BFE2-B2E113D9B3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B8AD8F1D-46D0-447C-BAA9-2C0374385B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F6626D4-9F59-4C99-A0E9-73D6F2A78C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DA108B5-57B1-4FDA-A845-E35A37A22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3743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4A3C3-BC42-4732-9E09-67DD29275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EADC6CA-7EF8-47E7-8E23-DF61724F4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6B5DFC5-00D5-4F5D-9EF1-C72894887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B55AE8-BE97-4F02-BC56-D0591A6D00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419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5132DA-D897-4A10-9569-C549FFB29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E2E521-E418-47FB-AAEF-E72A77B35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F188EF-6525-47C7-BD41-3F9F74937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7356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7942A5-02E1-4153-8D56-08F2DBEB5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E76D7BA-CA5E-4640-9A7E-0C96C07FA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D9ACB1D-31D9-41F6-89B6-39033ECC0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2556B3F-8D9D-448D-B8EA-6A60CFD7B0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771C698-2393-4826-AE22-CF8E26E7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4535AC1-C45D-48B8-A214-CB741327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046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51F297F-514F-42CE-8C7A-39FC08E9C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2F428E7-65C8-42D6-9D88-92435C81A9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A0D3C3A-B138-4C6D-B3CA-AA0DA95190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5E16BD5-6F8D-4E84-9A06-FEC9E03E8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F7FE4B7-DCB7-4C6B-9B17-94AE2B4C0F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4EDDEF-FC35-41F1-AC9D-2BB22AD50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5839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48078E3-4AE0-4DDA-97A0-6AD22962B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819A40E-88FE-4194-8B35-0C37A019DE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1E1772A-B9CC-4BA0-A4B4-0FC8D90866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5C5C8A-D194-40ED-8010-1E1289E155A9}" type="datetimeFigureOut">
              <a:rPr kumimoji="1" lang="ja-JP" altLang="en-US" smtClean="0"/>
              <a:t>2023/10/25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B13B86D-76C0-44E6-B2CC-D647DF5052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948687-ACE3-4277-9840-E3BE156C7F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3E04C6-7281-4FCE-97BF-B4E8AD5A07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0351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27C6D5-D54B-4A1A-BAA1-DF806DB81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12143" y="0"/>
            <a:ext cx="12404785" cy="6858000"/>
          </a:xfrm>
        </p:spPr>
        <p:txBody>
          <a:bodyPr anchor="ctr">
            <a:normAutofit/>
          </a:bodyPr>
          <a:lstStyle/>
          <a:p>
            <a:r>
              <a:rPr kumimoji="1" lang="ja-JP" altLang="en-US" sz="88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今一番必要な感染対策は</a:t>
            </a:r>
            <a:br>
              <a:rPr kumimoji="1" lang="en-US" altLang="ja-JP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br>
              <a:rPr kumimoji="1" lang="en-US" altLang="ja-JP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r>
              <a:rPr kumimoji="1" lang="ja-JP" altLang="en-US" sz="13800" b="1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手指消毒</a:t>
            </a:r>
            <a:r>
              <a:rPr kumimoji="1" lang="ja-JP" altLang="en-US" sz="66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です</a:t>
            </a:r>
            <a:endParaRPr kumimoji="1" lang="ja-JP" altLang="en-US" sz="80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C1E9104-14E9-4215-8503-9A9A21025A26}"/>
              </a:ext>
            </a:extLst>
          </p:cNvPr>
          <p:cNvCxnSpPr>
            <a:cxnSpLocks/>
          </p:cNvCxnSpPr>
          <p:nvPr/>
        </p:nvCxnSpPr>
        <p:spPr>
          <a:xfrm>
            <a:off x="3286664" y="2467155"/>
            <a:ext cx="7875917" cy="0"/>
          </a:xfrm>
          <a:prstGeom prst="line">
            <a:avLst/>
          </a:prstGeom>
          <a:ln w="38100">
            <a:solidFill>
              <a:srgbClr val="FFF8E5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アルコール消毒液 | 無料イラスト＆かわいいフリー素材集 ねこ画伯コハクちゃん">
            <a:extLst>
              <a:ext uri="{FF2B5EF4-FFF2-40B4-BE49-F238E27FC236}">
                <a16:creationId xmlns:a16="http://schemas.microsoft.com/office/drawing/2014/main" id="{E3ECEF56-07CB-40ED-9D9F-EF77E6116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10956" y="3722299"/>
            <a:ext cx="1880558" cy="1880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アルコール消毒を呼びかけるマーク | 無料イラスト素材｜素材ラボ">
            <a:extLst>
              <a:ext uri="{FF2B5EF4-FFF2-40B4-BE49-F238E27FC236}">
                <a16:creationId xmlns:a16="http://schemas.microsoft.com/office/drawing/2014/main" id="{75A90A5A-A936-469C-90B0-43956655D8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7"/>
          <a:stretch/>
        </p:blipFill>
        <p:spPr bwMode="auto">
          <a:xfrm>
            <a:off x="-1" y="4977441"/>
            <a:ext cx="2165231" cy="1880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2702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27C6D5-D54B-4A1A-BAA1-DF806DB81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3267253"/>
          </a:xfrm>
        </p:spPr>
        <p:txBody>
          <a:bodyPr anchor="ctr">
            <a:normAutofit/>
          </a:bodyPr>
          <a:lstStyle/>
          <a:p>
            <a:pPr>
              <a:lnSpc>
                <a:spcPts val="6000"/>
              </a:lnSpc>
            </a:pPr>
            <a:r>
              <a:rPr kumimoji="1" lang="ja-JP" altLang="en-US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今一番必要な感染対策は</a:t>
            </a:r>
            <a:br>
              <a:rPr kumimoji="1" lang="en-US" altLang="ja-JP" sz="72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br>
              <a:rPr kumimoji="1" lang="en-US" altLang="ja-JP" sz="72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r>
              <a:rPr kumimoji="1" lang="ja-JP" altLang="en-US" sz="72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</a:t>
            </a:r>
            <a:r>
              <a:rPr kumimoji="1" lang="ja-JP" altLang="en-US" sz="11500" b="1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手指消毒 </a:t>
            </a:r>
            <a:r>
              <a:rPr kumimoji="1" lang="ja-JP" altLang="en-US" sz="66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です</a:t>
            </a:r>
            <a:endParaRPr kumimoji="1" lang="ja-JP" altLang="en-US" sz="72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C1E9104-14E9-4215-8503-9A9A21025A26}"/>
              </a:ext>
            </a:extLst>
          </p:cNvPr>
          <p:cNvCxnSpPr>
            <a:cxnSpLocks/>
          </p:cNvCxnSpPr>
          <p:nvPr/>
        </p:nvCxnSpPr>
        <p:spPr>
          <a:xfrm>
            <a:off x="3968151" y="1147313"/>
            <a:ext cx="6113972" cy="0"/>
          </a:xfrm>
          <a:prstGeom prst="line">
            <a:avLst/>
          </a:prstGeom>
          <a:ln w="38100">
            <a:solidFill>
              <a:srgbClr val="FFF8E5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アルコール消毒液 | 無料イラスト＆かわいいフリー素材集 ねこ画伯コハクちゃん">
            <a:extLst>
              <a:ext uri="{FF2B5EF4-FFF2-40B4-BE49-F238E27FC236}">
                <a16:creationId xmlns:a16="http://schemas.microsoft.com/office/drawing/2014/main" id="{E3ECEF56-07CB-40ED-9D9F-EF77E6116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2740" y="2530298"/>
            <a:ext cx="830787" cy="8307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1863EDF9-3E19-4A36-A29C-69FB2712BF27}"/>
              </a:ext>
            </a:extLst>
          </p:cNvPr>
          <p:cNvSpPr/>
          <p:nvPr/>
        </p:nvSpPr>
        <p:spPr>
          <a:xfrm>
            <a:off x="1104182" y="3387806"/>
            <a:ext cx="10179169" cy="3267253"/>
          </a:xfrm>
          <a:prstGeom prst="rect">
            <a:avLst/>
          </a:prstGeom>
          <a:ln w="57150">
            <a:solidFill>
              <a:schemeClr val="accent5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n-US" altLang="ja-JP" sz="48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48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・自分の顔周りに触れる前</a:t>
            </a:r>
            <a:endParaRPr lang="en-US" altLang="ja-JP" sz="48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14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kumimoji="1" lang="ja-JP" altLang="en-US" sz="48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・利用者に触れる前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1DA0FF5-8283-4207-A804-658627BA0AB4}"/>
              </a:ext>
            </a:extLst>
          </p:cNvPr>
          <p:cNvSpPr/>
          <p:nvPr/>
        </p:nvSpPr>
        <p:spPr>
          <a:xfrm>
            <a:off x="1122184" y="3387806"/>
            <a:ext cx="10162943" cy="888522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ja-JP" altLang="en-US" sz="48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手指消毒・手指衛生のタイミング</a:t>
            </a:r>
            <a:endParaRPr lang="en-US" altLang="ja-JP" sz="48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pic>
        <p:nvPicPr>
          <p:cNvPr id="1028" name="Picture 4" descr="アルコール消毒を呼びかけるマーク | 無料イラスト素材｜素材ラボ">
            <a:extLst>
              <a:ext uri="{FF2B5EF4-FFF2-40B4-BE49-F238E27FC236}">
                <a16:creationId xmlns:a16="http://schemas.microsoft.com/office/drawing/2014/main" id="{75A90A5A-A936-469C-90B0-43956655D8D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47"/>
          <a:stretch/>
        </p:blipFill>
        <p:spPr bwMode="auto">
          <a:xfrm>
            <a:off x="1208581" y="4878192"/>
            <a:ext cx="1352871" cy="11750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1B2B753-7965-4788-B829-B09845B280E6}"/>
              </a:ext>
            </a:extLst>
          </p:cNvPr>
          <p:cNvSpPr/>
          <p:nvPr/>
        </p:nvSpPr>
        <p:spPr>
          <a:xfrm>
            <a:off x="5408045" y="6230469"/>
            <a:ext cx="6371571" cy="47342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とりあえず今はこのタイミングだけでも絶対にしてください</a:t>
            </a:r>
          </a:p>
        </p:txBody>
      </p:sp>
    </p:spTree>
    <p:extLst>
      <p:ext uri="{BB962C8B-B14F-4D97-AF65-F5344CB8AC3E}">
        <p14:creationId xmlns:p14="http://schemas.microsoft.com/office/powerpoint/2010/main" val="14244894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F405735-827B-42EF-8A8F-5216B08E98D1}"/>
              </a:ext>
            </a:extLst>
          </p:cNvPr>
          <p:cNvSpPr/>
          <p:nvPr/>
        </p:nvSpPr>
        <p:spPr>
          <a:xfrm>
            <a:off x="319177" y="474453"/>
            <a:ext cx="11593902" cy="61851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  <a:effectLst>
            <a:softEdge rad="635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4927C6D5-D54B-4A1A-BAA1-DF806DB816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60385" y="0"/>
            <a:ext cx="12252385" cy="6858000"/>
          </a:xfrm>
        </p:spPr>
        <p:txBody>
          <a:bodyPr anchor="ctr">
            <a:normAutofit/>
          </a:bodyPr>
          <a:lstStyle/>
          <a:p>
            <a:pPr>
              <a:lnSpc>
                <a:spcPct val="100000"/>
              </a:lnSpc>
            </a:pPr>
            <a:r>
              <a:rPr kumimoji="1" lang="ja-JP" altLang="en-US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すべての</a:t>
            </a:r>
            <a:r>
              <a:rPr kumimoji="1" lang="ja-JP" altLang="en-US" sz="8800" b="1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換気扇のスイッチ</a:t>
            </a:r>
            <a:r>
              <a:rPr kumimoji="1" lang="ja-JP" altLang="en-US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を</a:t>
            </a:r>
            <a:br>
              <a:rPr kumimoji="1" lang="en-US" altLang="ja-JP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r>
              <a:rPr kumimoji="1" lang="en-US" altLang="ja-JP" sz="115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ON</a:t>
            </a:r>
            <a:r>
              <a:rPr kumimoji="1" lang="en-US" altLang="ja-JP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 </a:t>
            </a:r>
            <a:r>
              <a:rPr kumimoji="1" lang="ja-JP" altLang="en-US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にしてください</a:t>
            </a:r>
            <a:br>
              <a:rPr kumimoji="1" lang="en-US" altLang="ja-JP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br>
              <a:rPr kumimoji="1" lang="en-US" altLang="ja-JP" sz="80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</a:br>
            <a:r>
              <a:rPr kumimoji="1" lang="ja-JP" altLang="en-US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窓開けは</a:t>
            </a:r>
            <a:r>
              <a:rPr kumimoji="1" lang="en-US" altLang="ja-JP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2</a:t>
            </a:r>
            <a:r>
              <a:rPr lang="ja-JP" altLang="en-US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～</a:t>
            </a:r>
            <a:r>
              <a:rPr kumimoji="1" lang="en-US" altLang="ja-JP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3</a:t>
            </a:r>
            <a:r>
              <a:rPr kumimoji="1" lang="ja-JP" altLang="en-US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㎝ほどで</a:t>
            </a:r>
            <a:r>
              <a:rPr kumimoji="1" lang="en-US" altLang="ja-JP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OK</a:t>
            </a:r>
            <a:r>
              <a:rPr kumimoji="1" lang="ja-JP" altLang="en-US" sz="4400" dirty="0"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！</a:t>
            </a:r>
            <a:endParaRPr kumimoji="1" lang="ja-JP" altLang="en-US" sz="8000" dirty="0"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pic>
        <p:nvPicPr>
          <p:cNvPr id="2052" name="Picture 4" descr="レンジフード・換気扇のイラスト | かわいいフリー素材集 いらすとや">
            <a:extLst>
              <a:ext uri="{FF2B5EF4-FFF2-40B4-BE49-F238E27FC236}">
                <a16:creationId xmlns:a16="http://schemas.microsoft.com/office/drawing/2014/main" id="{F63BF3C1-646A-4EB6-AB66-3AA95F7633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6931" y="3009345"/>
            <a:ext cx="2076013" cy="18495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換気扇のイラスト | かわいいフリー素材集 いらすとや">
            <a:extLst>
              <a:ext uri="{FF2B5EF4-FFF2-40B4-BE49-F238E27FC236}">
                <a16:creationId xmlns:a16="http://schemas.microsoft.com/office/drawing/2014/main" id="{F0478F54-A106-4EA2-B8D2-9780D02F58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0546" y="282215"/>
            <a:ext cx="883920" cy="9731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【35++】 窓を開ける イラスト ~ イラスト画像ギャラリー">
            <a:extLst>
              <a:ext uri="{FF2B5EF4-FFF2-40B4-BE49-F238E27FC236}">
                <a16:creationId xmlns:a16="http://schemas.microsoft.com/office/drawing/2014/main" id="{A3764909-E3C0-4125-BF7B-8812FCCFA0A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51" t="7022" r="5036" b="7208"/>
          <a:stretch/>
        </p:blipFill>
        <p:spPr bwMode="auto">
          <a:xfrm>
            <a:off x="1207698" y="5063706"/>
            <a:ext cx="1380227" cy="1026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771395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DE6500-7B91-40D2-BBCA-D46AE2E31A6B}"/>
              </a:ext>
            </a:extLst>
          </p:cNvPr>
          <p:cNvSpPr/>
          <p:nvPr/>
        </p:nvSpPr>
        <p:spPr>
          <a:xfrm>
            <a:off x="1" y="3429000"/>
            <a:ext cx="12192000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・バイタルサイン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・おやつ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・朝夕の更衣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・入浴</a:t>
            </a:r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・清拭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・マウスケア</a:t>
            </a:r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7F97A6-54C4-4A4A-B773-376F64698BBB}"/>
              </a:ext>
            </a:extLst>
          </p:cNvPr>
          <p:cNvSpPr/>
          <p:nvPr/>
        </p:nvSpPr>
        <p:spPr>
          <a:xfrm>
            <a:off x="718869" y="1061050"/>
            <a:ext cx="1894936" cy="4261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陽性者：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1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陰性者：　　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23375B-1EDF-47BF-8AD2-287FC5808FDD}"/>
              </a:ext>
            </a:extLst>
          </p:cNvPr>
          <p:cNvSpPr/>
          <p:nvPr/>
        </p:nvSpPr>
        <p:spPr>
          <a:xfrm>
            <a:off x="3606002" y="2501659"/>
            <a:ext cx="1095555" cy="1906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4000" b="1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中止</a:t>
            </a:r>
            <a:endParaRPr lang="en-US" altLang="ja-JP" sz="4000" b="1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0146B580-B3FC-4C8D-BB17-98EBFC24C6E1}"/>
              </a:ext>
            </a:extLst>
          </p:cNvPr>
          <p:cNvSpPr/>
          <p:nvPr/>
        </p:nvSpPr>
        <p:spPr>
          <a:xfrm>
            <a:off x="5427613" y="1733907"/>
            <a:ext cx="1095555" cy="1906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4000" b="1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中止</a:t>
            </a:r>
            <a:endParaRPr lang="en-US" altLang="ja-JP" sz="4000" b="1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593458D-1352-40C0-BAD5-1D9EAA164E74}"/>
              </a:ext>
            </a:extLst>
          </p:cNvPr>
          <p:cNvSpPr/>
          <p:nvPr/>
        </p:nvSpPr>
        <p:spPr>
          <a:xfrm>
            <a:off x="7249224" y="2501659"/>
            <a:ext cx="1095555" cy="1906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4000" b="1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中止</a:t>
            </a:r>
            <a:endParaRPr lang="en-US" altLang="ja-JP" sz="4000" b="1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63F974A-7937-460A-BC8A-7F710BF0CD47}"/>
              </a:ext>
            </a:extLst>
          </p:cNvPr>
          <p:cNvSpPr/>
          <p:nvPr/>
        </p:nvSpPr>
        <p:spPr>
          <a:xfrm>
            <a:off x="8428167" y="2501659"/>
            <a:ext cx="1095555" cy="1906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4000" b="1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中止</a:t>
            </a:r>
            <a:endParaRPr lang="en-US" altLang="ja-JP" sz="4000" b="1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51DC28-3175-44AD-AB70-1AC5195BDA52}"/>
              </a:ext>
            </a:extLst>
          </p:cNvPr>
          <p:cNvSpPr/>
          <p:nvPr/>
        </p:nvSpPr>
        <p:spPr>
          <a:xfrm>
            <a:off x="4251132" y="0"/>
            <a:ext cx="1112089" cy="4261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自力で食べられる人や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提供を求めた人にのみ提供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0FEB96-04EC-4E97-8961-B169498EEE49}"/>
              </a:ext>
            </a:extLst>
          </p:cNvPr>
          <p:cNvSpPr/>
          <p:nvPr/>
        </p:nvSpPr>
        <p:spPr>
          <a:xfrm>
            <a:off x="6043322" y="1061051"/>
            <a:ext cx="1112089" cy="2482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汚染時のみで可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B9F2922D-BF15-4E1B-A668-98BD11FBFC96}"/>
              </a:ext>
            </a:extLst>
          </p:cNvPr>
          <p:cNvSpPr/>
          <p:nvPr/>
        </p:nvSpPr>
        <p:spPr>
          <a:xfrm>
            <a:off x="9064724" y="1061051"/>
            <a:ext cx="1112089" cy="2482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汚染時のみで可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C94901C-735A-4E6A-AD84-559C08D8C42A}"/>
              </a:ext>
            </a:extLst>
          </p:cNvPr>
          <p:cNvSpPr/>
          <p:nvPr/>
        </p:nvSpPr>
        <p:spPr>
          <a:xfrm>
            <a:off x="10160279" y="40977"/>
            <a:ext cx="1112089" cy="4408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</a:t>
            </a:r>
            <a:r>
              <a:rPr lang="ja-JP" altLang="en-US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回</a:t>
            </a:r>
            <a:r>
              <a:rPr lang="en-US" altLang="ja-JP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/</a:t>
            </a:r>
            <a:r>
              <a:rPr lang="ja-JP" altLang="en-US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日（　　　　）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義歯は朝つけて、夕食後に外して洗浄で可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48159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DE6500-7B91-40D2-BBCA-D46AE2E31A6B}"/>
              </a:ext>
            </a:extLst>
          </p:cNvPr>
          <p:cNvSpPr/>
          <p:nvPr/>
        </p:nvSpPr>
        <p:spPr>
          <a:xfrm>
            <a:off x="1" y="3429000"/>
            <a:ext cx="12192000" cy="3429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・内服薬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・シーツ交換</a:t>
            </a:r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・おむつ交換</a:t>
            </a:r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kumimoji="1"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パッド交換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</a:t>
            </a:r>
            <a:r>
              <a:rPr lang="en-US" altLang="ja-JP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P</a:t>
            </a:r>
            <a:r>
              <a:rPr lang="ja-JP" altLang="en-US" sz="4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トイレ洗浄</a:t>
            </a:r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727F97A6-54C4-4A4A-B773-376F64698BBB}"/>
              </a:ext>
            </a:extLst>
          </p:cNvPr>
          <p:cNvSpPr/>
          <p:nvPr/>
        </p:nvSpPr>
        <p:spPr>
          <a:xfrm>
            <a:off x="3955703" y="172081"/>
            <a:ext cx="1894936" cy="4261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陽性者：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1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陰性者：　　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4C23375B-1EDF-47BF-8AD2-287FC5808FDD}"/>
              </a:ext>
            </a:extLst>
          </p:cNvPr>
          <p:cNvSpPr/>
          <p:nvPr/>
        </p:nvSpPr>
        <p:spPr>
          <a:xfrm>
            <a:off x="1795018" y="1752425"/>
            <a:ext cx="1095555" cy="19064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4000" b="1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中止</a:t>
            </a:r>
            <a:endParaRPr lang="en-US" altLang="ja-JP" sz="4000" b="1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20FEB96-04EC-4E97-8961-B169498EEE49}"/>
              </a:ext>
            </a:extLst>
          </p:cNvPr>
          <p:cNvSpPr/>
          <p:nvPr/>
        </p:nvSpPr>
        <p:spPr>
          <a:xfrm>
            <a:off x="2473051" y="1176611"/>
            <a:ext cx="1112089" cy="2482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汚染時のみで可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C94901C-735A-4E6A-AD84-559C08D8C42A}"/>
              </a:ext>
            </a:extLst>
          </p:cNvPr>
          <p:cNvSpPr/>
          <p:nvPr/>
        </p:nvSpPr>
        <p:spPr>
          <a:xfrm>
            <a:off x="7727473" y="0"/>
            <a:ext cx="1112089" cy="44080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</a:t>
            </a:r>
            <a:r>
              <a:rPr lang="ja-JP" altLang="en-US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回</a:t>
            </a:r>
            <a:r>
              <a:rPr lang="en-US" altLang="ja-JP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/</a:t>
            </a:r>
            <a:r>
              <a:rPr lang="ja-JP" altLang="en-US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日（　　　　）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DF8FC38B-89D0-4DC3-8472-35787755ACCB}"/>
              </a:ext>
            </a:extLst>
          </p:cNvPr>
          <p:cNvSpPr/>
          <p:nvPr/>
        </p:nvSpPr>
        <p:spPr>
          <a:xfrm>
            <a:off x="157780" y="1752425"/>
            <a:ext cx="1112089" cy="24822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配膳と共に配薬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78232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DE6500-7B91-40D2-BBCA-D46AE2E31A6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kumimoji="1" lang="ja-JP" altLang="en-US" sz="60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・バイタルサイン</a:t>
            </a:r>
            <a:endParaRPr kumimoji="1"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DE15399-83B4-45A9-AC0C-5C2E67673B63}"/>
              </a:ext>
            </a:extLst>
          </p:cNvPr>
          <p:cNvSpPr/>
          <p:nvPr/>
        </p:nvSpPr>
        <p:spPr>
          <a:xfrm>
            <a:off x="1409350" y="0"/>
            <a:ext cx="4686650" cy="605574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発熱</a:t>
            </a:r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 　</a:t>
            </a:r>
            <a:r>
              <a:rPr lang="ja-JP" altLang="en-US" sz="36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（</a:t>
            </a:r>
            <a:r>
              <a:rPr lang="en-US" altLang="ja-JP" sz="36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  </a:t>
            </a:r>
            <a:r>
              <a:rPr lang="ja-JP" altLang="en-US" sz="36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</a:t>
            </a:r>
            <a:r>
              <a:rPr lang="en-US" altLang="ja-JP" sz="36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.  </a:t>
            </a:r>
            <a:r>
              <a:rPr lang="ja-JP" altLang="en-US" sz="36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℃以上）</a:t>
            </a:r>
            <a:endParaRPr lang="en-US" altLang="ja-JP" sz="3600" dirty="0">
              <a:solidFill>
                <a:srgbClr val="FF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3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en-US" altLang="ja-JP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SpO2</a:t>
            </a:r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</a:t>
            </a:r>
            <a:r>
              <a:rPr lang="ja-JP" altLang="en-US" sz="36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（　　　％以下）</a:t>
            </a:r>
            <a:endParaRPr lang="en-US" altLang="ja-JP" sz="3600" dirty="0">
              <a:solidFill>
                <a:srgbClr val="FF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3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様子がおかしい人</a:t>
            </a:r>
            <a:endParaRPr lang="en-US" altLang="ja-JP" sz="3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3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体調不良者</a:t>
            </a:r>
            <a:endParaRPr lang="en-US" altLang="ja-JP" sz="3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4C3BED1F-0C9E-4597-B944-170CB23A2D49}"/>
              </a:ext>
            </a:extLst>
          </p:cNvPr>
          <p:cNvSpPr/>
          <p:nvPr/>
        </p:nvSpPr>
        <p:spPr>
          <a:xfrm>
            <a:off x="6174297" y="2074178"/>
            <a:ext cx="794158" cy="2709644"/>
          </a:xfrm>
          <a:prstGeom prst="right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AA9DD4-D403-4569-9CBA-6F19E453025F}"/>
              </a:ext>
            </a:extLst>
          </p:cNvPr>
          <p:cNvSpPr/>
          <p:nvPr/>
        </p:nvSpPr>
        <p:spPr>
          <a:xfrm>
            <a:off x="7457600" y="0"/>
            <a:ext cx="4444980" cy="642596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いつ：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だれが：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だれに：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32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3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　　　　　　</a:t>
            </a:r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に報告する</a:t>
            </a:r>
            <a:endParaRPr lang="en-US" altLang="ja-JP" sz="32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18673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DE6500-7B91-40D2-BBCA-D46AE2E31A6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AA9DD4-D403-4569-9CBA-6F19E453025F}"/>
              </a:ext>
            </a:extLst>
          </p:cNvPr>
          <p:cNvSpPr/>
          <p:nvPr/>
        </p:nvSpPr>
        <p:spPr>
          <a:xfrm>
            <a:off x="1015179" y="-1"/>
            <a:ext cx="10887402" cy="67762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ウイルスは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</a:t>
            </a:r>
            <a:r>
              <a:rPr lang="ja-JP" altLang="en-US" sz="4800" u="sng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目・鼻・口</a:t>
            </a:r>
            <a:r>
              <a:rPr lang="ja-JP" altLang="en-US" sz="4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の粘膜　</a:t>
            </a: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から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侵入し感染します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1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　↓　　　↓　　　↓　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目・鼻・口を触る自分の手が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400" dirty="0">
                <a:solidFill>
                  <a:schemeClr val="tx1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キレイ</a:t>
            </a:r>
            <a:r>
              <a:rPr lang="ja-JP" altLang="en-US" sz="4400" dirty="0">
                <a:solidFill>
                  <a:sysClr val="windowText" lastClr="000000"/>
                </a:solidFill>
                <a:highlight>
                  <a:srgbClr val="FFFF00"/>
                </a:highligh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（消毒後、手洗い後）</a:t>
            </a:r>
            <a:endParaRPr lang="en-US" altLang="ja-JP" sz="4400" dirty="0">
              <a:solidFill>
                <a:sysClr val="windowText" lastClr="000000"/>
              </a:solidFill>
              <a:highlight>
                <a:srgbClr val="FFFF00"/>
              </a:highligh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かどうか、意識しましょう！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　　　　　</a:t>
            </a:r>
            <a:r>
              <a:rPr lang="ja-JP" altLang="en-US" sz="2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つ　　ま　　り</a:t>
            </a: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2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chemeClr val="accent5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手指衛生をしてから顔周りを触る</a:t>
            </a:r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ようにしましょう！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C5F57482-9463-4B70-95CE-E2CF8645AC34}"/>
              </a:ext>
            </a:extLst>
          </p:cNvPr>
          <p:cNvSpPr/>
          <p:nvPr/>
        </p:nvSpPr>
        <p:spPr>
          <a:xfrm>
            <a:off x="104862" y="81792"/>
            <a:ext cx="805454" cy="6694415"/>
          </a:xfrm>
          <a:prstGeom prst="rect">
            <a:avLst/>
          </a:prstGeom>
          <a:noFill/>
          <a:ln w="57150"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endParaRPr kumimoji="1" lang="ja-JP" altLang="en-US" sz="32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131D1728-8D68-4AC2-81C5-A7483573399E}"/>
              </a:ext>
            </a:extLst>
          </p:cNvPr>
          <p:cNvSpPr/>
          <p:nvPr/>
        </p:nvSpPr>
        <p:spPr>
          <a:xfrm rot="16200000">
            <a:off x="-3020853" y="2973843"/>
            <a:ext cx="6858001" cy="910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42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目・鼻・口を守る→自身を守る</a:t>
            </a:r>
            <a:endParaRPr lang="en-US" altLang="ja-JP" sz="42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05473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31DE6500-7B91-40D2-BBCA-D46AE2E31A6B}"/>
              </a:ext>
            </a:extLst>
          </p:cNvPr>
          <p:cNvSpPr/>
          <p:nvPr/>
        </p:nvSpPr>
        <p:spPr>
          <a:xfrm>
            <a:off x="0" y="0"/>
            <a:ext cx="12192001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vert270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endParaRPr lang="en-US" altLang="ja-JP" sz="36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kumimoji="1" lang="en-US" altLang="ja-JP" sz="6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8DAA9DD4-D403-4569-9CBA-6F19E453025F}"/>
              </a:ext>
            </a:extLst>
          </p:cNvPr>
          <p:cNvSpPr/>
          <p:nvPr/>
        </p:nvSpPr>
        <p:spPr>
          <a:xfrm>
            <a:off x="0" y="-1"/>
            <a:ext cx="12191999" cy="678628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t"/>
          <a:lstStyle/>
          <a:p>
            <a:r>
              <a:rPr lang="ja-JP" altLang="en-US" sz="24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普段の業務をぐっと減らしています。</a:t>
            </a:r>
            <a:endParaRPr lang="en-US" altLang="ja-JP" sz="24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4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これは</a:t>
            </a:r>
            <a:r>
              <a:rPr lang="ja-JP" altLang="en-US" sz="28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業務継続計画</a:t>
            </a:r>
            <a:r>
              <a:rPr lang="en-US" altLang="ja-JP" sz="2800" dirty="0">
                <a:solidFill>
                  <a:srgbClr val="FF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(BCP)</a:t>
            </a:r>
            <a:r>
              <a:rPr lang="ja-JP" altLang="en-US" sz="24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といいます。</a:t>
            </a:r>
            <a:endParaRPr lang="en-US" altLang="ja-JP" sz="24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4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緊急時に適応するものです。</a:t>
            </a:r>
            <a:endParaRPr lang="en-US" altLang="ja-JP" sz="24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・・・なぜ</a:t>
            </a:r>
            <a:r>
              <a:rPr lang="en-US" altLang="ja-JP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BCP</a:t>
            </a: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が必要か・・・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① </a:t>
            </a:r>
            <a:r>
              <a:rPr lang="ja-JP" altLang="en-US" sz="4000" u="sng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利用者の生命の優先</a:t>
            </a:r>
            <a:endParaRPr lang="en-US" altLang="ja-JP" sz="4000" u="sng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業務を減らす分、健康観察や巡視をしっかり　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行いましょう。クラスター中はコロナの重症化、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居室対応による転倒、二次感染など様々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なリスクが発生します。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</a:t>
            </a:r>
            <a:r>
              <a:rPr lang="ja-JP" altLang="en-US" sz="2800" u="sng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今は生命を守ること</a:t>
            </a: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を優先しましょう。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40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② 職員の確保</a:t>
            </a:r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密着した接触を減らすことで、感染のリスク　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も減らせます。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endParaRPr lang="en-US" altLang="ja-JP" sz="14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36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③ 感染対策の見直し</a:t>
            </a:r>
            <a:endParaRPr lang="en-US" altLang="ja-JP" sz="36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手指衛生、手袋交換、ガウンの着脱を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800" dirty="0">
                <a:solidFill>
                  <a:sysClr val="windowText" lastClr="000000"/>
                </a:solidFill>
                <a:latin typeface="kawaii手書き文字" panose="02000600000000000000" pitchFamily="2" charset="-128"/>
                <a:ea typeface="kawaii手書き文字" panose="02000600000000000000" pitchFamily="2" charset="-128"/>
              </a:rPr>
              <a:t>　みんなで確認しあいましょう。</a:t>
            </a:r>
            <a:endParaRPr lang="en-US" altLang="ja-JP" sz="28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  <a:p>
            <a:endParaRPr lang="en-US" altLang="ja-JP" sz="4000" dirty="0">
              <a:solidFill>
                <a:sysClr val="windowText" lastClr="000000"/>
              </a:solidFill>
              <a:latin typeface="kawaii手書き文字" panose="02000600000000000000" pitchFamily="2" charset="-128"/>
              <a:ea typeface="kawaii手書き文字" panose="02000600000000000000" pitchFamily="2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200983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992</TotalTime>
  <Words>487</Words>
  <Application>Microsoft Office PowerPoint</Application>
  <PresentationFormat>ワイド画面</PresentationFormat>
  <Paragraphs>131</Paragraphs>
  <Slides>8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3" baseType="lpstr">
      <vt:lpstr>kawaii手書き文字</vt:lpstr>
      <vt:lpstr>游ゴシック</vt:lpstr>
      <vt:lpstr>游ゴシック Light</vt:lpstr>
      <vt:lpstr>Arial</vt:lpstr>
      <vt:lpstr>Office テーマ</vt:lpstr>
      <vt:lpstr>今一番必要な感染対策は  手指消毒です</vt:lpstr>
      <vt:lpstr>今一番必要な感染対策は  　手指消毒 です</vt:lpstr>
      <vt:lpstr>すべての換気扇のスイッチを ON にしてください  窓開けは2～3㎝ほどでOK！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今一番必要な感染対策は  手指消毒です</dc:title>
  <dc:creator>感染サポート０１</dc:creator>
  <cp:lastModifiedBy>感染サポート０１</cp:lastModifiedBy>
  <cp:revision>27</cp:revision>
  <cp:lastPrinted>2023-10-25T00:22:45Z</cp:lastPrinted>
  <dcterms:created xsi:type="dcterms:W3CDTF">2023-09-27T02:04:00Z</dcterms:created>
  <dcterms:modified xsi:type="dcterms:W3CDTF">2023-10-25T00:23:21Z</dcterms:modified>
</cp:coreProperties>
</file>