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72" r:id="rId2"/>
    <p:sldId id="371" r:id="rId3"/>
    <p:sldId id="379" r:id="rId4"/>
    <p:sldId id="381" r:id="rId5"/>
    <p:sldId id="386" r:id="rId6"/>
    <p:sldId id="387" r:id="rId7"/>
    <p:sldId id="383" r:id="rId8"/>
    <p:sldId id="384" r:id="rId9"/>
    <p:sldId id="385" r:id="rId10"/>
  </p:sldIdLst>
  <p:sldSz cx="9144000" cy="6858000" type="screen4x3"/>
  <p:notesSz cx="7104063" cy="10234613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8" userDrawn="1">
          <p15:clr>
            <a:srgbClr val="A4A3A4"/>
          </p15:clr>
        </p15:guide>
        <p15:guide id="3" orient="horz" pos="2115" userDrawn="1">
          <p15:clr>
            <a:srgbClr val="A4A3A4"/>
          </p15:clr>
        </p15:guide>
        <p15:guide id="4" pos="181" userDrawn="1">
          <p15:clr>
            <a:srgbClr val="A4A3A4"/>
          </p15:clr>
        </p15:guide>
        <p15:guide id="5" pos="5511" userDrawn="1">
          <p15:clr>
            <a:srgbClr val="A4A3A4"/>
          </p15:clr>
        </p15:guide>
        <p15:guide id="6" pos="2880" userDrawn="1">
          <p15:clr>
            <a:srgbClr val="A4A3A4"/>
          </p15:clr>
        </p15:guide>
        <p15:guide id="7" orient="horz" pos="2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2060"/>
    <a:srgbClr val="E6E6E6"/>
    <a:srgbClr val="FFFFFF"/>
    <a:srgbClr val="FFFF00"/>
    <a:srgbClr val="FFFF99"/>
    <a:srgbClr val="4BACC6"/>
    <a:srgbClr val="4F81BD"/>
    <a:srgbClr val="33537A"/>
    <a:srgbClr val="2644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03" autoAdjust="0"/>
    <p:restoredTop sz="93784" autoAdjust="0"/>
  </p:normalViewPr>
  <p:slideViewPr>
    <p:cSldViewPr snapToGrid="0" snapToObjects="1" showGuides="1">
      <p:cViewPr varScale="1">
        <p:scale>
          <a:sx n="114" d="100"/>
          <a:sy n="114" d="100"/>
        </p:scale>
        <p:origin x="1602" y="108"/>
      </p:cViewPr>
      <p:guideLst>
        <p:guide orient="horz" pos="4088"/>
        <p:guide orient="horz" pos="2115"/>
        <p:guide pos="181"/>
        <p:guide pos="5511"/>
        <p:guide pos="2880"/>
        <p:guide orient="horz" pos="232"/>
      </p:guideLst>
    </p:cSldViewPr>
  </p:slideViewPr>
  <p:outlineViewPr>
    <p:cViewPr>
      <p:scale>
        <a:sx n="33" d="100"/>
        <a:sy n="33" d="100"/>
      </p:scale>
      <p:origin x="0" y="-2032"/>
    </p:cViewPr>
  </p:outlineViewPr>
  <p:notesTextViewPr>
    <p:cViewPr>
      <p:scale>
        <a:sx n="300" d="100"/>
        <a:sy n="3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6" d="100"/>
          <a:sy n="86" d="100"/>
        </p:scale>
        <p:origin x="3864" y="108"/>
      </p:cViewPr>
      <p:guideLst>
        <p:guide orient="horz" pos="3224"/>
        <p:guide pos="22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JM0026-SMB1\&#24314;&#35373;&#20132;&#36890;&#37096;\&#21508;&#35506;&#23554;&#29992;\&#20303;&#23429;&#35506;\&#35336;&#30011;&#25285;&#24403;\03&#20303;&#29983;&#27963;&#22522;&#26412;&#35336;&#30011;_\R3-12&#35336;&#30011;\99%20&#12467;&#12531;&#12469;&#12523;&#22996;&#35351;&#12539;&#12467;&#12531;&#12469;&#12523;&#25104;&#26524;&#21697;\12_&#25104;&#26524;&#21697;&#12487;&#12540;&#12479;&#9733;\R4.1&#26376;%20&#26368;&#32066;&#25104;&#26524;&#21697;\&#12304;&#26368;&#26032;&#12305;04_2%20&#31572;&#30003;_&#20303;&#23429;&#38306;&#36899;&#12487;&#12540;&#12479;%20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JM0026-SMB1\&#24314;&#35373;&#20132;&#36890;&#37096;\&#21508;&#35506;&#23554;&#29992;\&#20303;&#23429;&#35506;\&#35336;&#30011;&#25285;&#24403;\03&#20303;&#29983;&#27963;&#22522;&#26412;&#35336;&#30011;_\R3-12&#35336;&#30011;\99%20&#12467;&#12531;&#12469;&#12523;&#22996;&#35351;&#12539;&#12467;&#12531;&#12469;&#12523;&#25104;&#26524;&#21697;\12_&#25104;&#26524;&#21697;&#12487;&#12540;&#12479;&#9733;\R4.1&#26376;%20&#26368;&#32066;&#25104;&#26524;&#21697;\&#12467;&#12500;&#12540;&#12304;&#26368;&#26032;&#12305;04_2%20&#31572;&#30003;_&#20303;&#23429;&#38306;&#36899;&#12487;&#12540;&#12479;%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JM0026-SMB1\&#24314;&#35373;&#20132;&#36890;&#37096;\&#21508;&#35506;&#23554;&#29992;\&#20303;&#23429;&#35506;\&#35336;&#30011;&#25285;&#24403;\03&#20303;&#29983;&#27963;&#22522;&#26412;&#35336;&#30011;_\R3-12&#35336;&#30011;\99%20&#12467;&#12531;&#12469;&#12523;&#22996;&#35351;&#12539;&#12467;&#12531;&#12469;&#12523;&#25104;&#26524;&#21697;\12_&#25104;&#26524;&#21697;&#12487;&#12540;&#12479;&#9733;\R4.1&#26376;%20&#26368;&#32066;&#25104;&#26524;&#21697;\&#12467;&#12500;&#12540;&#12304;&#26368;&#26032;&#12305;04_2%20&#31572;&#30003;_&#20303;&#23429;&#38306;&#36899;&#12487;&#12540;&#12479;%20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JM0026-SMB1\&#24314;&#35373;&#20132;&#36890;&#37096;\&#21508;&#35506;&#23554;&#29992;\&#20303;&#23429;&#35506;\&#35336;&#30011;&#25285;&#24403;\00&#32207;&#25324;\10&#20303;&#23429;&#23529;&#35696;&#20250;\250318%20&#31532;24&#22238;%20&#20140;&#37117;&#24220;&#20303;&#23429;&#23529;&#35696;&#20250;\03%20&#24403;&#26085;&#36039;&#26009;\&#36039;&#26009;&#20316;&#25104;&#20316;&#26989;&#29992;&#12501;&#12457;&#12523;&#12480;\&#12304;&#26368;&#26032;&#12305;04_2%20&#31572;&#30003;_&#20303;&#23429;&#38306;&#36899;&#12487;&#12540;&#12479;%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JM0026-SMB1\&#24314;&#35373;&#20132;&#36890;&#37096;\&#21508;&#35506;&#23554;&#29992;\&#20303;&#23429;&#35506;\&#35336;&#30011;&#25285;&#24403;\00&#32207;&#25324;\10&#20303;&#23429;&#23529;&#35696;&#20250;\250318%20&#31532;24&#22238;%20&#20140;&#37117;&#24220;&#20303;&#23429;&#23529;&#35696;&#20250;\03%20&#24403;&#26085;&#36039;&#26009;\&#36039;&#26009;&#20316;&#25104;&#20316;&#26989;&#29992;&#12501;&#12457;&#12523;&#12480;\&#12304;&#26368;&#26032;&#12305;04_2%20&#31572;&#30003;_&#20303;&#23429;&#38306;&#36899;&#12487;&#12540;&#12479;%20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JM0026-SMB1\&#24314;&#35373;&#20132;&#36890;&#37096;\&#21508;&#35506;&#23554;&#29992;\&#20303;&#23429;&#35506;\&#35336;&#30011;&#25285;&#24403;\00&#32207;&#25324;\10&#20303;&#23429;&#23529;&#35696;&#20250;\250318%20&#31532;24&#22238;%20&#20140;&#37117;&#24220;&#20303;&#23429;&#23529;&#35696;&#20250;\03%20&#24403;&#26085;&#36039;&#26009;\&#36039;&#26009;&#20316;&#25104;&#20316;&#26989;&#29992;&#12501;&#12457;&#12523;&#12480;\&#12304;&#26368;&#26032;&#12305;04_2%20&#31572;&#30003;_&#20303;&#23429;&#38306;&#36899;&#12487;&#12540;&#12479;%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663870381586919"/>
          <c:y val="0.10472804364381075"/>
          <c:w val="0.8065053456957344"/>
          <c:h val="0.7345694277066180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'1-2'!$L$4</c:f>
              <c:strCache>
                <c:ptCount val="1"/>
                <c:pt idx="0">
                  <c:v>単独</c:v>
                </c:pt>
              </c:strCache>
            </c:strRef>
          </c:tx>
          <c:spPr>
            <a:solidFill>
              <a:srgbClr val="F79646">
                <a:lumMod val="75000"/>
              </a:srgbClr>
            </a:solidFill>
          </c:spPr>
          <c:invertIfNegative val="0"/>
          <c:dLbls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1"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A55A-4475-AE8F-E0094840A789}"/>
                </c:ext>
              </c:extLst>
            </c:dLbl>
            <c:dLbl>
              <c:idx val="4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1400" b="0">
                      <a:solidFill>
                        <a:schemeClr val="tx1"/>
                      </a:solidFill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A55A-4475-AE8F-E0094840A789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 b="0"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A55A-4475-AE8F-E0094840A789}"/>
                </c:ext>
              </c:extLst>
            </c:dLbl>
            <c:dLbl>
              <c:idx val="8"/>
              <c:spPr>
                <a:noFill/>
                <a:ln w="28575">
                  <a:solidFill>
                    <a:srgbClr val="FF0000"/>
                  </a:solidFill>
                </a:ln>
                <a:effectLst/>
              </c:spPr>
              <c:txPr>
                <a:bodyPr/>
                <a:lstStyle/>
                <a:p>
                  <a:pPr>
                    <a:defRPr sz="1400"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D64F-4DCD-8470-DE24EA0B13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'1-2'!$M$3:$U$3</c:f>
              <c:strCache>
                <c:ptCount val="9"/>
                <c:pt idx="0">
                  <c:v>2010（H22）</c:v>
                </c:pt>
                <c:pt idx="1">
                  <c:v>2015（H27）</c:v>
                </c:pt>
                <c:pt idx="2">
                  <c:v>2020（R2）</c:v>
                </c:pt>
                <c:pt idx="3">
                  <c:v>2025（R7）</c:v>
                </c:pt>
                <c:pt idx="4">
                  <c:v>2030（R12）</c:v>
                </c:pt>
                <c:pt idx="5">
                  <c:v>2035（R17）</c:v>
                </c:pt>
                <c:pt idx="6">
                  <c:v>2040（R22）</c:v>
                </c:pt>
                <c:pt idx="7">
                  <c:v>2045（R27）</c:v>
                </c:pt>
                <c:pt idx="8">
                  <c:v>2050（R32）</c:v>
                </c:pt>
              </c:strCache>
            </c:strRef>
          </c:cat>
          <c:val>
            <c:numRef>
              <c:f>'1-2'!$M$4:$U$4</c:f>
              <c:numCache>
                <c:formatCode>0.0%</c:formatCode>
                <c:ptCount val="9"/>
                <c:pt idx="0">
                  <c:v>0.35799999999999998</c:v>
                </c:pt>
                <c:pt idx="1">
                  <c:v>0.38214051841983215</c:v>
                </c:pt>
                <c:pt idx="2">
                  <c:v>0.41198903527032898</c:v>
                </c:pt>
                <c:pt idx="3">
                  <c:v>0.4327828483817116</c:v>
                </c:pt>
                <c:pt idx="4">
                  <c:v>0.44752948023946276</c:v>
                </c:pt>
                <c:pt idx="5">
                  <c:v>0.45804965897934424</c:v>
                </c:pt>
                <c:pt idx="6">
                  <c:v>0.46446570446016183</c:v>
                </c:pt>
                <c:pt idx="7">
                  <c:v>0.46710217684635247</c:v>
                </c:pt>
                <c:pt idx="8">
                  <c:v>0.47023478510765954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55A-4475-AE8F-E0094840A789}"/>
            </c:ext>
          </c:extLst>
        </c:ser>
        <c:ser>
          <c:idx val="1"/>
          <c:order val="1"/>
          <c:tx>
            <c:strRef>
              <c:f>'1-2'!$L$5</c:f>
              <c:strCache>
                <c:ptCount val="1"/>
                <c:pt idx="0">
                  <c:v>夫婦のみ</c:v>
                </c:pt>
              </c:strCache>
            </c:strRef>
          </c:tx>
          <c:spPr>
            <a:solidFill>
              <a:srgbClr val="C0504D">
                <a:lumMod val="40000"/>
                <a:lumOff val="60000"/>
              </a:srgb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'1-2'!$M$3:$U$3</c:f>
              <c:strCache>
                <c:ptCount val="9"/>
                <c:pt idx="0">
                  <c:v>2010（H22）</c:v>
                </c:pt>
                <c:pt idx="1">
                  <c:v>2015（H27）</c:v>
                </c:pt>
                <c:pt idx="2">
                  <c:v>2020（R2）</c:v>
                </c:pt>
                <c:pt idx="3">
                  <c:v>2025（R7）</c:v>
                </c:pt>
                <c:pt idx="4">
                  <c:v>2030（R12）</c:v>
                </c:pt>
                <c:pt idx="5">
                  <c:v>2035（R17）</c:v>
                </c:pt>
                <c:pt idx="6">
                  <c:v>2040（R22）</c:v>
                </c:pt>
                <c:pt idx="7">
                  <c:v>2045（R27）</c:v>
                </c:pt>
                <c:pt idx="8">
                  <c:v>2050（R32）</c:v>
                </c:pt>
              </c:strCache>
            </c:strRef>
          </c:cat>
          <c:val>
            <c:numRef>
              <c:f>'1-2'!$M$5:$U$5</c:f>
              <c:numCache>
                <c:formatCode>0.0%</c:formatCode>
                <c:ptCount val="9"/>
                <c:pt idx="0">
                  <c:v>0.193</c:v>
                </c:pt>
                <c:pt idx="1">
                  <c:v>0.1958743188856909</c:v>
                </c:pt>
                <c:pt idx="2">
                  <c:v>0.19330677103178309</c:v>
                </c:pt>
                <c:pt idx="3">
                  <c:v>0.18917461233995303</c:v>
                </c:pt>
                <c:pt idx="4">
                  <c:v>0.18526986667394107</c:v>
                </c:pt>
                <c:pt idx="5">
                  <c:v>0.18291587048043631</c:v>
                </c:pt>
                <c:pt idx="6">
                  <c:v>0.18208949442118821</c:v>
                </c:pt>
                <c:pt idx="7">
                  <c:v>0.18231535438987195</c:v>
                </c:pt>
                <c:pt idx="8">
                  <c:v>0.18209341874479321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5A-4475-AE8F-E0094840A789}"/>
            </c:ext>
          </c:extLst>
        </c:ser>
        <c:ser>
          <c:idx val="2"/>
          <c:order val="2"/>
          <c:tx>
            <c:strRef>
              <c:f>'1-2'!$L$6</c:f>
              <c:strCache>
                <c:ptCount val="1"/>
                <c:pt idx="0">
                  <c:v>夫婦と子ども</c:v>
                </c:pt>
              </c:strCache>
            </c:strRef>
          </c:tx>
          <c:spPr>
            <a:solidFill>
              <a:srgbClr val="9BBB59">
                <a:lumMod val="40000"/>
                <a:lumOff val="60000"/>
              </a:srgb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'1-2'!$M$3:$U$3</c:f>
              <c:strCache>
                <c:ptCount val="9"/>
                <c:pt idx="0">
                  <c:v>2010（H22）</c:v>
                </c:pt>
                <c:pt idx="1">
                  <c:v>2015（H27）</c:v>
                </c:pt>
                <c:pt idx="2">
                  <c:v>2020（R2）</c:v>
                </c:pt>
                <c:pt idx="3">
                  <c:v>2025（R7）</c:v>
                </c:pt>
                <c:pt idx="4">
                  <c:v>2030（R12）</c:v>
                </c:pt>
                <c:pt idx="5">
                  <c:v>2035（R17）</c:v>
                </c:pt>
                <c:pt idx="6">
                  <c:v>2040（R22）</c:v>
                </c:pt>
                <c:pt idx="7">
                  <c:v>2045（R27）</c:v>
                </c:pt>
                <c:pt idx="8">
                  <c:v>2050（R32）</c:v>
                </c:pt>
              </c:strCache>
            </c:strRef>
          </c:cat>
          <c:val>
            <c:numRef>
              <c:f>'1-2'!$M$6:$U$6</c:f>
              <c:numCache>
                <c:formatCode>0.0%</c:formatCode>
                <c:ptCount val="9"/>
                <c:pt idx="0">
                  <c:v>0.27500000000000002</c:v>
                </c:pt>
                <c:pt idx="1">
                  <c:v>0.26081054556887051</c:v>
                </c:pt>
                <c:pt idx="2">
                  <c:v>0.24090443038666737</c:v>
                </c:pt>
                <c:pt idx="3">
                  <c:v>0.22903749501255763</c:v>
                </c:pt>
                <c:pt idx="4">
                  <c:v>0.21782730092422165</c:v>
                </c:pt>
                <c:pt idx="5">
                  <c:v>0.21013433212580643</c:v>
                </c:pt>
                <c:pt idx="6">
                  <c:v>0.20669301832045606</c:v>
                </c:pt>
                <c:pt idx="7">
                  <c:v>0.20571529710250258</c:v>
                </c:pt>
                <c:pt idx="8">
                  <c:v>0.2036255377615101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55A-4475-AE8F-E0094840A789}"/>
            </c:ext>
          </c:extLst>
        </c:ser>
        <c:ser>
          <c:idx val="3"/>
          <c:order val="3"/>
          <c:tx>
            <c:strRef>
              <c:f>'1-2'!$L$7</c:f>
              <c:strCache>
                <c:ptCount val="1"/>
                <c:pt idx="0">
                  <c:v>ひとり親と子ども</c:v>
                </c:pt>
              </c:strCache>
            </c:strRef>
          </c:tx>
          <c:spPr>
            <a:solidFill>
              <a:srgbClr val="8064A2">
                <a:lumMod val="40000"/>
                <a:lumOff val="60000"/>
              </a:srgb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'1-2'!$M$3:$U$3</c:f>
              <c:strCache>
                <c:ptCount val="9"/>
                <c:pt idx="0">
                  <c:v>2010（H22）</c:v>
                </c:pt>
                <c:pt idx="1">
                  <c:v>2015（H27）</c:v>
                </c:pt>
                <c:pt idx="2">
                  <c:v>2020（R2）</c:v>
                </c:pt>
                <c:pt idx="3">
                  <c:v>2025（R7）</c:v>
                </c:pt>
                <c:pt idx="4">
                  <c:v>2030（R12）</c:v>
                </c:pt>
                <c:pt idx="5">
                  <c:v>2035（R17）</c:v>
                </c:pt>
                <c:pt idx="6">
                  <c:v>2040（R22）</c:v>
                </c:pt>
                <c:pt idx="7">
                  <c:v>2045（R27）</c:v>
                </c:pt>
                <c:pt idx="8">
                  <c:v>2050（R32）</c:v>
                </c:pt>
              </c:strCache>
            </c:strRef>
          </c:cat>
          <c:val>
            <c:numRef>
              <c:f>'1-2'!$M$7:$U$7</c:f>
              <c:numCache>
                <c:formatCode>0.0%</c:formatCode>
                <c:ptCount val="9"/>
                <c:pt idx="0">
                  <c:v>8.5999999999999993E-2</c:v>
                </c:pt>
                <c:pt idx="1">
                  <c:v>8.7729781088080647E-2</c:v>
                </c:pt>
                <c:pt idx="2">
                  <c:v>8.9006420204171419E-2</c:v>
                </c:pt>
                <c:pt idx="3">
                  <c:v>9.3612197732455951E-2</c:v>
                </c:pt>
                <c:pt idx="4">
                  <c:v>9.5726657740920235E-2</c:v>
                </c:pt>
                <c:pt idx="5">
                  <c:v>9.5398906245810849E-2</c:v>
                </c:pt>
                <c:pt idx="6">
                  <c:v>9.407144196836309E-2</c:v>
                </c:pt>
                <c:pt idx="7">
                  <c:v>9.3098386848458059E-2</c:v>
                </c:pt>
                <c:pt idx="8">
                  <c:v>9.2422881903164972E-2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55A-4475-AE8F-E0094840A789}"/>
            </c:ext>
          </c:extLst>
        </c:ser>
        <c:ser>
          <c:idx val="4"/>
          <c:order val="4"/>
          <c:tx>
            <c:strRef>
              <c:f>'1-2'!$L$8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rgbClr val="4BACC6">
                <a:lumMod val="20000"/>
                <a:lumOff val="80000"/>
              </a:srgbClr>
            </a:solidFill>
          </c:spPr>
          <c:invertIfNegative val="0"/>
          <c:dLbls>
            <c:dLbl>
              <c:idx val="1"/>
              <c:layout>
                <c:manualLayout>
                  <c:x val="6.8181818181818179E-3"/>
                  <c:y val="2.808988764044943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55A-4475-AE8F-E0094840A789}"/>
                </c:ext>
              </c:extLst>
            </c:dLbl>
            <c:dLbl>
              <c:idx val="2"/>
              <c:layout>
                <c:manualLayout>
                  <c:x val="9.0909090909090905E-3"/>
                  <c:y val="2.808988764044943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55A-4475-AE8F-E0094840A789}"/>
                </c:ext>
              </c:extLst>
            </c:dLbl>
            <c:dLbl>
              <c:idx val="3"/>
              <c:layout>
                <c:manualLayout>
                  <c:x val="1.3636363636363636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55A-4475-AE8F-E0094840A789}"/>
                </c:ext>
              </c:extLst>
            </c:dLbl>
            <c:dLbl>
              <c:idx val="4"/>
              <c:layout>
                <c:manualLayout>
                  <c:x val="1.3636363636363636E-2"/>
                  <c:y val="2.808988764044943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55A-4475-AE8F-E0094840A7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'1-2'!$M$3:$U$3</c:f>
              <c:strCache>
                <c:ptCount val="9"/>
                <c:pt idx="0">
                  <c:v>2010（H22）</c:v>
                </c:pt>
                <c:pt idx="1">
                  <c:v>2015（H27）</c:v>
                </c:pt>
                <c:pt idx="2">
                  <c:v>2020（R2）</c:v>
                </c:pt>
                <c:pt idx="3">
                  <c:v>2025（R7）</c:v>
                </c:pt>
                <c:pt idx="4">
                  <c:v>2030（R12）</c:v>
                </c:pt>
                <c:pt idx="5">
                  <c:v>2035（R17）</c:v>
                </c:pt>
                <c:pt idx="6">
                  <c:v>2040（R22）</c:v>
                </c:pt>
                <c:pt idx="7">
                  <c:v>2045（R27）</c:v>
                </c:pt>
                <c:pt idx="8">
                  <c:v>2050（R32）</c:v>
                </c:pt>
              </c:strCache>
            </c:strRef>
          </c:cat>
          <c:val>
            <c:numRef>
              <c:f>'1-2'!$M$8:$U$8</c:f>
              <c:numCache>
                <c:formatCode>0.0%</c:formatCode>
                <c:ptCount val="9"/>
                <c:pt idx="0">
                  <c:v>8.8000000000000009E-2</c:v>
                </c:pt>
                <c:pt idx="1">
                  <c:v>7.3443967546216765E-2</c:v>
                </c:pt>
                <c:pt idx="2">
                  <c:v>6.4793343107049109E-2</c:v>
                </c:pt>
                <c:pt idx="3">
                  <c:v>5.5392846533325157E-2</c:v>
                </c:pt>
                <c:pt idx="4">
                  <c:v>5.3646694421455116E-2</c:v>
                </c:pt>
                <c:pt idx="5">
                  <c:v>5.3501232168604959E-2</c:v>
                </c:pt>
                <c:pt idx="6">
                  <c:v>5.2680340829833888E-2</c:v>
                </c:pt>
                <c:pt idx="7">
                  <c:v>5.1768784812812586E-2</c:v>
                </c:pt>
                <c:pt idx="8">
                  <c:v>5.162337648287018E-2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55A-4475-AE8F-E0094840A7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214603648"/>
        <c:axId val="214605184"/>
      </c:barChart>
      <c:catAx>
        <c:axId val="214603648"/>
        <c:scaling>
          <c:orientation val="maxMin"/>
        </c:scaling>
        <c:delete val="0"/>
        <c:axPos val="l"/>
        <c:numFmt formatCode="General" sourceLinked="1"/>
        <c:majorTickMark val="in"/>
        <c:minorTickMark val="none"/>
        <c:tickLblPos val="nextTo"/>
        <c:txPr>
          <a:bodyPr rot="0" vert="horz"/>
          <a:lstStyle/>
          <a:p>
            <a:pPr>
              <a:defRPr sz="1400"/>
            </a:pPr>
            <a:endParaRPr lang="ja-JP"/>
          </a:p>
        </c:txPr>
        <c:crossAx val="2146051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4605184"/>
        <c:scaling>
          <c:orientation val="minMax"/>
        </c:scaling>
        <c:delete val="0"/>
        <c:axPos val="t"/>
        <c:majorGridlines/>
        <c:numFmt formatCode="0%" sourceLinked="1"/>
        <c:majorTickMark val="in"/>
        <c:minorTickMark val="none"/>
        <c:tickLblPos val="nextTo"/>
        <c:txPr>
          <a:bodyPr rot="0" vert="horz"/>
          <a:lstStyle/>
          <a:p>
            <a:pPr>
              <a:defRPr sz="1600"/>
            </a:pPr>
            <a:endParaRPr lang="ja-JP"/>
          </a:p>
        </c:txPr>
        <c:crossAx val="214603648"/>
        <c:crosses val="autoZero"/>
        <c:crossBetween val="between"/>
        <c:majorUnit val="0.2"/>
      </c:valAx>
      <c:spPr>
        <a:noFill/>
        <a:ln w="25398">
          <a:noFill/>
        </a:ln>
      </c:spPr>
    </c:plotArea>
    <c:legend>
      <c:legendPos val="b"/>
      <c:layout>
        <c:manualLayout>
          <c:xMode val="edge"/>
          <c:yMode val="edge"/>
          <c:x val="0.14959374314521925"/>
          <c:y val="0.87711140641424856"/>
          <c:w val="0.82937604831756184"/>
          <c:h val="8.1551081379069523E-2"/>
        </c:manualLayout>
      </c:layout>
      <c:overlay val="0"/>
      <c:spPr>
        <a:ln>
          <a:solidFill>
            <a:schemeClr val="accent1"/>
          </a:solidFill>
        </a:ln>
      </c:spPr>
      <c:txPr>
        <a:bodyPr/>
        <a:lstStyle/>
        <a:p>
          <a:pPr>
            <a:defRPr sz="1400"/>
          </a:pPr>
          <a:endParaRPr lang="ja-JP"/>
        </a:p>
      </c:txPr>
    </c:legend>
    <c:plotVisOnly val="1"/>
    <c:dispBlanksAs val="gap"/>
    <c:showDLblsOverMax val="0"/>
  </c:chart>
  <c:spPr>
    <a:solidFill>
      <a:sysClr val="window" lastClr="FFFFFF"/>
    </a:solidFill>
    <a:ln>
      <a:noFill/>
    </a:ln>
  </c:spPr>
  <c:txPr>
    <a:bodyPr/>
    <a:lstStyle/>
    <a:p>
      <a:pPr>
        <a:defRPr sz="1800">
          <a:latin typeface="ＭＳ Ｐゴシック" panose="020B0600070205080204" pitchFamily="50" charset="-128"/>
          <a:ea typeface="ＭＳ Ｐゴシック" panose="020B0600070205080204" pitchFamily="50" charset="-128"/>
        </a:defRPr>
      </a:pPr>
      <a:endParaRPr lang="ja-JP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010723391901358"/>
          <c:y val="7.7405936811438453E-2"/>
          <c:w val="0.7873541306202686"/>
          <c:h val="0.757983928666457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'1-3'!$L$15</c:f>
              <c:strCache>
                <c:ptCount val="1"/>
                <c:pt idx="0">
                  <c:v>20歳未満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'1-3'!$M$14:$Y$14</c:f>
              <c:strCache>
                <c:ptCount val="13"/>
                <c:pt idx="0">
                  <c:v>1990（H2）</c:v>
                </c:pt>
                <c:pt idx="1">
                  <c:v>1995（H7）</c:v>
                </c:pt>
                <c:pt idx="2">
                  <c:v>2000（H12）</c:v>
                </c:pt>
                <c:pt idx="3">
                  <c:v>2005（H17）</c:v>
                </c:pt>
                <c:pt idx="4">
                  <c:v>2010（H22）</c:v>
                </c:pt>
                <c:pt idx="5">
                  <c:v>2015（H27）</c:v>
                </c:pt>
                <c:pt idx="6">
                  <c:v>2020（R2）</c:v>
                </c:pt>
                <c:pt idx="7">
                  <c:v>2025（R7）</c:v>
                </c:pt>
                <c:pt idx="8">
                  <c:v>2030（R12）</c:v>
                </c:pt>
                <c:pt idx="9">
                  <c:v>2035（R17）</c:v>
                </c:pt>
                <c:pt idx="10">
                  <c:v>2040（R22）</c:v>
                </c:pt>
                <c:pt idx="11">
                  <c:v>2045(R27）</c:v>
                </c:pt>
                <c:pt idx="12">
                  <c:v>2050(R32）</c:v>
                </c:pt>
              </c:strCache>
            </c:strRef>
          </c:cat>
          <c:val>
            <c:numRef>
              <c:f>'1-3'!$M$15:$Y$15</c:f>
              <c:numCache>
                <c:formatCode>0.0%</c:formatCode>
                <c:ptCount val="13"/>
                <c:pt idx="0">
                  <c:v>9.1560637783862142E-2</c:v>
                </c:pt>
                <c:pt idx="1">
                  <c:v>7.911062172996236E-2</c:v>
                </c:pt>
                <c:pt idx="2">
                  <c:v>6.5161691740718883E-2</c:v>
                </c:pt>
                <c:pt idx="3">
                  <c:v>5.6544392070032069E-2</c:v>
                </c:pt>
                <c:pt idx="4">
                  <c:v>4.5280095482119004E-2</c:v>
                </c:pt>
                <c:pt idx="5">
                  <c:v>3.8025387021737383E-2</c:v>
                </c:pt>
                <c:pt idx="6">
                  <c:v>3.0252815718872637E-2</c:v>
                </c:pt>
                <c:pt idx="7">
                  <c:v>2.5331189499567489E-2</c:v>
                </c:pt>
                <c:pt idx="8">
                  <c:v>2.2685546297069911E-2</c:v>
                </c:pt>
                <c:pt idx="9">
                  <c:v>2.0261978510677462E-2</c:v>
                </c:pt>
                <c:pt idx="10">
                  <c:v>1.9143635167177573E-2</c:v>
                </c:pt>
                <c:pt idx="11">
                  <c:v>2.004442867153659E-2</c:v>
                </c:pt>
                <c:pt idx="12">
                  <c:v>2.1134924604010976E-2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19-47C1-B424-9E213C50E3F3}"/>
            </c:ext>
          </c:extLst>
        </c:ser>
        <c:ser>
          <c:idx val="1"/>
          <c:order val="1"/>
          <c:tx>
            <c:strRef>
              <c:f>'1-3'!$L$16</c:f>
              <c:strCache>
                <c:ptCount val="1"/>
                <c:pt idx="0">
                  <c:v>20～30歳未満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'1-3'!$M$14:$Y$14</c:f>
              <c:strCache>
                <c:ptCount val="13"/>
                <c:pt idx="0">
                  <c:v>1990（H2）</c:v>
                </c:pt>
                <c:pt idx="1">
                  <c:v>1995（H7）</c:v>
                </c:pt>
                <c:pt idx="2">
                  <c:v>2000（H12）</c:v>
                </c:pt>
                <c:pt idx="3">
                  <c:v>2005（H17）</c:v>
                </c:pt>
                <c:pt idx="4">
                  <c:v>2010（H22）</c:v>
                </c:pt>
                <c:pt idx="5">
                  <c:v>2015（H27）</c:v>
                </c:pt>
                <c:pt idx="6">
                  <c:v>2020（R2）</c:v>
                </c:pt>
                <c:pt idx="7">
                  <c:v>2025（R7）</c:v>
                </c:pt>
                <c:pt idx="8">
                  <c:v>2030（R12）</c:v>
                </c:pt>
                <c:pt idx="9">
                  <c:v>2035（R17）</c:v>
                </c:pt>
                <c:pt idx="10">
                  <c:v>2040（R22）</c:v>
                </c:pt>
                <c:pt idx="11">
                  <c:v>2045(R27）</c:v>
                </c:pt>
                <c:pt idx="12">
                  <c:v>2050(R32）</c:v>
                </c:pt>
              </c:strCache>
            </c:strRef>
          </c:cat>
          <c:val>
            <c:numRef>
              <c:f>'1-3'!$M$16:$Y$16</c:f>
              <c:numCache>
                <c:formatCode>0.0%</c:formatCode>
                <c:ptCount val="13"/>
                <c:pt idx="0">
                  <c:v>0.38801485110747558</c:v>
                </c:pt>
                <c:pt idx="1">
                  <c:v>0.37938194039625478</c:v>
                </c:pt>
                <c:pt idx="2">
                  <c:v>0.33647197715416155</c:v>
                </c:pt>
                <c:pt idx="3">
                  <c:v>0.29786456966113883</c:v>
                </c:pt>
                <c:pt idx="4">
                  <c:v>0.24533539189277973</c:v>
                </c:pt>
                <c:pt idx="5">
                  <c:v>0.23290737547124407</c:v>
                </c:pt>
                <c:pt idx="6">
                  <c:v>0.22249457755609936</c:v>
                </c:pt>
                <c:pt idx="7">
                  <c:v>0.21752073926645848</c:v>
                </c:pt>
                <c:pt idx="8">
                  <c:v>0.20917771172061994</c:v>
                </c:pt>
                <c:pt idx="9">
                  <c:v>0.19972577135100439</c:v>
                </c:pt>
                <c:pt idx="10">
                  <c:v>0.18670618919048113</c:v>
                </c:pt>
                <c:pt idx="11">
                  <c:v>0.17287240758237599</c:v>
                </c:pt>
                <c:pt idx="12">
                  <c:v>0.16704197454116876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19-47C1-B424-9E213C50E3F3}"/>
            </c:ext>
          </c:extLst>
        </c:ser>
        <c:ser>
          <c:idx val="2"/>
          <c:order val="2"/>
          <c:tx>
            <c:strRef>
              <c:f>'1-3'!$L$17</c:f>
              <c:strCache>
                <c:ptCount val="1"/>
                <c:pt idx="0">
                  <c:v>30～40歳未満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'1-3'!$M$14:$Y$14</c:f>
              <c:strCache>
                <c:ptCount val="13"/>
                <c:pt idx="0">
                  <c:v>1990（H2）</c:v>
                </c:pt>
                <c:pt idx="1">
                  <c:v>1995（H7）</c:v>
                </c:pt>
                <c:pt idx="2">
                  <c:v>2000（H12）</c:v>
                </c:pt>
                <c:pt idx="3">
                  <c:v>2005（H17）</c:v>
                </c:pt>
                <c:pt idx="4">
                  <c:v>2010（H22）</c:v>
                </c:pt>
                <c:pt idx="5">
                  <c:v>2015（H27）</c:v>
                </c:pt>
                <c:pt idx="6">
                  <c:v>2020（R2）</c:v>
                </c:pt>
                <c:pt idx="7">
                  <c:v>2025（R7）</c:v>
                </c:pt>
                <c:pt idx="8">
                  <c:v>2030（R12）</c:v>
                </c:pt>
                <c:pt idx="9">
                  <c:v>2035（R17）</c:v>
                </c:pt>
                <c:pt idx="10">
                  <c:v>2040（R22）</c:v>
                </c:pt>
                <c:pt idx="11">
                  <c:v>2045(R27）</c:v>
                </c:pt>
                <c:pt idx="12">
                  <c:v>2050(R32）</c:v>
                </c:pt>
              </c:strCache>
            </c:strRef>
          </c:cat>
          <c:val>
            <c:numRef>
              <c:f>'1-3'!$M$17:$Y$17</c:f>
              <c:numCache>
                <c:formatCode>0.0%</c:formatCode>
                <c:ptCount val="13"/>
                <c:pt idx="0">
                  <c:v>0.10196573734222818</c:v>
                </c:pt>
                <c:pt idx="1">
                  <c:v>9.8200084922022868E-2</c:v>
                </c:pt>
                <c:pt idx="2">
                  <c:v>0.11084379636572486</c:v>
                </c:pt>
                <c:pt idx="3">
                  <c:v>0.12872501911729459</c:v>
                </c:pt>
                <c:pt idx="4">
                  <c:v>0.13033801984100912</c:v>
                </c:pt>
                <c:pt idx="5">
                  <c:v>0.1163596895804925</c:v>
                </c:pt>
                <c:pt idx="6">
                  <c:v>0.11087935091545952</c:v>
                </c:pt>
                <c:pt idx="7">
                  <c:v>0.11140244201970148</c:v>
                </c:pt>
                <c:pt idx="8">
                  <c:v>0.11048467845887441</c:v>
                </c:pt>
                <c:pt idx="9">
                  <c:v>0.10874860088136148</c:v>
                </c:pt>
                <c:pt idx="10">
                  <c:v>0.10710418678248199</c:v>
                </c:pt>
                <c:pt idx="11">
                  <c:v>0.10463947807403852</c:v>
                </c:pt>
                <c:pt idx="12">
                  <c:v>9.8285016113554266E-2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19-47C1-B424-9E213C50E3F3}"/>
            </c:ext>
          </c:extLst>
        </c:ser>
        <c:ser>
          <c:idx val="3"/>
          <c:order val="3"/>
          <c:tx>
            <c:strRef>
              <c:f>'1-3'!$L$18</c:f>
              <c:strCache>
                <c:ptCount val="1"/>
                <c:pt idx="0">
                  <c:v>40～50歳未満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'1-3'!$M$14:$Y$14</c:f>
              <c:strCache>
                <c:ptCount val="13"/>
                <c:pt idx="0">
                  <c:v>1990（H2）</c:v>
                </c:pt>
                <c:pt idx="1">
                  <c:v>1995（H7）</c:v>
                </c:pt>
                <c:pt idx="2">
                  <c:v>2000（H12）</c:v>
                </c:pt>
                <c:pt idx="3">
                  <c:v>2005（H17）</c:v>
                </c:pt>
                <c:pt idx="4">
                  <c:v>2010（H22）</c:v>
                </c:pt>
                <c:pt idx="5">
                  <c:v>2015（H27）</c:v>
                </c:pt>
                <c:pt idx="6">
                  <c:v>2020（R2）</c:v>
                </c:pt>
                <c:pt idx="7">
                  <c:v>2025（R7）</c:v>
                </c:pt>
                <c:pt idx="8">
                  <c:v>2030（R12）</c:v>
                </c:pt>
                <c:pt idx="9">
                  <c:v>2035（R17）</c:v>
                </c:pt>
                <c:pt idx="10">
                  <c:v>2040（R22）</c:v>
                </c:pt>
                <c:pt idx="11">
                  <c:v>2045(R27）</c:v>
                </c:pt>
                <c:pt idx="12">
                  <c:v>2050(R32）</c:v>
                </c:pt>
              </c:strCache>
            </c:strRef>
          </c:cat>
          <c:val>
            <c:numRef>
              <c:f>'1-3'!$M$18:$Y$18</c:f>
              <c:numCache>
                <c:formatCode>0.0%</c:formatCode>
                <c:ptCount val="13"/>
                <c:pt idx="0">
                  <c:v>9.2683795169999403E-2</c:v>
                </c:pt>
                <c:pt idx="1">
                  <c:v>9.5342962627113156E-2</c:v>
                </c:pt>
                <c:pt idx="2">
                  <c:v>7.7404636173641142E-2</c:v>
                </c:pt>
                <c:pt idx="3">
                  <c:v>7.8937306687058451E-2</c:v>
                </c:pt>
                <c:pt idx="4">
                  <c:v>9.8386549284979086E-2</c:v>
                </c:pt>
                <c:pt idx="5">
                  <c:v>0.11101558113419427</c:v>
                </c:pt>
                <c:pt idx="6">
                  <c:v>0.11033324499204721</c:v>
                </c:pt>
                <c:pt idx="7">
                  <c:v>9.2167645103593016E-2</c:v>
                </c:pt>
                <c:pt idx="8">
                  <c:v>8.2245149837281886E-2</c:v>
                </c:pt>
                <c:pt idx="9">
                  <c:v>7.8959416330483922E-2</c:v>
                </c:pt>
                <c:pt idx="10">
                  <c:v>7.9066453316610927E-2</c:v>
                </c:pt>
                <c:pt idx="11">
                  <c:v>7.9381182022557964E-2</c:v>
                </c:pt>
                <c:pt idx="12">
                  <c:v>7.8110439999056355E-2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D19-47C1-B424-9E213C50E3F3}"/>
            </c:ext>
          </c:extLst>
        </c:ser>
        <c:ser>
          <c:idx val="4"/>
          <c:order val="4"/>
          <c:tx>
            <c:strRef>
              <c:f>'1-3'!$L$19</c:f>
              <c:strCache>
                <c:ptCount val="1"/>
                <c:pt idx="0">
                  <c:v>50～65歳未満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'1-3'!$M$14:$Y$14</c:f>
              <c:strCache>
                <c:ptCount val="13"/>
                <c:pt idx="0">
                  <c:v>1990（H2）</c:v>
                </c:pt>
                <c:pt idx="1">
                  <c:v>1995（H7）</c:v>
                </c:pt>
                <c:pt idx="2">
                  <c:v>2000（H12）</c:v>
                </c:pt>
                <c:pt idx="3">
                  <c:v>2005（H17）</c:v>
                </c:pt>
                <c:pt idx="4">
                  <c:v>2010（H22）</c:v>
                </c:pt>
                <c:pt idx="5">
                  <c:v>2015（H27）</c:v>
                </c:pt>
                <c:pt idx="6">
                  <c:v>2020（R2）</c:v>
                </c:pt>
                <c:pt idx="7">
                  <c:v>2025（R7）</c:v>
                </c:pt>
                <c:pt idx="8">
                  <c:v>2030（R12）</c:v>
                </c:pt>
                <c:pt idx="9">
                  <c:v>2035（R17）</c:v>
                </c:pt>
                <c:pt idx="10">
                  <c:v>2040（R22）</c:v>
                </c:pt>
                <c:pt idx="11">
                  <c:v>2045(R27）</c:v>
                </c:pt>
                <c:pt idx="12">
                  <c:v>2050(R32）</c:v>
                </c:pt>
              </c:strCache>
            </c:strRef>
          </c:cat>
          <c:val>
            <c:numRef>
              <c:f>'1-3'!$M$19:$Y$19</c:f>
              <c:numCache>
                <c:formatCode>0.0%</c:formatCode>
                <c:ptCount val="13"/>
                <c:pt idx="0">
                  <c:v>0.14176365377931865</c:v>
                </c:pt>
                <c:pt idx="1">
                  <c:v>0.14466610531770194</c:v>
                </c:pt>
                <c:pt idx="2">
                  <c:v>0.16728514222810739</c:v>
                </c:pt>
                <c:pt idx="3">
                  <c:v>0.1748005524042138</c:v>
                </c:pt>
                <c:pt idx="4">
                  <c:v>0.17853897028228544</c:v>
                </c:pt>
                <c:pt idx="5">
                  <c:v>0.15946097697922515</c:v>
                </c:pt>
                <c:pt idx="6">
                  <c:v>0.17150218861825547</c:v>
                </c:pt>
                <c:pt idx="7">
                  <c:v>0.19606347526664</c:v>
                </c:pt>
                <c:pt idx="8">
                  <c:v>0.2043876340304015</c:v>
                </c:pt>
                <c:pt idx="9">
                  <c:v>0.19595791352806197</c:v>
                </c:pt>
                <c:pt idx="10">
                  <c:v>0.1718243860418385</c:v>
                </c:pt>
                <c:pt idx="11">
                  <c:v>0.16153759322269348</c:v>
                </c:pt>
                <c:pt idx="12">
                  <c:v>0.15947398253320721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D19-47C1-B424-9E213C50E3F3}"/>
            </c:ext>
          </c:extLst>
        </c:ser>
        <c:ser>
          <c:idx val="5"/>
          <c:order val="5"/>
          <c:tx>
            <c:strRef>
              <c:f>'1-3'!$L$20</c:f>
              <c:strCache>
                <c:ptCount val="1"/>
                <c:pt idx="0">
                  <c:v>65～75歳未満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5"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400" b="1" i="0" u="none" strike="noStrike" kern="1200" baseline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defRPr>
                    </a:pPr>
                    <a:fld id="{C95646F1-00C3-4111-9036-B765C6095BB5}" type="VALUE">
                      <a:rPr lang="en-US" altLang="ja-JP" sz="1200" b="0"/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D19-47C1-B424-9E213C50E3F3}"/>
                </c:ext>
              </c:extLst>
            </c:dLbl>
            <c:dLbl>
              <c:idx val="12"/>
              <c:spPr>
                <a:noFill/>
                <a:ln w="12700">
                  <a:solidFill>
                    <a:srgbClr val="FF0000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A19D-4FF6-8379-8F43FDC6BE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'1-3'!$M$14:$Y$14</c:f>
              <c:strCache>
                <c:ptCount val="13"/>
                <c:pt idx="0">
                  <c:v>1990（H2）</c:v>
                </c:pt>
                <c:pt idx="1">
                  <c:v>1995（H7）</c:v>
                </c:pt>
                <c:pt idx="2">
                  <c:v>2000（H12）</c:v>
                </c:pt>
                <c:pt idx="3">
                  <c:v>2005（H17）</c:v>
                </c:pt>
                <c:pt idx="4">
                  <c:v>2010（H22）</c:v>
                </c:pt>
                <c:pt idx="5">
                  <c:v>2015（H27）</c:v>
                </c:pt>
                <c:pt idx="6">
                  <c:v>2020（R2）</c:v>
                </c:pt>
                <c:pt idx="7">
                  <c:v>2025（R7）</c:v>
                </c:pt>
                <c:pt idx="8">
                  <c:v>2030（R12）</c:v>
                </c:pt>
                <c:pt idx="9">
                  <c:v>2035（R17）</c:v>
                </c:pt>
                <c:pt idx="10">
                  <c:v>2040（R22）</c:v>
                </c:pt>
                <c:pt idx="11">
                  <c:v>2045(R27）</c:v>
                </c:pt>
                <c:pt idx="12">
                  <c:v>2050(R32）</c:v>
                </c:pt>
              </c:strCache>
            </c:strRef>
          </c:cat>
          <c:val>
            <c:numRef>
              <c:f>'1-3'!$M$20:$Y$20</c:f>
              <c:numCache>
                <c:formatCode>0.0%</c:formatCode>
                <c:ptCount val="13"/>
                <c:pt idx="0">
                  <c:v>0.10541149943630214</c:v>
                </c:pt>
                <c:pt idx="1">
                  <c:v>0.11098876582392354</c:v>
                </c:pt>
                <c:pt idx="2">
                  <c:v>0.12299101801183772</c:v>
                </c:pt>
                <c:pt idx="3">
                  <c:v>0.12307543056712739</c:v>
                </c:pt>
                <c:pt idx="4">
                  <c:v>0.13425804261656046</c:v>
                </c:pt>
                <c:pt idx="5">
                  <c:v>0.15652572792171332</c:v>
                </c:pt>
                <c:pt idx="6">
                  <c:v>0.14897380158437001</c:v>
                </c:pt>
                <c:pt idx="7">
                  <c:v>0.11854365129944273</c:v>
                </c:pt>
                <c:pt idx="8">
                  <c:v>0.12116680229682734</c:v>
                </c:pt>
                <c:pt idx="9">
                  <c:v>0.14637501909339995</c:v>
                </c:pt>
                <c:pt idx="10">
                  <c:v>0.17838197001374512</c:v>
                </c:pt>
                <c:pt idx="11">
                  <c:v>0.18316605357033511</c:v>
                </c:pt>
                <c:pt idx="12">
                  <c:v>0.15968172545898035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D19-47C1-B424-9E213C50E3F3}"/>
            </c:ext>
          </c:extLst>
        </c:ser>
        <c:ser>
          <c:idx val="6"/>
          <c:order val="6"/>
          <c:tx>
            <c:strRef>
              <c:f>'1-3'!$L$21</c:f>
              <c:strCache>
                <c:ptCount val="1"/>
                <c:pt idx="0">
                  <c:v>75歳以上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5"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400" b="1" i="0" u="none" strike="noStrike" kern="1200" baseline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defRPr>
                    </a:pPr>
                    <a:fld id="{3C42C709-C744-4629-BED6-F7687E5DE396}" type="VALUE">
                      <a:rPr lang="en-US" altLang="ja-JP" sz="1200" b="0"/>
                      <a:pPr>
                        <a:defRPr b="1">
                          <a:solidFill>
                            <a:schemeClr val="bg1"/>
                          </a:solidFill>
                        </a:defRPr>
                      </a:pPr>
                      <a:t>[値]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D19-47C1-B424-9E213C50E3F3}"/>
                </c:ext>
              </c:extLst>
            </c:dLbl>
            <c:dLbl>
              <c:idx val="12"/>
              <c:spPr>
                <a:noFill/>
                <a:ln w="12700">
                  <a:solidFill>
                    <a:srgbClr val="FF0000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A19D-4FF6-8379-8F43FDC6BED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'1-3'!$M$14:$Y$14</c:f>
              <c:strCache>
                <c:ptCount val="13"/>
                <c:pt idx="0">
                  <c:v>1990（H2）</c:v>
                </c:pt>
                <c:pt idx="1">
                  <c:v>1995（H7）</c:v>
                </c:pt>
                <c:pt idx="2">
                  <c:v>2000（H12）</c:v>
                </c:pt>
                <c:pt idx="3">
                  <c:v>2005（H17）</c:v>
                </c:pt>
                <c:pt idx="4">
                  <c:v>2010（H22）</c:v>
                </c:pt>
                <c:pt idx="5">
                  <c:v>2015（H27）</c:v>
                </c:pt>
                <c:pt idx="6">
                  <c:v>2020（R2）</c:v>
                </c:pt>
                <c:pt idx="7">
                  <c:v>2025（R7）</c:v>
                </c:pt>
                <c:pt idx="8">
                  <c:v>2030（R12）</c:v>
                </c:pt>
                <c:pt idx="9">
                  <c:v>2035（R17）</c:v>
                </c:pt>
                <c:pt idx="10">
                  <c:v>2040（R22）</c:v>
                </c:pt>
                <c:pt idx="11">
                  <c:v>2045(R27）</c:v>
                </c:pt>
                <c:pt idx="12">
                  <c:v>2050(R32）</c:v>
                </c:pt>
              </c:strCache>
            </c:strRef>
          </c:cat>
          <c:val>
            <c:numRef>
              <c:f>'1-3'!$M$21:$Y$21</c:f>
              <c:numCache>
                <c:formatCode>0.0%</c:formatCode>
                <c:ptCount val="13"/>
                <c:pt idx="0">
                  <c:v>7.8599825380813934E-2</c:v>
                </c:pt>
                <c:pt idx="1">
                  <c:v>9.2309519183021355E-2</c:v>
                </c:pt>
                <c:pt idx="2">
                  <c:v>0.11984173832580845</c:v>
                </c:pt>
                <c:pt idx="3">
                  <c:v>0.14005272949313488</c:v>
                </c:pt>
                <c:pt idx="4">
                  <c:v>0.16786293060026716</c:v>
                </c:pt>
                <c:pt idx="5">
                  <c:v>0.18570526189139328</c:v>
                </c:pt>
                <c:pt idx="6">
                  <c:v>0.20556402061489581</c:v>
                </c:pt>
                <c:pt idx="7">
                  <c:v>0.23897085754459679</c:v>
                </c:pt>
                <c:pt idx="8">
                  <c:v>0.24985247735892505</c:v>
                </c:pt>
                <c:pt idx="9">
                  <c:v>0.24997130030501089</c:v>
                </c:pt>
                <c:pt idx="10">
                  <c:v>0.25777317948766482</c:v>
                </c:pt>
                <c:pt idx="11">
                  <c:v>0.27835885685646233</c:v>
                </c:pt>
                <c:pt idx="12">
                  <c:v>0.31627193675002202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D19-47C1-B424-9E213C50E3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201830784"/>
        <c:axId val="201832320"/>
      </c:barChart>
      <c:catAx>
        <c:axId val="201830784"/>
        <c:scaling>
          <c:orientation val="maxMin"/>
        </c:scaling>
        <c:delete val="0"/>
        <c:axPos val="l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r>
                  <a:rPr lang="ja-JP" altLang="en-US" b="0" dirty="0"/>
                  <a:t>年</a:t>
                </a:r>
              </a:p>
            </c:rich>
          </c:tx>
          <c:layout>
            <c:manualLayout>
              <c:xMode val="edge"/>
              <c:yMode val="edge"/>
              <c:x val="5.6672385966510266E-2"/>
              <c:y val="0.8309299831329010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in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201832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1832320"/>
        <c:scaling>
          <c:orientation val="minMax"/>
        </c:scaling>
        <c:delete val="0"/>
        <c:axPos val="t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20183078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425886549443112"/>
          <c:y val="0.84633487266513308"/>
          <c:w val="0.82486935686206775"/>
          <c:h val="0.127615193121560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>
          <a:latin typeface="ＭＳ Ｐゴシック" panose="020B0600070205080204" pitchFamily="50" charset="-128"/>
          <a:ea typeface="ＭＳ Ｐゴシック" panose="020B0600070205080204" pitchFamily="50" charset="-128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878802363725031E-2"/>
          <c:y val="6.1515115092982582E-2"/>
          <c:w val="0.81793822991442633"/>
          <c:h val="0.74545472198873475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'2-1'!$A$4</c:f>
              <c:strCache>
                <c:ptCount val="1"/>
                <c:pt idx="0">
                  <c:v>出生数（京都府）</c:v>
                </c:pt>
              </c:strCache>
            </c:strRef>
          </c:tx>
          <c:spPr>
            <a:solidFill>
              <a:schemeClr val="accent5"/>
            </a:solidFill>
            <a:ln w="25400"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FFC000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27CA-45D0-9692-32D6B17080CD}"/>
              </c:ext>
            </c:extLst>
          </c:dPt>
          <c:dPt>
            <c:idx val="13"/>
            <c:invertIfNegative val="0"/>
            <c:bubble3D val="0"/>
            <c:spPr>
              <a:solidFill>
                <a:srgbClr val="FFC000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7CA-45D0-9692-32D6B17080CD}"/>
              </c:ext>
            </c:extLst>
          </c:dPt>
          <c:dPt>
            <c:idx val="14"/>
            <c:invertIfNegative val="0"/>
            <c:bubble3D val="0"/>
            <c:spPr>
              <a:solidFill>
                <a:srgbClr val="FFC000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7CA-45D0-9692-32D6B17080CD}"/>
              </c:ext>
            </c:extLst>
          </c:dPt>
          <c:dPt>
            <c:idx val="15"/>
            <c:invertIfNegative val="0"/>
            <c:bubble3D val="0"/>
            <c:spPr>
              <a:solidFill>
                <a:srgbClr val="FFC000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7CA-45D0-9692-32D6B17080CD}"/>
              </c:ext>
            </c:extLst>
          </c:dPt>
          <c:dPt>
            <c:idx val="16"/>
            <c:invertIfNegative val="0"/>
            <c:bubble3D val="0"/>
            <c:spPr>
              <a:solidFill>
                <a:srgbClr val="FFC000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7CA-45D0-9692-32D6B17080CD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'2-1'!$B$3:$R$3</c:f>
              <c:strCache>
                <c:ptCount val="17"/>
                <c:pt idx="0">
                  <c:v>1960
（S35）</c:v>
                </c:pt>
                <c:pt idx="1">
                  <c:v>1965
（S40）</c:v>
                </c:pt>
                <c:pt idx="2">
                  <c:v>1970
（S45）</c:v>
                </c:pt>
                <c:pt idx="3">
                  <c:v>1975
（S50）</c:v>
                </c:pt>
                <c:pt idx="4">
                  <c:v>1980
（S55）</c:v>
                </c:pt>
                <c:pt idx="5">
                  <c:v>1985
（S60）</c:v>
                </c:pt>
                <c:pt idx="6">
                  <c:v>1990
（H2）</c:v>
                </c:pt>
                <c:pt idx="7">
                  <c:v>1995
（H7）</c:v>
                </c:pt>
                <c:pt idx="8">
                  <c:v>2000
（H12）</c:v>
                </c:pt>
                <c:pt idx="9">
                  <c:v>2005
（H17）</c:v>
                </c:pt>
                <c:pt idx="10">
                  <c:v>2010
（H22）</c:v>
                </c:pt>
                <c:pt idx="11">
                  <c:v>2015
（H27）</c:v>
                </c:pt>
                <c:pt idx="12">
                  <c:v>2019
（R1）</c:v>
                </c:pt>
                <c:pt idx="13">
                  <c:v>2020
（R2）</c:v>
                </c:pt>
                <c:pt idx="14">
                  <c:v>2021
(R3）</c:v>
                </c:pt>
                <c:pt idx="15">
                  <c:v>2022
(R4)</c:v>
                </c:pt>
                <c:pt idx="16">
                  <c:v>2023
(R5)</c:v>
                </c:pt>
              </c:strCache>
            </c:strRef>
          </c:cat>
          <c:val>
            <c:numRef>
              <c:f>'2-1'!$B$4:$R$4</c:f>
              <c:numCache>
                <c:formatCode>#,##0_);[Red]\(#,##0\)</c:formatCode>
                <c:ptCount val="17"/>
                <c:pt idx="0">
                  <c:v>29194</c:v>
                </c:pt>
                <c:pt idx="1">
                  <c:v>36703</c:v>
                </c:pt>
                <c:pt idx="2">
                  <c:v>41235</c:v>
                </c:pt>
                <c:pt idx="3">
                  <c:v>39921</c:v>
                </c:pt>
                <c:pt idx="4">
                  <c:v>32139</c:v>
                </c:pt>
                <c:pt idx="5">
                  <c:v>28479</c:v>
                </c:pt>
                <c:pt idx="6">
                  <c:v>24209</c:v>
                </c:pt>
                <c:pt idx="7">
                  <c:v>23219</c:v>
                </c:pt>
                <c:pt idx="8">
                  <c:v>23997</c:v>
                </c:pt>
                <c:pt idx="9">
                  <c:v>21560</c:v>
                </c:pt>
                <c:pt idx="10">
                  <c:v>21234</c:v>
                </c:pt>
                <c:pt idx="11">
                  <c:v>19663</c:v>
                </c:pt>
                <c:pt idx="12">
                  <c:v>16993</c:v>
                </c:pt>
                <c:pt idx="13">
                  <c:v>16440</c:v>
                </c:pt>
                <c:pt idx="14">
                  <c:v>15818</c:v>
                </c:pt>
                <c:pt idx="15">
                  <c:v>15068</c:v>
                </c:pt>
                <c:pt idx="16">
                  <c:v>13882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E6-41B3-B626-F2CF6D91DF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20143887"/>
        <c:axId val="187940415"/>
      </c:barChart>
      <c:lineChart>
        <c:grouping val="standard"/>
        <c:varyColors val="0"/>
        <c:ser>
          <c:idx val="3"/>
          <c:order val="1"/>
          <c:tx>
            <c:strRef>
              <c:f>'2-1'!$A$5</c:f>
              <c:strCache>
                <c:ptCount val="1"/>
                <c:pt idx="0">
                  <c:v>合計特殊出生率（京都府）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circle"/>
            <c:size val="9"/>
            <c:spPr>
              <a:solidFill>
                <a:schemeClr val="accent2"/>
              </a:solidFill>
              <a:ln>
                <a:noFill/>
              </a:ln>
            </c:spPr>
          </c:marker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'2-1'!$B$3:$R$3</c:f>
              <c:strCache>
                <c:ptCount val="17"/>
                <c:pt idx="0">
                  <c:v>1960
（S35）</c:v>
                </c:pt>
                <c:pt idx="1">
                  <c:v>1965
（S40）</c:v>
                </c:pt>
                <c:pt idx="2">
                  <c:v>1970
（S45）</c:v>
                </c:pt>
                <c:pt idx="3">
                  <c:v>1975
（S50）</c:v>
                </c:pt>
                <c:pt idx="4">
                  <c:v>1980
（S55）</c:v>
                </c:pt>
                <c:pt idx="5">
                  <c:v>1985
（S60）</c:v>
                </c:pt>
                <c:pt idx="6">
                  <c:v>1990
（H2）</c:v>
                </c:pt>
                <c:pt idx="7">
                  <c:v>1995
（H7）</c:v>
                </c:pt>
                <c:pt idx="8">
                  <c:v>2000
（H12）</c:v>
                </c:pt>
                <c:pt idx="9">
                  <c:v>2005
（H17）</c:v>
                </c:pt>
                <c:pt idx="10">
                  <c:v>2010
（H22）</c:v>
                </c:pt>
                <c:pt idx="11">
                  <c:v>2015
（H27）</c:v>
                </c:pt>
                <c:pt idx="12">
                  <c:v>2019
（R1）</c:v>
                </c:pt>
                <c:pt idx="13">
                  <c:v>2020
（R2）</c:v>
                </c:pt>
                <c:pt idx="14">
                  <c:v>2021
(R3）</c:v>
                </c:pt>
                <c:pt idx="15">
                  <c:v>2022
(R4)</c:v>
                </c:pt>
                <c:pt idx="16">
                  <c:v>2023
(R5)</c:v>
                </c:pt>
              </c:strCache>
            </c:strRef>
          </c:cat>
          <c:val>
            <c:numRef>
              <c:f>'2-1'!$B$5:$R$5</c:f>
              <c:numCache>
                <c:formatCode>0.00</c:formatCode>
                <c:ptCount val="17"/>
                <c:pt idx="0">
                  <c:v>1.72</c:v>
                </c:pt>
                <c:pt idx="1">
                  <c:v>2.02</c:v>
                </c:pt>
                <c:pt idx="2">
                  <c:v>2.02</c:v>
                </c:pt>
                <c:pt idx="3">
                  <c:v>1.81</c:v>
                </c:pt>
                <c:pt idx="4">
                  <c:v>1.67</c:v>
                </c:pt>
                <c:pt idx="5">
                  <c:v>1.68</c:v>
                </c:pt>
                <c:pt idx="6">
                  <c:v>1.48</c:v>
                </c:pt>
                <c:pt idx="7">
                  <c:v>1.33</c:v>
                </c:pt>
                <c:pt idx="8">
                  <c:v>1.28</c:v>
                </c:pt>
                <c:pt idx="9">
                  <c:v>1.18</c:v>
                </c:pt>
                <c:pt idx="10">
                  <c:v>1.28</c:v>
                </c:pt>
                <c:pt idx="11">
                  <c:v>1.35</c:v>
                </c:pt>
                <c:pt idx="12">
                  <c:v>1.25</c:v>
                </c:pt>
                <c:pt idx="13">
                  <c:v>1.26</c:v>
                </c:pt>
                <c:pt idx="14" formatCode="General">
                  <c:v>1.22</c:v>
                </c:pt>
                <c:pt idx="15" formatCode="General">
                  <c:v>1.18</c:v>
                </c:pt>
                <c:pt idx="16" formatCode="General">
                  <c:v>1.1100000000000001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1E6-41B3-B626-F2CF6D91DF3E}"/>
            </c:ext>
          </c:extLst>
        </c:ser>
        <c:ser>
          <c:idx val="0"/>
          <c:order val="2"/>
          <c:tx>
            <c:strRef>
              <c:f>'2-1'!$A$6</c:f>
              <c:strCache>
                <c:ptCount val="1"/>
                <c:pt idx="0">
                  <c:v>（参考）合計特殊出生率（全国）</c:v>
                </c:pt>
              </c:strCache>
            </c:strRef>
          </c:tx>
          <c:spPr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c:spPr>
          <c:marker>
            <c:symbol val="circle"/>
            <c:size val="9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c:spPr>
          </c:marker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'2-1'!$B$3:$R$3</c:f>
              <c:strCache>
                <c:ptCount val="17"/>
                <c:pt idx="0">
                  <c:v>1960
（S35）</c:v>
                </c:pt>
                <c:pt idx="1">
                  <c:v>1965
（S40）</c:v>
                </c:pt>
                <c:pt idx="2">
                  <c:v>1970
（S45）</c:v>
                </c:pt>
                <c:pt idx="3">
                  <c:v>1975
（S50）</c:v>
                </c:pt>
                <c:pt idx="4">
                  <c:v>1980
（S55）</c:v>
                </c:pt>
                <c:pt idx="5">
                  <c:v>1985
（S60）</c:v>
                </c:pt>
                <c:pt idx="6">
                  <c:v>1990
（H2）</c:v>
                </c:pt>
                <c:pt idx="7">
                  <c:v>1995
（H7）</c:v>
                </c:pt>
                <c:pt idx="8">
                  <c:v>2000
（H12）</c:v>
                </c:pt>
                <c:pt idx="9">
                  <c:v>2005
（H17）</c:v>
                </c:pt>
                <c:pt idx="10">
                  <c:v>2010
（H22）</c:v>
                </c:pt>
                <c:pt idx="11">
                  <c:v>2015
（H27）</c:v>
                </c:pt>
                <c:pt idx="12">
                  <c:v>2019
（R1）</c:v>
                </c:pt>
                <c:pt idx="13">
                  <c:v>2020
（R2）</c:v>
                </c:pt>
                <c:pt idx="14">
                  <c:v>2021
(R3）</c:v>
                </c:pt>
                <c:pt idx="15">
                  <c:v>2022
(R4)</c:v>
                </c:pt>
                <c:pt idx="16">
                  <c:v>2023
(R5)</c:v>
                </c:pt>
              </c:strCache>
            </c:strRef>
          </c:cat>
          <c:val>
            <c:numRef>
              <c:f>'2-1'!$B$6:$R$6</c:f>
              <c:numCache>
                <c:formatCode>0.00</c:formatCode>
                <c:ptCount val="17"/>
                <c:pt idx="0">
                  <c:v>2</c:v>
                </c:pt>
                <c:pt idx="1">
                  <c:v>2.14</c:v>
                </c:pt>
                <c:pt idx="2">
                  <c:v>2.13</c:v>
                </c:pt>
                <c:pt idx="3">
                  <c:v>1.91</c:v>
                </c:pt>
                <c:pt idx="4">
                  <c:v>1.75</c:v>
                </c:pt>
                <c:pt idx="5">
                  <c:v>1.76</c:v>
                </c:pt>
                <c:pt idx="6">
                  <c:v>1.54</c:v>
                </c:pt>
                <c:pt idx="7">
                  <c:v>1.42</c:v>
                </c:pt>
                <c:pt idx="8">
                  <c:v>1.36</c:v>
                </c:pt>
                <c:pt idx="9">
                  <c:v>1.26</c:v>
                </c:pt>
                <c:pt idx="10">
                  <c:v>1.39</c:v>
                </c:pt>
                <c:pt idx="11">
                  <c:v>1.45</c:v>
                </c:pt>
                <c:pt idx="12">
                  <c:v>1.36</c:v>
                </c:pt>
                <c:pt idx="13">
                  <c:v>1.33</c:v>
                </c:pt>
                <c:pt idx="14">
                  <c:v>1.3</c:v>
                </c:pt>
                <c:pt idx="15" formatCode="General">
                  <c:v>1.26</c:v>
                </c:pt>
                <c:pt idx="16" formatCode="General">
                  <c:v>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1E6-41B3-B626-F2CF6D91DF3E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3314688"/>
        <c:axId val="203316224"/>
      </c:lineChart>
      <c:catAx>
        <c:axId val="20331468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203316224"/>
        <c:crosses val="autoZero"/>
        <c:auto val="1"/>
        <c:lblAlgn val="ctr"/>
        <c:lblOffset val="100"/>
        <c:noMultiLvlLbl val="0"/>
      </c:catAx>
      <c:valAx>
        <c:axId val="203316224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0" vert="eaVert"/>
              <a:lstStyle/>
              <a:p>
                <a:pPr>
                  <a:defRPr/>
                </a:pPr>
                <a:r>
                  <a:rPr lang="ja-JP" altLang="en-US" dirty="0"/>
                  <a:t>合計特殊出生率</a:t>
                </a:r>
              </a:p>
            </c:rich>
          </c:tx>
          <c:overlay val="0"/>
        </c:title>
        <c:numFmt formatCode="#,##0.0_ ;[Red]\-#,##0.0\ " sourceLinked="0"/>
        <c:majorTickMark val="in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203314688"/>
        <c:crosses val="autoZero"/>
        <c:crossBetween val="between"/>
      </c:valAx>
      <c:valAx>
        <c:axId val="187940415"/>
        <c:scaling>
          <c:orientation val="minMax"/>
        </c:scaling>
        <c:delete val="0"/>
        <c:axPos val="r"/>
        <c:title>
          <c:tx>
            <c:rich>
              <a:bodyPr rot="0" vert="eaVert"/>
              <a:lstStyle/>
              <a:p>
                <a:pPr>
                  <a:defRPr/>
                </a:pPr>
                <a:r>
                  <a:rPr lang="ja-JP" altLang="en-US" dirty="0"/>
                  <a:t>出生数</a:t>
                </a:r>
              </a:p>
            </c:rich>
          </c:tx>
          <c:layout>
            <c:manualLayout>
              <c:xMode val="edge"/>
              <c:yMode val="edge"/>
              <c:x val="0.96972535690266692"/>
              <c:y val="0.76165439775193788"/>
            </c:manualLayout>
          </c:layout>
          <c:overlay val="0"/>
        </c:title>
        <c:numFmt formatCode="#,##0_);[Red]\(#,##0\)" sourceLinked="1"/>
        <c:majorTickMark val="out"/>
        <c:minorTickMark val="none"/>
        <c:tickLblPos val="nextTo"/>
        <c:crossAx val="1820143887"/>
        <c:crosses val="max"/>
        <c:crossBetween val="between"/>
      </c:valAx>
      <c:catAx>
        <c:axId val="1820143887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7940415"/>
        <c:crosses val="autoZero"/>
        <c:auto val="1"/>
        <c:lblAlgn val="ctr"/>
        <c:lblOffset val="100"/>
        <c:noMultiLvlLbl val="0"/>
      </c:catAx>
      <c:spPr>
        <a:solidFill>
          <a:sysClr val="window" lastClr="FFFFFF"/>
        </a:solidFill>
        <a:ln w="12700">
          <a:solidFill>
            <a:sysClr val="windowText" lastClr="000000">
              <a:lumMod val="50000"/>
              <a:lumOff val="50000"/>
            </a:sysClr>
          </a:solidFill>
        </a:ln>
        <a:effectLst/>
      </c:spPr>
    </c:plotArea>
    <c:legend>
      <c:legendPos val="b"/>
      <c:layout>
        <c:manualLayout>
          <c:xMode val="edge"/>
          <c:yMode val="edge"/>
          <c:x val="8.4809527118571204E-2"/>
          <c:y val="0.94147264748647896"/>
          <c:w val="0.81316469892153942"/>
          <c:h val="4.82821052301115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defRPr>
          </a:pPr>
          <a:endParaRPr lang="ja-JP"/>
        </a:p>
      </c:txPr>
    </c:legend>
    <c:plotVisOnly val="1"/>
    <c:dispBlanksAs val="span"/>
    <c:showDLblsOverMax val="0"/>
  </c:chart>
  <c:txPr>
    <a:bodyPr/>
    <a:lstStyle/>
    <a:p>
      <a:pPr>
        <a:defRPr sz="1400">
          <a:latin typeface="ＭＳ Ｐゴシック" panose="020B0600070205080204" pitchFamily="50" charset="-128"/>
          <a:ea typeface="ＭＳ Ｐゴシック" panose="020B0600070205080204" pitchFamily="50" charset="-128"/>
        </a:defRPr>
      </a:pPr>
      <a:endParaRPr lang="ja-JP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r>
              <a:rPr lang="ja-JP" altLang="en-US" dirty="0"/>
              <a:t>賃貸住宅の媒介に際して、家主から断るよう言われた経験の有無</a:t>
            </a:r>
          </a:p>
        </c:rich>
      </c:tx>
      <c:layout>
        <c:manualLayout>
          <c:xMode val="edge"/>
          <c:yMode val="edge"/>
          <c:x val="3.8196932630323865E-2"/>
          <c:y val="0.930548790365759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9862587620622624"/>
          <c:y val="7.7405936811438453E-2"/>
          <c:w val="0.74883543846227607"/>
          <c:h val="0.8360478600186893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'3-2'!$C$4</c:f>
              <c:strCache>
                <c:ptCount val="1"/>
                <c:pt idx="0">
                  <c:v>経験有り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1F3C6BF6-D09B-47FB-A8EC-51B5784FC5E5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69EE04A7-F323-4FFD-9532-1AB692E03931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8EAE-4755-BEF0-A6F95255A0B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E5CFBB78-A672-4200-AC9D-62746B5851FB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30179192-D403-4D87-9418-321A68E6DB27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8EAE-4755-BEF0-A6F95255A0B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ED03D5EA-CB4B-4D3D-ABCF-754F33CE9A9A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8A2A8C41-5E9B-44DA-A383-9DE4D9C74C41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8EAE-4755-BEF0-A6F95255A0B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81A3359A-8A15-40D5-A73F-7FFA19C8801C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31101A57-40CF-40D3-9AD9-1ABDD6A17423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8EAE-4755-BEF0-A6F95255A0B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62A0C00-74A1-4385-8CBB-6525E481AB46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77E86EA4-105C-4384-8669-5CE40509206C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8EAE-4755-BEF0-A6F95255A0B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3B958DEC-188D-431A-8303-19DB4C0AD9A0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7C285C92-8D02-4E0C-96C9-B3BFA26385F9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8EAE-4755-BEF0-A6F95255A0BE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13A8E3E4-3B8E-4364-A848-8517F7E61E1B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0CFA909B-A4C4-477D-BCE0-7C4091C7D343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8EAE-4755-BEF0-A6F95255A0BE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D1C90A73-6B85-45EE-ABC5-558C6F59E8EA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050BED25-08F7-41D4-B8F2-410861DFA6EB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8EAE-4755-BEF0-A6F95255A0BE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1D904724-02A0-4F2C-B320-25077C9FB649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0CE72CBB-2595-454D-814D-DFE9E3763F2D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8EAE-4755-BEF0-A6F95255A0BE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65CAB185-6F66-4AC7-BE23-9E33D9E0FC38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410A8DE2-DB3C-4150-B62A-4E897068A0F0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8EAE-4755-BEF0-A6F95255A0BE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D5D89645-1B3E-4A55-97F9-33EDD5DF6AFB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EE58AFC2-6536-4353-849B-09D2B79A2688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8EAE-4755-BEF0-A6F95255A0BE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5B46AC2E-3738-4836-9017-AF6E876C038D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15730E35-13FB-47DA-A607-4135CA015978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8EAE-4755-BEF0-A6F95255A0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lnSpc>
                    <a:spcPts val="1200"/>
                  </a:lnSpc>
                  <a:defRPr sz="1200" b="1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'3-2'!$B$5:$B$16</c:f>
              <c:strCache>
                <c:ptCount val="12"/>
                <c:pt idx="0">
                  <c:v>2011（H23）</c:v>
                </c:pt>
                <c:pt idx="1">
                  <c:v>2017（H29）</c:v>
                </c:pt>
                <c:pt idx="2">
                  <c:v>2022（R４）</c:v>
                </c:pt>
                <c:pt idx="3">
                  <c:v>2011（H23）</c:v>
                </c:pt>
                <c:pt idx="4">
                  <c:v>2017（H29）</c:v>
                </c:pt>
                <c:pt idx="5">
                  <c:v>2022（R４）</c:v>
                </c:pt>
                <c:pt idx="6">
                  <c:v>2011（H23）</c:v>
                </c:pt>
                <c:pt idx="7">
                  <c:v>2017（H29）</c:v>
                </c:pt>
                <c:pt idx="8">
                  <c:v>2022（R４）</c:v>
                </c:pt>
                <c:pt idx="9">
                  <c:v>2011（H23）</c:v>
                </c:pt>
                <c:pt idx="10">
                  <c:v>2017（H29）</c:v>
                </c:pt>
                <c:pt idx="11">
                  <c:v>2022（R４）</c:v>
                </c:pt>
              </c:strCache>
            </c:strRef>
          </c:cat>
          <c:val>
            <c:numRef>
              <c:f>'3-2'!$C$5:$C$16</c:f>
              <c:numCache>
                <c:formatCode>General</c:formatCode>
                <c:ptCount val="12"/>
                <c:pt idx="0">
                  <c:v>326</c:v>
                </c:pt>
                <c:pt idx="1">
                  <c:v>297</c:v>
                </c:pt>
                <c:pt idx="2">
                  <c:v>222</c:v>
                </c:pt>
                <c:pt idx="3">
                  <c:v>150</c:v>
                </c:pt>
                <c:pt idx="4">
                  <c:v>109</c:v>
                </c:pt>
                <c:pt idx="5">
                  <c:v>86</c:v>
                </c:pt>
                <c:pt idx="6">
                  <c:v>256</c:v>
                </c:pt>
                <c:pt idx="7">
                  <c:v>242</c:v>
                </c:pt>
                <c:pt idx="8">
                  <c:v>153</c:v>
                </c:pt>
                <c:pt idx="9">
                  <c:v>97</c:v>
                </c:pt>
                <c:pt idx="10">
                  <c:v>47</c:v>
                </c:pt>
                <c:pt idx="11">
                  <c:v>30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'3-2'!$H$5:$H$16</c15:f>
                <c15:dlblRangeCache>
                  <c:ptCount val="12"/>
                  <c:pt idx="0">
                    <c:v>(50.1%)</c:v>
                  </c:pt>
                  <c:pt idx="1">
                    <c:v>(43.7%)</c:v>
                  </c:pt>
                  <c:pt idx="2">
                    <c:v>(44.8%)</c:v>
                  </c:pt>
                  <c:pt idx="3">
                    <c:v>(23.0%)</c:v>
                  </c:pt>
                  <c:pt idx="4">
                    <c:v>(16.1%)</c:v>
                  </c:pt>
                  <c:pt idx="5">
                    <c:v>(17.3%)</c:v>
                  </c:pt>
                  <c:pt idx="6">
                    <c:v>(39.3%)</c:v>
                  </c:pt>
                  <c:pt idx="7">
                    <c:v>(35.6%)</c:v>
                  </c:pt>
                  <c:pt idx="8">
                    <c:v>(30.8%)</c:v>
                  </c:pt>
                  <c:pt idx="9">
                    <c:v>(14.9%)</c:v>
                  </c:pt>
                  <c:pt idx="10">
                    <c:v>(6.9%)</c:v>
                  </c:pt>
                  <c:pt idx="11">
                    <c:v>(6.0%)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C-8EAE-4755-BEF0-A6F95255A0BE}"/>
            </c:ext>
          </c:extLst>
        </c:ser>
        <c:ser>
          <c:idx val="1"/>
          <c:order val="1"/>
          <c:tx>
            <c:strRef>
              <c:f>'3-2'!$D$4</c:f>
              <c:strCache>
                <c:ptCount val="1"/>
                <c:pt idx="0">
                  <c:v>経験なし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0F6105BB-29FF-479A-8FC5-218ECAC19E54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64CAA2C9-9A88-4F2C-BE7B-31FCDBEFDDE3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D-8EAE-4755-BEF0-A6F95255A0B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B8F92C1-28A5-423F-9BDF-904CCA6221ED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3FE28591-57CB-4777-A5D6-BEF8849D91D1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8EAE-4755-BEF0-A6F95255A0B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EFAC5EA-29F2-4CD4-BBEE-912053520E5D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69A1E567-63D1-4824-930F-CBBE8ECA7B41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8EAE-4755-BEF0-A6F95255A0B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537D95D8-EBD8-498F-B47D-81B878D32663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F57CD43F-661A-47D1-AD40-88358A96FE04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8EAE-4755-BEF0-A6F95255A0B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0967C48B-4C21-4EFF-B730-25274B2154E8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A403BDC6-C735-4AE6-8336-EDF71425679C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1-8EAE-4755-BEF0-A6F95255A0B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7DDD81DE-5927-47A0-BB4A-727DE0AC9B80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2A3CD050-F519-47AF-9CB6-21217F7D4662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8EAE-4755-BEF0-A6F95255A0BE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1B75D663-4A19-483C-B1F7-EF6C87B87D34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CC074A35-FBE8-4CFF-B7CE-1C058B4D07EF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8EAE-4755-BEF0-A6F95255A0BE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719E7CE6-002F-4F46-B3B4-7F27AF90FA19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3157E406-6210-4FCD-9FEB-83C1CB5751EB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8EAE-4755-BEF0-A6F95255A0BE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B6B33F53-FE88-4898-983F-433B0698A259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55B476DE-76A7-46CE-A986-07A35A359B3A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5-8EAE-4755-BEF0-A6F95255A0BE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A1D56607-4A2E-4969-B2F7-46CB9DE7DCF9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71B4A83F-64FF-40B5-81C2-81189BAED42F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8EAE-4755-BEF0-A6F95255A0BE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0B466A6A-8CF8-4A18-B7D3-577649CEBA54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5DD88022-E947-481E-87CE-0A38E1821EEA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7-8EAE-4755-BEF0-A6F95255A0BE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687D5464-6BD8-4410-9FD8-1FF39632FE3B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0BC01935-9CC8-43B0-A671-4B5C46ADC040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8-8EAE-4755-BEF0-A6F95255A0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lnSpc>
                    <a:spcPts val="1100"/>
                  </a:lnSpc>
                  <a:defRPr sz="14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'3-2'!$B$5:$B$16</c:f>
              <c:strCache>
                <c:ptCount val="12"/>
                <c:pt idx="0">
                  <c:v>2011（H23）</c:v>
                </c:pt>
                <c:pt idx="1">
                  <c:v>2017（H29）</c:v>
                </c:pt>
                <c:pt idx="2">
                  <c:v>2022（R４）</c:v>
                </c:pt>
                <c:pt idx="3">
                  <c:v>2011（H23）</c:v>
                </c:pt>
                <c:pt idx="4">
                  <c:v>2017（H29）</c:v>
                </c:pt>
                <c:pt idx="5">
                  <c:v>2022（R４）</c:v>
                </c:pt>
                <c:pt idx="6">
                  <c:v>2011（H23）</c:v>
                </c:pt>
                <c:pt idx="7">
                  <c:v>2017（H29）</c:v>
                </c:pt>
                <c:pt idx="8">
                  <c:v>2022（R４）</c:v>
                </c:pt>
                <c:pt idx="9">
                  <c:v>2011（H23）</c:v>
                </c:pt>
                <c:pt idx="10">
                  <c:v>2017（H29）</c:v>
                </c:pt>
                <c:pt idx="11">
                  <c:v>2022（R４）</c:v>
                </c:pt>
              </c:strCache>
            </c:strRef>
          </c:cat>
          <c:val>
            <c:numRef>
              <c:f>'3-2'!$D$5:$D$16</c:f>
              <c:numCache>
                <c:formatCode>General</c:formatCode>
                <c:ptCount val="12"/>
                <c:pt idx="0">
                  <c:v>281</c:v>
                </c:pt>
                <c:pt idx="1">
                  <c:v>368</c:v>
                </c:pt>
                <c:pt idx="2">
                  <c:v>261</c:v>
                </c:pt>
                <c:pt idx="3">
                  <c:v>452</c:v>
                </c:pt>
                <c:pt idx="4">
                  <c:v>553</c:v>
                </c:pt>
                <c:pt idx="5">
                  <c:v>402</c:v>
                </c:pt>
                <c:pt idx="6">
                  <c:v>332</c:v>
                </c:pt>
                <c:pt idx="7">
                  <c:v>415</c:v>
                </c:pt>
                <c:pt idx="8">
                  <c:v>332</c:v>
                </c:pt>
                <c:pt idx="9">
                  <c:v>495</c:v>
                </c:pt>
                <c:pt idx="10">
                  <c:v>596</c:v>
                </c:pt>
                <c:pt idx="11">
                  <c:v>452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'3-2'!$I$5:$I$16</c15:f>
                <c15:dlblRangeCache>
                  <c:ptCount val="12"/>
                  <c:pt idx="0">
                    <c:v>(43.2%)</c:v>
                  </c:pt>
                  <c:pt idx="1">
                    <c:v>(54.2%)</c:v>
                  </c:pt>
                  <c:pt idx="2">
                    <c:v>(52.6%)</c:v>
                  </c:pt>
                  <c:pt idx="3">
                    <c:v>(69.4%)</c:v>
                  </c:pt>
                  <c:pt idx="4">
                    <c:v>(81.4%)</c:v>
                  </c:pt>
                  <c:pt idx="5">
                    <c:v>(81.0%)</c:v>
                  </c:pt>
                  <c:pt idx="6">
                    <c:v>(51.0%)</c:v>
                  </c:pt>
                  <c:pt idx="7">
                    <c:v>(61.1%)</c:v>
                  </c:pt>
                  <c:pt idx="8">
                    <c:v>(66.9%)</c:v>
                  </c:pt>
                  <c:pt idx="9">
                    <c:v>(76.0%)</c:v>
                  </c:pt>
                  <c:pt idx="10">
                    <c:v>(87.8%)</c:v>
                  </c:pt>
                  <c:pt idx="11">
                    <c:v>(91.1%)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19-8EAE-4755-BEF0-A6F95255A0BE}"/>
            </c:ext>
          </c:extLst>
        </c:ser>
        <c:ser>
          <c:idx val="2"/>
          <c:order val="2"/>
          <c:tx>
            <c:strRef>
              <c:f>'3-2'!$E$4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2E07F517-6C88-45F8-BB12-5036A6F55E6E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867B406E-B3B0-4B3B-8C78-129E013CB70E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A-8EAE-4755-BEF0-A6F95255A0B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6CDE85AF-0033-4513-A8A2-DCAAC962AB98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33B8D98F-C589-4536-A188-7C21FD29F1FA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B-8EAE-4755-BEF0-A6F95255A0B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B2ED4D09-1F35-44FA-A650-122E5C6B6126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3E04ACE6-643D-45E8-97E3-6B6BC89F8D2E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C-8EAE-4755-BEF0-A6F95255A0B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fld id="{4C3F258D-DE4B-444A-A857-F6E60EE4B041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8CE4A479-8AB6-4DE6-B6AD-529A26615A64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D-8EAE-4755-BEF0-A6F95255A0B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ECFAEB7A-0409-43D1-943E-44D08759795D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0C9A48F7-42F4-4860-9C19-F7B72B13E668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E-8EAE-4755-BEF0-A6F95255A0B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A5F823C2-278E-4103-BB22-6012A41E2C1C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A8DBF77A-8BD5-4B9F-B623-32962B0A6015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F-8EAE-4755-BEF0-A6F95255A0BE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fld id="{3799DE59-3116-4BF2-AB0F-7D9DF2D96F01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F2B970C8-FD0F-4E3B-B667-C3F9D67BC80F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0-8EAE-4755-BEF0-A6F95255A0BE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654CA502-D648-48E2-B42F-0984FCD1CB15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715C0C4F-0899-4244-B672-70653B9426E1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1-8EAE-4755-BEF0-A6F95255A0BE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fld id="{2FC78311-EEB3-4948-8CE8-8A45970E224A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B31D6460-AD6C-4E4E-BFEC-AE7CF6FB1058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2-8EAE-4755-BEF0-A6F95255A0BE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fld id="{2F78B613-766B-4877-B94D-620FB1812264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63AA3710-0578-4A78-94E4-F8DF5D0A8E25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3-8EAE-4755-BEF0-A6F95255A0BE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fld id="{9F85148F-02F4-4124-B771-75F938D027A5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CFC46F33-E8EB-4EFC-8939-8CAC91A5A8E1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4-8EAE-4755-BEF0-A6F95255A0BE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fld id="{4666A2E2-0B4C-43AE-B4FF-373897D46A17}" type="CELLRANGE">
                      <a:rPr lang="ja-JP" altLang="en-US"/>
                      <a:pPr/>
                      <a:t>[CELLRANGE]</a:t>
                    </a:fld>
                    <a:r>
                      <a:rPr lang="ja-JP" altLang="en-US" baseline="0"/>
                      <a:t>
</a:t>
                    </a:r>
                    <a:fld id="{0CAA0548-8CD5-4842-95D0-21B740034E97}" type="VALUE">
                      <a:rPr lang="ja-JP" altLang="en-US" baseline="0"/>
                      <a:pPr/>
                      <a:t>[値]</a:t>
                    </a:fld>
                    <a:endParaRPr lang="ja-JP" alt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5-8EAE-4755-BEF0-A6F95255A0B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lnSpc>
                    <a:spcPts val="1200"/>
                  </a:lnSpc>
                  <a:defRPr sz="14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'3-2'!$B$5:$B$16</c:f>
              <c:strCache>
                <c:ptCount val="12"/>
                <c:pt idx="0">
                  <c:v>2011（H23）</c:v>
                </c:pt>
                <c:pt idx="1">
                  <c:v>2017（H29）</c:v>
                </c:pt>
                <c:pt idx="2">
                  <c:v>2022（R４）</c:v>
                </c:pt>
                <c:pt idx="3">
                  <c:v>2011（H23）</c:v>
                </c:pt>
                <c:pt idx="4">
                  <c:v>2017（H29）</c:v>
                </c:pt>
                <c:pt idx="5">
                  <c:v>2022（R４）</c:v>
                </c:pt>
                <c:pt idx="6">
                  <c:v>2011（H23）</c:v>
                </c:pt>
                <c:pt idx="7">
                  <c:v>2017（H29）</c:v>
                </c:pt>
                <c:pt idx="8">
                  <c:v>2022（R４）</c:v>
                </c:pt>
                <c:pt idx="9">
                  <c:v>2011（H23）</c:v>
                </c:pt>
                <c:pt idx="10">
                  <c:v>2017（H29）</c:v>
                </c:pt>
                <c:pt idx="11">
                  <c:v>2022（R４）</c:v>
                </c:pt>
              </c:strCache>
            </c:strRef>
          </c:cat>
          <c:val>
            <c:numRef>
              <c:f>'3-2'!$E$5:$E$16</c:f>
              <c:numCache>
                <c:formatCode>General</c:formatCode>
                <c:ptCount val="12"/>
                <c:pt idx="0">
                  <c:v>44</c:v>
                </c:pt>
                <c:pt idx="1">
                  <c:v>14</c:v>
                </c:pt>
                <c:pt idx="2">
                  <c:v>13</c:v>
                </c:pt>
                <c:pt idx="3">
                  <c:v>49</c:v>
                </c:pt>
                <c:pt idx="4">
                  <c:v>17</c:v>
                </c:pt>
                <c:pt idx="5">
                  <c:v>8</c:v>
                </c:pt>
                <c:pt idx="6">
                  <c:v>63</c:v>
                </c:pt>
                <c:pt idx="7">
                  <c:v>22</c:v>
                </c:pt>
                <c:pt idx="8">
                  <c:v>11</c:v>
                </c:pt>
                <c:pt idx="9">
                  <c:v>59</c:v>
                </c:pt>
                <c:pt idx="10">
                  <c:v>36</c:v>
                </c:pt>
                <c:pt idx="11">
                  <c:v>14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'3-2'!$J$5:$J$16</c15:f>
                <c15:dlblRangeCache>
                  <c:ptCount val="12"/>
                  <c:pt idx="0">
                    <c:v>(6.8%)</c:v>
                  </c:pt>
                  <c:pt idx="1">
                    <c:v>(2.1%)</c:v>
                  </c:pt>
                  <c:pt idx="2">
                    <c:v>(2.6%)</c:v>
                  </c:pt>
                  <c:pt idx="3">
                    <c:v>(7.5%)</c:v>
                  </c:pt>
                  <c:pt idx="4">
                    <c:v>(2.5%)</c:v>
                  </c:pt>
                  <c:pt idx="5">
                    <c:v>(1.6%)</c:v>
                  </c:pt>
                  <c:pt idx="6">
                    <c:v>(9.7%)</c:v>
                  </c:pt>
                  <c:pt idx="7">
                    <c:v>(3.2%)</c:v>
                  </c:pt>
                  <c:pt idx="8">
                    <c:v>(2.2%)</c:v>
                  </c:pt>
                  <c:pt idx="9">
                    <c:v>(9.1%)</c:v>
                  </c:pt>
                  <c:pt idx="10">
                    <c:v>(5.3%)</c:v>
                  </c:pt>
                  <c:pt idx="11">
                    <c:v>(2.8%)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26-8EAE-4755-BEF0-A6F95255A0B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201830784"/>
        <c:axId val="201832320"/>
      </c:barChart>
      <c:catAx>
        <c:axId val="201830784"/>
        <c:scaling>
          <c:orientation val="maxMin"/>
        </c:scaling>
        <c:delete val="0"/>
        <c:axPos val="l"/>
        <c:numFmt formatCode="General" sourceLinked="1"/>
        <c:majorTickMark val="in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201832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01832320"/>
        <c:scaling>
          <c:orientation val="minMax"/>
        </c:scaling>
        <c:delete val="0"/>
        <c:axPos val="t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20183078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2257511733369328"/>
          <c:y val="0.91104930153038199"/>
          <c:w val="0.25686770267486397"/>
          <c:h val="8.7400821707427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>
          <a:latin typeface="ＭＳ Ｐゴシック" panose="020B0600070205080204" pitchFamily="50" charset="-128"/>
          <a:ea typeface="ＭＳ Ｐゴシック" panose="020B0600070205080204" pitchFamily="50" charset="-128"/>
        </a:defRPr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r>
              <a:rPr lang="ja-JP" altLang="en-US"/>
              <a:t>府全域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baseline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3218822283338189"/>
          <c:y val="9.6619995267340178E-2"/>
          <c:w val="0.67833664052514075"/>
          <c:h val="0.74985247533713462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'4-1'!$R$59</c:f>
              <c:strCache>
                <c:ptCount val="1"/>
                <c:pt idx="0">
                  <c:v>単独世帯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'4-1'!$Q$60:$Q$62</c:f>
              <c:strCache>
                <c:ptCount val="3"/>
                <c:pt idx="0">
                  <c:v>2013
（H25）</c:v>
                </c:pt>
                <c:pt idx="1">
                  <c:v>2018
（H30）</c:v>
                </c:pt>
                <c:pt idx="2">
                  <c:v>2023
（R5）</c:v>
                </c:pt>
              </c:strCache>
            </c:strRef>
          </c:cat>
          <c:val>
            <c:numRef>
              <c:f>'4-1'!$R$60:$R$62</c:f>
              <c:numCache>
                <c:formatCode>#,##0_);[Red]\(#,##0\)</c:formatCode>
                <c:ptCount val="3"/>
                <c:pt idx="0">
                  <c:v>125800</c:v>
                </c:pt>
                <c:pt idx="1">
                  <c:v>155500</c:v>
                </c:pt>
                <c:pt idx="2">
                  <c:v>167200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EB-431C-BDA5-A7053C937C28}"/>
            </c:ext>
          </c:extLst>
        </c:ser>
        <c:ser>
          <c:idx val="3"/>
          <c:order val="1"/>
          <c:tx>
            <c:strRef>
              <c:f>'4-1'!$S$59</c:f>
              <c:strCache>
                <c:ptCount val="1"/>
                <c:pt idx="0">
                  <c:v>高齢夫婦世帯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'4-1'!$Q$60:$Q$62</c:f>
              <c:strCache>
                <c:ptCount val="3"/>
                <c:pt idx="0">
                  <c:v>2013
（H25）</c:v>
                </c:pt>
                <c:pt idx="1">
                  <c:v>2018
（H30）</c:v>
                </c:pt>
                <c:pt idx="2">
                  <c:v>2023
（R5）</c:v>
                </c:pt>
              </c:strCache>
            </c:strRef>
          </c:cat>
          <c:val>
            <c:numRef>
              <c:f>'4-1'!$S$60:$S$62</c:f>
              <c:numCache>
                <c:formatCode>#,##0_);[Red]\(#,##0\)</c:formatCode>
                <c:ptCount val="3"/>
                <c:pt idx="0">
                  <c:v>126700</c:v>
                </c:pt>
                <c:pt idx="1">
                  <c:v>129800</c:v>
                </c:pt>
                <c:pt idx="2">
                  <c:v>142300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EB-431C-BDA5-A7053C937C28}"/>
            </c:ext>
          </c:extLst>
        </c:ser>
        <c:ser>
          <c:idx val="0"/>
          <c:order val="2"/>
          <c:tx>
            <c:strRef>
              <c:f>'4-1'!$T$59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'4-1'!$Q$60:$Q$62</c:f>
              <c:strCache>
                <c:ptCount val="3"/>
                <c:pt idx="0">
                  <c:v>2013
（H25）</c:v>
                </c:pt>
                <c:pt idx="1">
                  <c:v>2018
（H30）</c:v>
                </c:pt>
                <c:pt idx="2">
                  <c:v>2023
（R5）</c:v>
                </c:pt>
              </c:strCache>
            </c:strRef>
          </c:cat>
          <c:val>
            <c:numRef>
              <c:f>'4-1'!$T$60:$T$62</c:f>
              <c:numCache>
                <c:formatCode>#,##0_);[Red]\(#,##0\)</c:formatCode>
                <c:ptCount val="3"/>
                <c:pt idx="0">
                  <c:v>183100</c:v>
                </c:pt>
                <c:pt idx="1">
                  <c:v>201400</c:v>
                </c:pt>
                <c:pt idx="2">
                  <c:v>179700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EB-431C-BDA5-A7053C937C2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03314688"/>
        <c:axId val="203316224"/>
      </c:barChart>
      <c:catAx>
        <c:axId val="20331468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203316224"/>
        <c:crosses val="autoZero"/>
        <c:auto val="1"/>
        <c:lblAlgn val="ctr"/>
        <c:lblOffset val="100"/>
        <c:noMultiLvlLbl val="0"/>
      </c:catAx>
      <c:valAx>
        <c:axId val="203316224"/>
        <c:scaling>
          <c:orientation val="minMax"/>
          <c:max val="500000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#,##0_ ;[Red]\-#,##0\ " sourceLinked="0"/>
        <c:majorTickMark val="in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203314688"/>
        <c:crosses val="autoZero"/>
        <c:crossBetween val="between"/>
      </c:valAx>
      <c:spPr>
        <a:solidFill>
          <a:sysClr val="window" lastClr="FFFFFF"/>
        </a:solidFill>
        <a:ln w="12700">
          <a:solidFill>
            <a:sysClr val="windowText" lastClr="000000">
              <a:lumMod val="50000"/>
              <a:lumOff val="50000"/>
            </a:sysClr>
          </a:solidFill>
        </a:ln>
        <a:effectLst/>
      </c:spPr>
    </c:plotArea>
    <c:legend>
      <c:legendPos val="r"/>
      <c:layout>
        <c:manualLayout>
          <c:xMode val="edge"/>
          <c:yMode val="edge"/>
          <c:x val="0.82658680454358113"/>
          <c:y val="0.2720535795094578"/>
          <c:w val="0.16383235592843992"/>
          <c:h val="0.54124137931034477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defRPr>
          </a:pPr>
          <a:endParaRPr lang="ja-JP"/>
        </a:p>
      </c:txPr>
    </c:legend>
    <c:plotVisOnly val="1"/>
    <c:dispBlanksAs val="span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>
          <a:latin typeface="ＭＳ Ｐゴシック" panose="020B0600070205080204" pitchFamily="50" charset="-128"/>
          <a:ea typeface="ＭＳ Ｐゴシック" panose="020B0600070205080204" pitchFamily="50" charset="-128"/>
        </a:defRPr>
      </a:pPr>
      <a:endParaRPr lang="ja-JP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588980186631788E-2"/>
          <c:y val="3.9070856570941087E-2"/>
          <c:w val="0.73222132000131368"/>
          <c:h val="0.8257429393675918"/>
        </c:manualLayout>
      </c:layout>
      <c:lineChart>
        <c:grouping val="standard"/>
        <c:varyColors val="0"/>
        <c:ser>
          <c:idx val="3"/>
          <c:order val="0"/>
          <c:tx>
            <c:strRef>
              <c:f>'5-3'!$B$3</c:f>
              <c:strCache>
                <c:ptCount val="1"/>
                <c:pt idx="0">
                  <c:v>京都府全域</c:v>
                </c:pt>
              </c:strCache>
            </c:strRef>
          </c:tx>
          <c:spPr>
            <a:ln w="19050" cap="rnd" cmpd="sng" algn="ctr">
              <a:solidFill>
                <a:schemeClr val="accent1">
                  <a:lumMod val="60000"/>
                </a:schemeClr>
              </a:solidFill>
              <a:prstDash val="sysDash"/>
              <a:round/>
            </a:ln>
            <a:effectLst/>
          </c:spPr>
          <c:marker>
            <c:symbol val="circle"/>
            <c:size val="9"/>
            <c:spPr>
              <a:solidFill>
                <a:schemeClr val="accent1">
                  <a:lumMod val="60000"/>
                </a:schemeClr>
              </a:solidFill>
              <a:ln w="6350" cap="flat" cmpd="sng" algn="ctr">
                <a:solidFill>
                  <a:schemeClr val="accent1">
                    <a:lumMod val="60000"/>
                  </a:schemeClr>
                </a:solidFill>
                <a:prstDash val="solid"/>
                <a:round/>
              </a:ln>
              <a:effectLst/>
            </c:spPr>
          </c:marker>
          <c:dLbls>
            <c:dLbl>
              <c:idx val="3"/>
              <c:layout>
                <c:manualLayout>
                  <c:x val="9.8870562984939743E-3"/>
                  <c:y val="-3.9991106982075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060-498C-88F6-0CE9A5A41846}"/>
                </c:ext>
              </c:extLst>
            </c:dLbl>
            <c:dLbl>
              <c:idx val="4"/>
              <c:layout>
                <c:manualLayout>
                  <c:x val="-1.5258476497506779E-2"/>
                  <c:y val="-3.99911069820757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060-498C-88F6-0CE9A5A418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'5-3'!$C$2:$G$2</c:f>
              <c:strCache>
                <c:ptCount val="5"/>
                <c:pt idx="0">
                  <c:v>2003
（H15）</c:v>
                </c:pt>
                <c:pt idx="1">
                  <c:v>2008
（H20）</c:v>
                </c:pt>
                <c:pt idx="2">
                  <c:v>2013
（H25）</c:v>
                </c:pt>
                <c:pt idx="3">
                  <c:v>2018
（H30）</c:v>
                </c:pt>
                <c:pt idx="4">
                  <c:v>2023
（R5）</c:v>
                </c:pt>
              </c:strCache>
            </c:strRef>
          </c:cat>
          <c:val>
            <c:numRef>
              <c:f>'5-3'!$C$3:$G$3</c:f>
              <c:numCache>
                <c:formatCode>0.0%</c:formatCode>
                <c:ptCount val="5"/>
                <c:pt idx="0">
                  <c:v>0.1274664890517026</c:v>
                </c:pt>
                <c:pt idx="1">
                  <c:v>0.13147535821130529</c:v>
                </c:pt>
                <c:pt idx="2">
                  <c:v>0.13277285465424524</c:v>
                </c:pt>
                <c:pt idx="3">
                  <c:v>0.12837181498916536</c:v>
                </c:pt>
                <c:pt idx="4">
                  <c:v>0.13100000000000001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060-498C-88F6-0CE9A5A41846}"/>
            </c:ext>
          </c:extLst>
        </c:ser>
        <c:ser>
          <c:idx val="0"/>
          <c:order val="1"/>
          <c:tx>
            <c:strRef>
              <c:f>'5-3'!$B$4</c:f>
              <c:strCache>
                <c:ptCount val="1"/>
                <c:pt idx="0">
                  <c:v>北部地域</c:v>
                </c:pt>
              </c:strCache>
            </c:strRef>
          </c:tx>
          <c:spPr>
            <a:ln w="19050" cap="rnd" cmpd="sng" algn="ctr">
              <a:solidFill>
                <a:schemeClr val="accent1"/>
              </a:solidFill>
              <a:prstDash val="solid"/>
              <a:round/>
            </a:ln>
            <a:effectLst/>
          </c:spPr>
          <c:marker>
            <c:symbol val="circle"/>
            <c:size val="9"/>
            <c:spPr>
              <a:solidFill>
                <a:schemeClr val="accent1"/>
              </a:solidFill>
              <a:ln w="6350" cap="flat" cmpd="sng" algn="ctr">
                <a:solidFill>
                  <a:schemeClr val="accent1"/>
                </a:solidFill>
                <a:prstDash val="solid"/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'5-3'!$C$2:$G$2</c:f>
              <c:strCache>
                <c:ptCount val="5"/>
                <c:pt idx="0">
                  <c:v>2003
（H15）</c:v>
                </c:pt>
                <c:pt idx="1">
                  <c:v>2008
（H20）</c:v>
                </c:pt>
                <c:pt idx="2">
                  <c:v>2013
（H25）</c:v>
                </c:pt>
                <c:pt idx="3">
                  <c:v>2018
（H30）</c:v>
                </c:pt>
                <c:pt idx="4">
                  <c:v>2023
（R5）</c:v>
                </c:pt>
              </c:strCache>
            </c:strRef>
          </c:cat>
          <c:val>
            <c:numRef>
              <c:f>'5-3'!$C$4:$G$4</c:f>
              <c:numCache>
                <c:formatCode>0.0%</c:formatCode>
                <c:ptCount val="5"/>
                <c:pt idx="0">
                  <c:v>0.16734182098765432</c:v>
                </c:pt>
                <c:pt idx="1">
                  <c:v>0.15423174718488922</c:v>
                </c:pt>
                <c:pt idx="2">
                  <c:v>0.16962510650383414</c:v>
                </c:pt>
                <c:pt idx="3">
                  <c:v>0.1811085648811229</c:v>
                </c:pt>
                <c:pt idx="4">
                  <c:v>0.22111210638737683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060-498C-88F6-0CE9A5A41846}"/>
            </c:ext>
          </c:extLst>
        </c:ser>
        <c:ser>
          <c:idx val="2"/>
          <c:order val="2"/>
          <c:tx>
            <c:strRef>
              <c:f>'5-3'!$B$5</c:f>
              <c:strCache>
                <c:ptCount val="1"/>
                <c:pt idx="0">
                  <c:v>中部地域</c:v>
                </c:pt>
              </c:strCache>
            </c:strRef>
          </c:tx>
          <c:spPr>
            <a:ln w="19050" cap="rnd" cmpd="sng" algn="ctr">
              <a:solidFill>
                <a:schemeClr val="accent5"/>
              </a:solidFill>
              <a:prstDash val="solid"/>
              <a:round/>
            </a:ln>
            <a:effectLst/>
          </c:spPr>
          <c:marker>
            <c:symbol val="circle"/>
            <c:size val="9"/>
            <c:spPr>
              <a:solidFill>
                <a:schemeClr val="accent5"/>
              </a:solidFill>
              <a:ln w="6350" cap="flat" cmpd="sng" algn="ctr">
                <a:solidFill>
                  <a:schemeClr val="accent5"/>
                </a:solidFill>
                <a:prstDash val="solid"/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8.655378575257662E-2"/>
                  <c:y val="-1.78599207197997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060-498C-88F6-0CE9A5A41846}"/>
                </c:ext>
              </c:extLst>
            </c:dLbl>
            <c:dLbl>
              <c:idx val="1"/>
              <c:layout>
                <c:manualLayout>
                  <c:x val="-9.1969954337860649E-2"/>
                  <c:y val="-2.44747061715774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060-498C-88F6-0CE9A5A418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'5-3'!$C$2:$G$2</c:f>
              <c:strCache>
                <c:ptCount val="5"/>
                <c:pt idx="0">
                  <c:v>2003
（H15）</c:v>
                </c:pt>
                <c:pt idx="1">
                  <c:v>2008
（H20）</c:v>
                </c:pt>
                <c:pt idx="2">
                  <c:v>2013
（H25）</c:v>
                </c:pt>
                <c:pt idx="3">
                  <c:v>2018
（H30）</c:v>
                </c:pt>
                <c:pt idx="4">
                  <c:v>2023
（R5）</c:v>
                </c:pt>
              </c:strCache>
            </c:strRef>
          </c:cat>
          <c:val>
            <c:numRef>
              <c:f>'5-3'!$C$5:$G$5</c:f>
              <c:numCache>
                <c:formatCode>0.0%</c:formatCode>
                <c:ptCount val="5"/>
                <c:pt idx="0">
                  <c:v>0.12882147024504084</c:v>
                </c:pt>
                <c:pt idx="1">
                  <c:v>0.13386348575215373</c:v>
                </c:pt>
                <c:pt idx="2">
                  <c:v>0.1437673582747917</c:v>
                </c:pt>
                <c:pt idx="3">
                  <c:v>0.15147190008920608</c:v>
                </c:pt>
                <c:pt idx="4">
                  <c:v>0.14967978042086003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060-498C-88F6-0CE9A5A41846}"/>
            </c:ext>
          </c:extLst>
        </c:ser>
        <c:ser>
          <c:idx val="1"/>
          <c:order val="3"/>
          <c:tx>
            <c:strRef>
              <c:f>'5-3'!$B$6</c:f>
              <c:strCache>
                <c:ptCount val="1"/>
                <c:pt idx="0">
                  <c:v>京都・乙訓地域</c:v>
                </c:pt>
              </c:strCache>
            </c:strRef>
          </c:tx>
          <c:spPr>
            <a:ln w="19050" cap="rnd" cmpd="sng" algn="ctr">
              <a:solidFill>
                <a:schemeClr val="accent3"/>
              </a:solidFill>
              <a:prstDash val="solid"/>
              <a:round/>
            </a:ln>
            <a:effectLst/>
          </c:spPr>
          <c:marker>
            <c:symbol val="circle"/>
            <c:size val="9"/>
            <c:spPr>
              <a:solidFill>
                <a:schemeClr val="accent3"/>
              </a:solidFill>
              <a:ln w="6350" cap="flat" cmpd="sng" algn="ctr">
                <a:solidFill>
                  <a:schemeClr val="accent3"/>
                </a:solidFill>
                <a:prstDash val="solid"/>
                <a:round/>
              </a:ln>
              <a:effectLst/>
            </c:spPr>
          </c:marker>
          <c:dLbls>
            <c:dLbl>
              <c:idx val="3"/>
              <c:layout>
                <c:manualLayout>
                  <c:x val="-4.8785853558840873E-2"/>
                  <c:y val="4.53590408051731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060-498C-88F6-0CE9A5A41846}"/>
                </c:ext>
              </c:extLst>
            </c:dLbl>
            <c:dLbl>
              <c:idx val="4"/>
              <c:layout>
                <c:manualLayout>
                  <c:x val="-3.4816113116618294E-2"/>
                  <c:y val="3.19392062474296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060-498C-88F6-0CE9A5A418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'5-3'!$C$2:$G$2</c:f>
              <c:strCache>
                <c:ptCount val="5"/>
                <c:pt idx="0">
                  <c:v>2003
（H15）</c:v>
                </c:pt>
                <c:pt idx="1">
                  <c:v>2008
（H20）</c:v>
                </c:pt>
                <c:pt idx="2">
                  <c:v>2013
（H25）</c:v>
                </c:pt>
                <c:pt idx="3">
                  <c:v>2018
（H30）</c:v>
                </c:pt>
                <c:pt idx="4">
                  <c:v>2023
（R5）</c:v>
                </c:pt>
              </c:strCache>
            </c:strRef>
          </c:cat>
          <c:val>
            <c:numRef>
              <c:f>'5-3'!$C$6:$G$6</c:f>
              <c:numCache>
                <c:formatCode>0.0%</c:formatCode>
                <c:ptCount val="5"/>
                <c:pt idx="0">
                  <c:v>0.13033444309927361</c:v>
                </c:pt>
                <c:pt idx="1">
                  <c:v>0.13729340920652572</c:v>
                </c:pt>
                <c:pt idx="2">
                  <c:v>0.1376693027906554</c:v>
                </c:pt>
                <c:pt idx="3">
                  <c:v>0.12654869246509118</c:v>
                </c:pt>
                <c:pt idx="4">
                  <c:v>0.12289217351287979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060-498C-88F6-0CE9A5A41846}"/>
            </c:ext>
          </c:extLst>
        </c:ser>
        <c:ser>
          <c:idx val="4"/>
          <c:order val="4"/>
          <c:tx>
            <c:strRef>
              <c:f>'5-3'!$B$7</c:f>
              <c:strCache>
                <c:ptCount val="1"/>
                <c:pt idx="0">
                  <c:v>南部地域</c:v>
                </c:pt>
              </c:strCache>
            </c:strRef>
          </c:tx>
          <c:spPr>
            <a:ln w="19050" cap="rnd" cmpd="sng" algn="ctr">
              <a:solidFill>
                <a:schemeClr val="accent3">
                  <a:lumMod val="60000"/>
                </a:schemeClr>
              </a:solidFill>
              <a:prstDash val="solid"/>
              <a:round/>
            </a:ln>
            <a:effectLst/>
          </c:spPr>
          <c:marker>
            <c:symbol val="circle"/>
            <c:size val="9"/>
            <c:spPr>
              <a:solidFill>
                <a:schemeClr val="accent3">
                  <a:lumMod val="60000"/>
                </a:schemeClr>
              </a:solidFill>
              <a:ln w="6350" cap="flat" cmpd="sng" algn="ctr">
                <a:solidFill>
                  <a:schemeClr val="accent3">
                    <a:lumMod val="60000"/>
                  </a:schemeClr>
                </a:solidFill>
                <a:prstDash val="solid"/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'5-3'!$C$2:$G$2</c:f>
              <c:strCache>
                <c:ptCount val="5"/>
                <c:pt idx="0">
                  <c:v>2003
（H15）</c:v>
                </c:pt>
                <c:pt idx="1">
                  <c:v>2008
（H20）</c:v>
                </c:pt>
                <c:pt idx="2">
                  <c:v>2013
（H25）</c:v>
                </c:pt>
                <c:pt idx="3">
                  <c:v>2018
（H30）</c:v>
                </c:pt>
                <c:pt idx="4">
                  <c:v>2023
（R5）</c:v>
                </c:pt>
              </c:strCache>
            </c:strRef>
          </c:cat>
          <c:val>
            <c:numRef>
              <c:f>'5-3'!$C$7:$G$7</c:f>
              <c:numCache>
                <c:formatCode>0.0%</c:formatCode>
                <c:ptCount val="5"/>
                <c:pt idx="0">
                  <c:v>9.7737964167750976E-2</c:v>
                </c:pt>
                <c:pt idx="1">
                  <c:v>9.5519471455822832E-2</c:v>
                </c:pt>
                <c:pt idx="2">
                  <c:v>8.6388705051842041E-2</c:v>
                </c:pt>
                <c:pt idx="3">
                  <c:v>9.0355242835078078E-2</c:v>
                </c:pt>
                <c:pt idx="4">
                  <c:v>9.4876502002670227E-2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060-498C-88F6-0CE9A5A41846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3314688"/>
        <c:axId val="203316224"/>
      </c:lineChart>
      <c:catAx>
        <c:axId val="20331468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203316224"/>
        <c:crosses val="autoZero"/>
        <c:auto val="1"/>
        <c:lblAlgn val="ctr"/>
        <c:lblOffset val="100"/>
        <c:noMultiLvlLbl val="0"/>
      </c:catAx>
      <c:valAx>
        <c:axId val="203316224"/>
        <c:scaling>
          <c:orientation val="minMax"/>
          <c:max val="0.24000000000000002"/>
          <c:min val="8.0000000000000016E-2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%" sourceLinked="0"/>
        <c:majorTickMark val="in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203314688"/>
        <c:crosses val="autoZero"/>
        <c:crossBetween val="between"/>
      </c:valAx>
      <c:spPr>
        <a:solidFill>
          <a:sysClr val="window" lastClr="FFFFFF"/>
        </a:solidFill>
        <a:ln w="12700">
          <a:solidFill>
            <a:sysClr val="windowText" lastClr="000000">
              <a:lumMod val="50000"/>
              <a:lumOff val="50000"/>
            </a:sysClr>
          </a:solidFill>
        </a:ln>
        <a:effectLst/>
      </c:spPr>
    </c:plotArea>
    <c:legend>
      <c:legendPos val="r"/>
      <c:layout>
        <c:manualLayout>
          <c:xMode val="edge"/>
          <c:yMode val="edge"/>
          <c:x val="0.8080919264544012"/>
          <c:y val="0.23838523538219222"/>
          <c:w val="0.17579318232009669"/>
          <c:h val="0.525434457719541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defRPr>
          </a:pPr>
          <a:endParaRPr lang="ja-JP"/>
        </a:p>
      </c:txPr>
    </c:legend>
    <c:plotVisOnly val="1"/>
    <c:dispBlanksAs val="span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400">
          <a:latin typeface="ＭＳ Ｐゴシック" panose="020B0600070205080204" pitchFamily="50" charset="-128"/>
          <a:ea typeface="ＭＳ Ｐゴシック" panose="020B0600070205080204" pitchFamily="50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0.91583</cdr:x>
      <cdr:y>0</cdr:y>
    </cdr:from>
    <cdr:to>
      <cdr:x>0.94793</cdr:x>
      <cdr:y>0.04566</cdr:y>
    </cdr:to>
    <cdr:sp macro="" textlink="">
      <cdr:nvSpPr>
        <cdr:cNvPr id="3" name="Text Box 1">
          <a:extLst xmlns:a="http://schemas.openxmlformats.org/drawingml/2006/main">
            <a:ext uri="{FF2B5EF4-FFF2-40B4-BE49-F238E27FC236}">
              <a16:creationId xmlns:a16="http://schemas.microsoft.com/office/drawing/2014/main" id="{5E9EB999-E3BE-4F5D-A413-825119CB09A9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9057409" y="0"/>
          <a:ext cx="317500" cy="23395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wrap="square" lIns="27432" tIns="18288" rIns="27432" bIns="18288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ja-JP" altLang="en-US" sz="1200" b="0" i="0" u="none" strike="noStrike" baseline="0" dirty="0">
              <a:solidFill>
                <a:srgbClr val="000000"/>
              </a:solidFill>
              <a:latin typeface="ＭＳ Ｐゴシック"/>
              <a:ea typeface="ＭＳ Ｐゴシック"/>
            </a:rPr>
            <a:t>人</a:t>
          </a:r>
          <a:endParaRPr lang="ja-JP" altLang="en-US" sz="1200" dirty="0"/>
        </a:p>
      </cdr:txBody>
    </cdr:sp>
  </cdr:relSizeAnchor>
  <cdr:relSizeAnchor xmlns:cdr="http://schemas.openxmlformats.org/drawingml/2006/chartDrawing">
    <cdr:from>
      <cdr:x>0.66875</cdr:x>
      <cdr:y>0.15229</cdr:y>
    </cdr:from>
    <cdr:to>
      <cdr:x>0.76518</cdr:x>
      <cdr:y>0.21164</cdr:y>
    </cdr:to>
    <cdr:sp macro="" textlink="">
      <cdr:nvSpPr>
        <cdr:cNvPr id="4" name="Rectangle 14">
          <a:extLst xmlns:a="http://schemas.openxmlformats.org/drawingml/2006/main">
            <a:ext uri="{FF2B5EF4-FFF2-40B4-BE49-F238E27FC236}">
              <a16:creationId xmlns:a16="http://schemas.microsoft.com/office/drawing/2014/main" id="{50ED759C-4722-451F-858E-75F702834AE8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947362" y="710812"/>
          <a:ext cx="857546" cy="27699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ja-JP"/>
          </a:defPPr>
          <a:lvl1pPr marL="0" algn="l" defTabSz="4572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 eaLnBrk="1" hangingPunct="1">
            <a:spcBef>
              <a:spcPct val="0"/>
            </a:spcBef>
            <a:buClrTx/>
            <a:buSzTx/>
            <a:buFontTx/>
            <a:buNone/>
          </a:pPr>
          <a:r>
            <a:rPr lang="ja-JP" altLang="en-US" sz="1200" dirty="0">
              <a:latin typeface="+mn-ea"/>
            </a:rPr>
            <a:t>１年単位</a:t>
          </a:r>
          <a:endParaRPr lang="ja-JP" altLang="en-US" sz="1100" dirty="0">
            <a:latin typeface="+mn-ea"/>
            <a:ea typeface="+mn-ea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0.08252</cdr:x>
      <cdr:y>0.01714</cdr:y>
    </cdr:from>
    <cdr:to>
      <cdr:x>0.15542</cdr:x>
      <cdr:y>0.0628</cdr:y>
    </cdr:to>
    <cdr:sp macro="" textlink="">
      <cdr:nvSpPr>
        <cdr:cNvPr id="3" name="Text Box 1">
          <a:extLst xmlns:a="http://schemas.openxmlformats.org/drawingml/2006/main">
            <a:ext uri="{FF2B5EF4-FFF2-40B4-BE49-F238E27FC236}">
              <a16:creationId xmlns:a16="http://schemas.microsoft.com/office/drawing/2014/main" id="{5E9EB999-E3BE-4F5D-A413-825119CB09A9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02187" y="72572"/>
          <a:ext cx="355288" cy="19332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wrap="square" lIns="27432" tIns="18288" rIns="27432" bIns="18288" anchor="ctr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ja-JP" altLang="en-US" sz="1200" b="0" i="0" u="none" strike="noStrike" baseline="0">
              <a:solidFill>
                <a:srgbClr val="000000"/>
              </a:solidFill>
              <a:latin typeface="ＭＳ Ｐゴシック"/>
              <a:ea typeface="ＭＳ Ｐゴシック"/>
            </a:rPr>
            <a:t>世帯</a:t>
          </a:r>
          <a:endParaRPr lang="ja-JP" altLang="en-US" sz="12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39A6E20C-2C9B-46CF-AF8B-D97A5AB7B46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9721108"/>
            <a:ext cx="3078428" cy="513507"/>
          </a:xfrm>
          <a:prstGeom prst="rect">
            <a:avLst/>
          </a:prstGeom>
        </p:spPr>
        <p:txBody>
          <a:bodyPr vert="horz" lIns="95014" tIns="47509" rIns="95014" bIns="47509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F5C6D755-6BF2-4856-BBE8-A72ED90DBC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7" y="9721108"/>
            <a:ext cx="3078428" cy="513507"/>
          </a:xfrm>
          <a:prstGeom prst="rect">
            <a:avLst/>
          </a:prstGeom>
        </p:spPr>
        <p:txBody>
          <a:bodyPr vert="horz" lIns="95014" tIns="47509" rIns="95014" bIns="47509" rtlCol="0" anchor="b"/>
          <a:lstStyle>
            <a:lvl1pPr algn="r">
              <a:defRPr sz="1100"/>
            </a:lvl1pPr>
          </a:lstStyle>
          <a:p>
            <a:fld id="{20E7AFA7-4413-41D2-B908-10EB7758C06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日付プレースホルダー 8">
            <a:extLst>
              <a:ext uri="{FF2B5EF4-FFF2-40B4-BE49-F238E27FC236}">
                <a16:creationId xmlns:a16="http://schemas.microsoft.com/office/drawing/2014/main" id="{FA64A8D3-6FC9-44A4-8C0C-00CCBA0B7CB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7" y="7"/>
            <a:ext cx="3078428" cy="513508"/>
          </a:xfrm>
          <a:prstGeom prst="rect">
            <a:avLst/>
          </a:prstGeom>
        </p:spPr>
        <p:txBody>
          <a:bodyPr vert="horz" lIns="95014" tIns="47509" rIns="95014" bIns="47509" rtlCol="0"/>
          <a:lstStyle>
            <a:lvl1pPr algn="r">
              <a:defRPr sz="1100"/>
            </a:lvl1pPr>
          </a:lstStyle>
          <a:p>
            <a:fld id="{5276EE28-1AF6-45EC-A60C-220BFBAA8014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10" name="ヘッダー プレースホルダー 9">
            <a:extLst>
              <a:ext uri="{FF2B5EF4-FFF2-40B4-BE49-F238E27FC236}">
                <a16:creationId xmlns:a16="http://schemas.microsoft.com/office/drawing/2014/main" id="{FEBCC4DE-DC9A-4365-BD76-A39FAF484DD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7"/>
            <a:ext cx="3078428" cy="513508"/>
          </a:xfrm>
          <a:prstGeom prst="rect">
            <a:avLst/>
          </a:prstGeom>
        </p:spPr>
        <p:txBody>
          <a:bodyPr vert="horz" lIns="95014" tIns="47509" rIns="95014" bIns="47509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7093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8"/>
            <a:ext cx="3078428" cy="511730"/>
          </a:xfrm>
          <a:prstGeom prst="rect">
            <a:avLst/>
          </a:prstGeom>
        </p:spPr>
        <p:txBody>
          <a:bodyPr vert="horz" lIns="95014" tIns="47509" rIns="95014" bIns="47509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997" y="8"/>
            <a:ext cx="3078428" cy="511730"/>
          </a:xfrm>
          <a:prstGeom prst="rect">
            <a:avLst/>
          </a:prstGeom>
        </p:spPr>
        <p:txBody>
          <a:bodyPr vert="horz" lIns="95014" tIns="47509" rIns="95014" bIns="47509" rtlCol="0"/>
          <a:lstStyle>
            <a:lvl1pPr algn="r">
              <a:defRPr sz="1100"/>
            </a:lvl1pPr>
          </a:lstStyle>
          <a:p>
            <a:fld id="{9CBB9054-8499-6E45-8063-25102F263A98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14" tIns="47509" rIns="95014" bIns="4750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08" y="4861444"/>
            <a:ext cx="5683250" cy="4605576"/>
          </a:xfrm>
          <a:prstGeom prst="rect">
            <a:avLst/>
          </a:prstGeom>
        </p:spPr>
        <p:txBody>
          <a:bodyPr vert="horz" lIns="95014" tIns="47509" rIns="95014" bIns="4750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721113"/>
            <a:ext cx="3078428" cy="511730"/>
          </a:xfrm>
          <a:prstGeom prst="rect">
            <a:avLst/>
          </a:prstGeom>
        </p:spPr>
        <p:txBody>
          <a:bodyPr vert="horz" lIns="95014" tIns="47509" rIns="95014" bIns="47509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997" y="9721113"/>
            <a:ext cx="3078428" cy="511730"/>
          </a:xfrm>
          <a:prstGeom prst="rect">
            <a:avLst/>
          </a:prstGeom>
        </p:spPr>
        <p:txBody>
          <a:bodyPr vert="horz" lIns="95014" tIns="47509" rIns="95014" bIns="47509" rtlCol="0" anchor="b"/>
          <a:lstStyle>
            <a:lvl1pPr algn="r">
              <a:defRPr sz="1100"/>
            </a:lvl1pPr>
          </a:lstStyle>
          <a:p>
            <a:fld id="{209C1AE6-78B3-EC45-9CB8-09EB630A3B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4085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9C1AE6-78B3-EC45-9CB8-09EB630A3B47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9843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9C1AE6-78B3-EC45-9CB8-09EB630A3B47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2097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9C1AE6-78B3-EC45-9CB8-09EB630A3B4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3494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9C1AE6-78B3-EC45-9CB8-09EB630A3B4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860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9C1AE6-78B3-EC45-9CB8-09EB630A3B4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253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9C1AE6-78B3-EC45-9CB8-09EB630A3B4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731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685800" y="2847109"/>
            <a:ext cx="7772400" cy="674370"/>
          </a:xfrm>
          <a:prstGeom prst="rect">
            <a:avLst/>
          </a:prstGeom>
        </p:spPr>
        <p:txBody>
          <a:bodyPr/>
          <a:lstStyle>
            <a:lvl1pPr>
              <a:defRPr b="1">
                <a:latin typeface="メイリオ"/>
                <a:ea typeface="メイリオ"/>
                <a:cs typeface="メイリオ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  <a:br>
              <a:rPr kumimoji="1" lang="en-US" altLang="ja-JP" dirty="0"/>
            </a:br>
            <a:br>
              <a:rPr kumimoji="1" lang="en-US" altLang="ja-JP" dirty="0"/>
            </a:br>
            <a:br>
              <a:rPr kumimoji="1" lang="en-US" altLang="ja-JP" dirty="0"/>
            </a:b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メイリオ"/>
                <a:ea typeface="メイリオ"/>
                <a:cs typeface="メイリオ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930A29-3118-AE41-AAAB-156A2FCD07CA}" type="datetime1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69DD16-BD1E-DC46-B7B3-0C9431DF2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3">
            <a:extLst>
              <a:ext uri="{FF2B5EF4-FFF2-40B4-BE49-F238E27FC236}">
                <a16:creationId xmlns:a16="http://schemas.microsoft.com/office/drawing/2014/main" id="{3C953E46-A25A-43A4-BD47-B1FC15EC0324}"/>
              </a:ext>
            </a:extLst>
          </p:cNvPr>
          <p:cNvSpPr/>
          <p:nvPr userDrawn="1"/>
        </p:nvSpPr>
        <p:spPr>
          <a:xfrm>
            <a:off x="0" y="3765665"/>
            <a:ext cx="9144000" cy="120535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tx2"/>
          </a:solidFill>
          <a:ln>
            <a:noFill/>
            <a:prstDash val="solid"/>
          </a:ln>
        </p:spPr>
        <p:txBody>
          <a:bodyPr vert="horz" wrap="square" lIns="82798" tIns="41404" rIns="82798" bIns="414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ＭＳ Ｐゴシック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629472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CF9412-EB30-6B49-B6AA-C51C80A8D062}" type="datetime1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69DD16-BD1E-DC46-B7B3-0C9431DF2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401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93B657-3EAA-6541-87EC-48C7CD3D944E}" type="datetime1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69DD16-BD1E-DC46-B7B3-0C9431DF2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6240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527775-8E7C-0146-B1CE-432BDD99AA80}" type="datetime1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69DD16-BD1E-DC46-B7B3-0C9431DF2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258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9300E49-4F33-FE4A-B346-872056A52620}" type="datetime1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69DD16-BD1E-DC46-B7B3-0C9431DF2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954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DA6104-7B4F-074A-BA66-E8BDE8589D69}" type="datetime1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69DD16-BD1E-DC46-B7B3-0C9431DF2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815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9AB0190-F81B-BC46-9D27-A86FB65B5091}" type="datetime1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69DD16-BD1E-DC46-B7B3-0C9431DF2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372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1F91F6-A2E2-B84D-B11A-F454DCB6ECA1}" type="datetime1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正方形/長方形 3"/>
          <p:cNvSpPr/>
          <p:nvPr userDrawn="1"/>
        </p:nvSpPr>
        <p:spPr>
          <a:xfrm>
            <a:off x="0" y="0"/>
            <a:ext cx="9144000" cy="548597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val f2"/>
              <a:gd name="f7" fmla="val f3"/>
              <a:gd name="f8" fmla="+- f7 0 f6"/>
              <a:gd name="f9" fmla="*/ f8 1 21600"/>
              <a:gd name="f10" fmla="*/ f6 1 f9"/>
              <a:gd name="f11" fmla="*/ f7 1 f9"/>
              <a:gd name="f12" fmla="*/ f10 f4 1"/>
              <a:gd name="f13" fmla="*/ f11 f4 1"/>
              <a:gd name="f14" fmla="*/ f11 f5 1"/>
              <a:gd name="f15" fmla="*/ f10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2" t="f15" r="f13" b="f14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chemeClr val="tx2"/>
          </a:solidFill>
          <a:ln>
            <a:noFill/>
            <a:prstDash val="solid"/>
          </a:ln>
        </p:spPr>
        <p:txBody>
          <a:bodyPr vert="horz" wrap="square" lIns="82798" tIns="41404" rIns="82798" bIns="41404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 dirty="0">
              <a:solidFill>
                <a:srgbClr val="000000"/>
              </a:solidFill>
              <a:uFillTx/>
              <a:latin typeface="Arial" pitchFamily="18"/>
              <a:ea typeface="ＭＳ Ｐゴシック" pitchFamily="2"/>
              <a:cs typeface="Arial" pitchFamily="2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8548488" y="161320"/>
            <a:ext cx="509297" cy="362478"/>
          </a:xfrm>
          <a:prstGeom prst="rect">
            <a:avLst/>
          </a:prstGeom>
          <a:noFill/>
          <a:ln w="6350">
            <a:noFill/>
          </a:ln>
        </p:spPr>
        <p:txBody>
          <a:bodyPr lIns="0" tIns="0" rIns="0" bIns="0" anchor="ctr" anchorCtr="0"/>
          <a:lstStyle>
            <a:lvl1pPr algn="ctr">
              <a:defRPr sz="1400" b="0" i="0">
                <a:solidFill>
                  <a:schemeClr val="bg1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fld id="{D269DD16-BD1E-DC46-B7B3-0C9431DF2A3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86215" y="68262"/>
            <a:ext cx="8971570" cy="412071"/>
          </a:xfrm>
          <a:prstGeom prst="rect">
            <a:avLst/>
          </a:prstGeom>
        </p:spPr>
        <p:txBody>
          <a:bodyPr/>
          <a:lstStyle>
            <a:lvl1pPr algn="l">
              <a:lnSpc>
                <a:spcPct val="100000"/>
              </a:lnSpc>
              <a:defRPr sz="2800" b="1">
                <a:solidFill>
                  <a:schemeClr val="bg1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  <a:br>
              <a:rPr kumimoji="1" lang="ja-JP" altLang="en-US" dirty="0"/>
            </a:br>
            <a:br>
              <a:rPr kumimoji="1" lang="ja-JP" altLang="en-US" dirty="0"/>
            </a:b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3487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C1645A1-C167-2E46-A2B1-44A3AC0C9CD1}" type="datetime1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69DD16-BD1E-DC46-B7B3-0C9431DF2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7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D69C5B-02C1-E845-898C-50A6E35ED6ED}" type="datetime1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69DD16-BD1E-DC46-B7B3-0C9431DF2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130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6759035-EAF6-7942-82EE-CBEAA5A1BFE9}" type="datetime1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269DD16-BD1E-DC46-B7B3-0C9431DF2A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228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438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C3C98F39-9CD0-4821-AF86-55AAD20599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6474" y="3068960"/>
            <a:ext cx="8291052" cy="675194"/>
          </a:xfrm>
        </p:spPr>
        <p:txBody>
          <a:bodyPr>
            <a:normAutofit fontScale="90000"/>
          </a:bodyPr>
          <a:lstStyle/>
          <a:p>
            <a:r>
              <a:rPr lang="ja-JP" altLang="en-US" sz="4000" b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京都府の住宅政策をとりまく状況について</a:t>
            </a:r>
            <a:endParaRPr kumimoji="1" lang="ja-JP" altLang="en-US" sz="4000" b="0" dirty="0">
              <a:latin typeface="+mj-ea"/>
              <a:ea typeface="+mj-ea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D48B588-E332-426E-B662-9C98480B2CBB}"/>
              </a:ext>
            </a:extLst>
          </p:cNvPr>
          <p:cNvSpPr/>
          <p:nvPr/>
        </p:nvSpPr>
        <p:spPr>
          <a:xfrm>
            <a:off x="6989526" y="423714"/>
            <a:ext cx="1728000" cy="432000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資料３</a:t>
            </a:r>
            <a:endParaRPr kumimoji="1" lang="en-US" altLang="ja-JP" sz="20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9574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2B52D74-8499-44E0-B22F-80ABE6350EBB}"/>
              </a:ext>
            </a:extLst>
          </p:cNvPr>
          <p:cNvSpPr/>
          <p:nvPr/>
        </p:nvSpPr>
        <p:spPr>
          <a:xfrm>
            <a:off x="510178" y="595104"/>
            <a:ext cx="77939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/>
              <a:t>住宅関連の主要データ</a:t>
            </a:r>
          </a:p>
        </p:txBody>
      </p:sp>
      <p:sp>
        <p:nvSpPr>
          <p:cNvPr id="5" name="サブタイトル 2">
            <a:extLst>
              <a:ext uri="{FF2B5EF4-FFF2-40B4-BE49-F238E27FC236}">
                <a16:creationId xmlns:a16="http://schemas.microsoft.com/office/drawing/2014/main" id="{996E4C44-209B-4336-8817-9C6712868128}"/>
              </a:ext>
            </a:extLst>
          </p:cNvPr>
          <p:cNvSpPr txBox="1">
            <a:spLocks/>
          </p:cNvSpPr>
          <p:nvPr/>
        </p:nvSpPr>
        <p:spPr>
          <a:xfrm>
            <a:off x="636907" y="1089401"/>
            <a:ext cx="8209913" cy="333837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589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ja-JP" altLang="en-US" sz="1800" dirty="0">
                <a:latin typeface="+mn-ea"/>
              </a:rPr>
              <a:t>家族類型別世帯割合（京都府）</a:t>
            </a:r>
          </a:p>
          <a:p>
            <a:pPr marL="5589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ja-JP" altLang="en-US" sz="1800" dirty="0">
                <a:latin typeface="+mn-ea"/>
              </a:rPr>
              <a:t>年齢階級別 単独世帯割合の推移（京都府）</a:t>
            </a:r>
            <a:endParaRPr lang="en-US" altLang="ja-JP" sz="1800" dirty="0">
              <a:latin typeface="+mn-ea"/>
            </a:endParaRPr>
          </a:p>
          <a:p>
            <a:pPr marL="5589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ja-JP" altLang="en-US" sz="1800" dirty="0">
                <a:latin typeface="+mn-ea"/>
              </a:rPr>
              <a:t>合計特殊出生率と出生数の推移（全国・京都府）</a:t>
            </a:r>
            <a:endParaRPr lang="en-US" altLang="ja-JP" sz="1800" dirty="0">
              <a:latin typeface="+mn-ea"/>
            </a:endParaRPr>
          </a:p>
          <a:p>
            <a:pPr marL="5589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ja-JP" altLang="en-US" sz="1800" dirty="0">
                <a:latin typeface="+mn-ea"/>
              </a:rPr>
              <a:t>賃貸住宅における入居拒否の状況（京都府）</a:t>
            </a:r>
            <a:endParaRPr lang="en-US" altLang="ja-JP" sz="1800" dirty="0">
              <a:latin typeface="+mn-ea"/>
            </a:endParaRPr>
          </a:p>
          <a:p>
            <a:pPr marL="5589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ja-JP" altLang="en-US" sz="1800" dirty="0">
                <a:latin typeface="+mn-ea"/>
              </a:rPr>
              <a:t>賃貸住宅ストックの概要（京都府）</a:t>
            </a:r>
            <a:endParaRPr lang="en-US" altLang="ja-JP" sz="1800" dirty="0">
              <a:latin typeface="+mn-ea"/>
            </a:endParaRPr>
          </a:p>
          <a:p>
            <a:pPr marL="5589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ja-JP" altLang="en-US" sz="1800" dirty="0">
                <a:latin typeface="+mn-ea"/>
              </a:rPr>
              <a:t>高齢者がいる世帯数の推移（京都府）</a:t>
            </a:r>
            <a:endParaRPr lang="en-US" altLang="ja-JP" sz="1800" dirty="0">
              <a:latin typeface="+mn-ea"/>
            </a:endParaRPr>
          </a:p>
          <a:p>
            <a:pPr marL="5589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ja-JP" altLang="en-US" sz="1800" dirty="0">
                <a:latin typeface="+mn-ea"/>
              </a:rPr>
              <a:t>空き家率の推移（京都府・地域別）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54D33B8-1D8D-4884-8E2B-DFBB4DD85EE1}"/>
              </a:ext>
            </a:extLst>
          </p:cNvPr>
          <p:cNvSpPr/>
          <p:nvPr/>
        </p:nvSpPr>
        <p:spPr>
          <a:xfrm>
            <a:off x="591052" y="4917887"/>
            <a:ext cx="7638548" cy="116955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000" dirty="0">
                <a:solidFill>
                  <a:srgbClr val="FF0000"/>
                </a:solidFill>
              </a:rPr>
              <a:t>＜更新に活用した統計データ＞</a:t>
            </a:r>
            <a:endParaRPr lang="en-US" altLang="ja-JP" sz="1600" dirty="0">
              <a:solidFill>
                <a:srgbClr val="FF0000"/>
              </a:solidFill>
            </a:endParaRPr>
          </a:p>
          <a:p>
            <a:r>
              <a:rPr lang="ja-JP" altLang="en-US" sz="1600" dirty="0">
                <a:solidFill>
                  <a:srgbClr val="FF0000"/>
                </a:solidFill>
              </a:rPr>
              <a:t>令和５年住宅土地統計調査　令和６年</a:t>
            </a:r>
            <a:r>
              <a:rPr lang="en-US" altLang="ja-JP" sz="1600" dirty="0">
                <a:solidFill>
                  <a:srgbClr val="FF0000"/>
                </a:solidFill>
              </a:rPr>
              <a:t>9</a:t>
            </a:r>
            <a:r>
              <a:rPr lang="ja-JP" altLang="en-US" sz="1600" dirty="0">
                <a:solidFill>
                  <a:srgbClr val="FF0000"/>
                </a:solidFill>
              </a:rPr>
              <a:t>月</a:t>
            </a:r>
            <a:r>
              <a:rPr lang="en-US" altLang="ja-JP" sz="1600" dirty="0">
                <a:solidFill>
                  <a:srgbClr val="FF0000"/>
                </a:solidFill>
              </a:rPr>
              <a:t>25</a:t>
            </a:r>
            <a:r>
              <a:rPr lang="ja-JP" altLang="en-US" sz="1600" dirty="0">
                <a:solidFill>
                  <a:srgbClr val="FF0000"/>
                </a:solidFill>
              </a:rPr>
              <a:t>日公表　　</a:t>
            </a:r>
            <a:endParaRPr lang="en-US" altLang="ja-JP" sz="1600" dirty="0">
              <a:solidFill>
                <a:srgbClr val="FF0000"/>
              </a:solidFill>
            </a:endParaRPr>
          </a:p>
          <a:p>
            <a:r>
              <a:rPr lang="ja-JP" altLang="en-US" sz="1600" dirty="0">
                <a:solidFill>
                  <a:srgbClr val="FF0000"/>
                </a:solidFill>
              </a:rPr>
              <a:t>日本の世帯数の将来推計（都道府県別推計）　令和６年</a:t>
            </a:r>
            <a:r>
              <a:rPr lang="en-US" altLang="ja-JP" sz="1600" dirty="0">
                <a:solidFill>
                  <a:srgbClr val="FF0000"/>
                </a:solidFill>
              </a:rPr>
              <a:t>11</a:t>
            </a:r>
            <a:r>
              <a:rPr lang="ja-JP" altLang="en-US" sz="1600" dirty="0">
                <a:solidFill>
                  <a:srgbClr val="FF0000"/>
                </a:solidFill>
              </a:rPr>
              <a:t>月</a:t>
            </a:r>
            <a:r>
              <a:rPr lang="en-US" altLang="ja-JP" sz="1600" dirty="0">
                <a:solidFill>
                  <a:srgbClr val="FF0000"/>
                </a:solidFill>
              </a:rPr>
              <a:t>12</a:t>
            </a:r>
            <a:r>
              <a:rPr lang="ja-JP" altLang="en-US" sz="1600" dirty="0">
                <a:solidFill>
                  <a:srgbClr val="FF0000"/>
                </a:solidFill>
              </a:rPr>
              <a:t>日公表　</a:t>
            </a:r>
            <a:endParaRPr lang="en-US" altLang="ja-JP" sz="1600" dirty="0">
              <a:solidFill>
                <a:srgbClr val="FF0000"/>
              </a:solidFill>
            </a:endParaRPr>
          </a:p>
          <a:p>
            <a:r>
              <a:rPr lang="ja-JP" altLang="en-US" sz="1600" dirty="0">
                <a:solidFill>
                  <a:srgbClr val="FF0000"/>
                </a:solidFill>
              </a:rPr>
              <a:t>人口動態調査（厚生労働省）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539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グラフ 12">
            <a:extLst>
              <a:ext uri="{FF2B5EF4-FFF2-40B4-BE49-F238E27FC236}">
                <a16:creationId xmlns:a16="http://schemas.microsoft.com/office/drawing/2014/main" id="{9C3D3D71-18D3-40E8-A631-5D9C35866B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738636"/>
              </p:ext>
            </p:extLst>
          </p:nvPr>
        </p:nvGraphicFramePr>
        <p:xfrm>
          <a:off x="816676" y="1346725"/>
          <a:ext cx="6955334" cy="3240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タイトル 2">
            <a:extLst>
              <a:ext uri="{FF2B5EF4-FFF2-40B4-BE49-F238E27FC236}">
                <a16:creationId xmlns:a16="http://schemas.microsoft.com/office/drawing/2014/main" id="{9F2214A0-EC37-4F17-877D-08C864A18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b="0" dirty="0"/>
              <a:t>1</a:t>
            </a:r>
            <a:r>
              <a:rPr kumimoji="1" lang="ja-JP" altLang="en-US" b="0" dirty="0"/>
              <a:t>　</a:t>
            </a:r>
            <a:r>
              <a:rPr kumimoji="1" lang="zh-TW" altLang="en-US" dirty="0"/>
              <a:t>家族類型別世帯割合（京都府）</a:t>
            </a:r>
            <a:r>
              <a:rPr kumimoji="1" lang="ja-JP" altLang="en-US" dirty="0"/>
              <a:t>　</a:t>
            </a:r>
            <a:r>
              <a:rPr kumimoji="1" lang="en-US" altLang="ja-JP" sz="1400" dirty="0"/>
              <a:t>R6</a:t>
            </a:r>
            <a:r>
              <a:rPr kumimoji="1" lang="ja-JP" altLang="en-US" sz="1400" dirty="0"/>
              <a:t>更新</a:t>
            </a:r>
            <a:endParaRPr kumimoji="1" lang="ja-JP" altLang="en-US" dirty="0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F0AE5908-6C23-4C7B-9545-38B420A9F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495" y="715104"/>
            <a:ext cx="8699010" cy="60637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 cmpd="sng">
            <a:solidFill>
              <a:schemeClr val="tx2"/>
            </a:solidFill>
            <a:prstDash val="solid"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36000" bIns="0" anchor="ctr" anchorCtr="0">
            <a:noAutofit/>
          </a:bodyPr>
          <a:lstStyle/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単身世帯の増加傾向は加速しており（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2050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（令和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32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）年には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47%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が単身世帯になると推計）</a:t>
            </a:r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B289FC2E-8204-4E1E-ABD2-4BCB00D93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666" y="6514948"/>
            <a:ext cx="860304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kumimoji="1" sz="24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kumimoji="1" sz="21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200" dirty="0">
                <a:latin typeface="+mn-ea"/>
                <a:ea typeface="+mn-ea"/>
              </a:rPr>
              <a:t>資料：国勢調査（総務省）、日本の世帯数の将来推計（令和</a:t>
            </a:r>
            <a:r>
              <a:rPr lang="en-US" altLang="ja-JP" sz="1200" dirty="0">
                <a:latin typeface="+mn-ea"/>
                <a:ea typeface="+mn-ea"/>
              </a:rPr>
              <a:t>6</a:t>
            </a:r>
            <a:r>
              <a:rPr lang="ja-JP" altLang="en-US" sz="1200" dirty="0">
                <a:latin typeface="+mn-ea"/>
                <a:ea typeface="+mn-ea"/>
              </a:rPr>
              <a:t>年</a:t>
            </a:r>
            <a:r>
              <a:rPr lang="en-US" altLang="ja-JP" sz="1200" dirty="0">
                <a:latin typeface="+mn-ea"/>
                <a:ea typeface="+mn-ea"/>
              </a:rPr>
              <a:t>11</a:t>
            </a:r>
            <a:r>
              <a:rPr lang="ja-JP" altLang="en-US" sz="1200" dirty="0">
                <a:latin typeface="+mn-ea"/>
                <a:ea typeface="+mn-ea"/>
              </a:rPr>
              <a:t>月推計）（国立社会保障・人口問題研究所）</a:t>
            </a:r>
            <a:endParaRPr lang="ja-JP" altLang="en-US" sz="1100" dirty="0">
              <a:latin typeface="+mn-ea"/>
              <a:ea typeface="+mn-ea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3681D6B-C441-453E-AE15-CD96BC028255}"/>
              </a:ext>
            </a:extLst>
          </p:cNvPr>
          <p:cNvGrpSpPr/>
          <p:nvPr/>
        </p:nvGrpSpPr>
        <p:grpSpPr>
          <a:xfrm>
            <a:off x="816676" y="1741200"/>
            <a:ext cx="7472011" cy="1423533"/>
            <a:chOff x="1055917" y="1944084"/>
            <a:chExt cx="7472011" cy="1423533"/>
          </a:xfrm>
        </p:grpSpPr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589CAC10-C67C-4A70-86D8-234BC4A64BF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55917" y="2685640"/>
              <a:ext cx="707843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 Box 3">
              <a:extLst>
                <a:ext uri="{FF2B5EF4-FFF2-40B4-BE49-F238E27FC236}">
                  <a16:creationId xmlns:a16="http://schemas.microsoft.com/office/drawing/2014/main" id="{9FDDBFAE-6347-46BD-AC93-C17767F2B4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92790" y="3078263"/>
              <a:ext cx="635138" cy="289354"/>
            </a:xfrm>
            <a:prstGeom prst="roundRect">
              <a:avLst>
                <a:gd name="adj" fmla="val 0"/>
              </a:avLst>
            </a:prstGeom>
            <a:noFill/>
            <a:ln w="25400" cmpd="sng">
              <a:noFill/>
              <a:prstDash val="solid"/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lIns="72000" tIns="36000" rIns="36000" bIns="0" anchor="ctr" anchorCtr="0">
              <a:noAutofit/>
            </a:bodyPr>
            <a:lstStyle/>
            <a:p>
              <a:r>
                <a:rPr lang="ja-JP" altLang="en-US" sz="1600" dirty="0">
                  <a:solidFill>
                    <a:schemeClr val="tx1"/>
                  </a:solidFill>
                  <a:latin typeface="+mn-ea"/>
                  <a:cs typeface="Meiryo UI" panose="020B0604030504040204" pitchFamily="50" charset="-128"/>
                </a:rPr>
                <a:t>推計</a:t>
              </a:r>
            </a:p>
          </p:txBody>
        </p:sp>
        <p:sp>
          <p:nvSpPr>
            <p:cNvPr id="29" name="Text Box 3">
              <a:extLst>
                <a:ext uri="{FF2B5EF4-FFF2-40B4-BE49-F238E27FC236}">
                  <a16:creationId xmlns:a16="http://schemas.microsoft.com/office/drawing/2014/main" id="{AA28E9F9-3B4C-47A9-A29E-D63026F9B0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92790" y="1944084"/>
              <a:ext cx="635138" cy="289354"/>
            </a:xfrm>
            <a:prstGeom prst="roundRect">
              <a:avLst>
                <a:gd name="adj" fmla="val 0"/>
              </a:avLst>
            </a:prstGeom>
            <a:noFill/>
            <a:ln w="25400" cmpd="sng">
              <a:noFill/>
              <a:prstDash val="solid"/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lIns="72000" tIns="36000" rIns="36000" bIns="0" anchor="ctr" anchorCtr="0">
              <a:noAutofit/>
            </a:bodyPr>
            <a:lstStyle/>
            <a:p>
              <a:r>
                <a:rPr lang="ja-JP" altLang="en-US" sz="1600" dirty="0">
                  <a:solidFill>
                    <a:schemeClr val="tx1"/>
                  </a:solidFill>
                  <a:latin typeface="+mn-ea"/>
                  <a:cs typeface="Meiryo UI" panose="020B0604030504040204" pitchFamily="50" charset="-128"/>
                </a:rPr>
                <a:t>実績</a:t>
              </a:r>
            </a:p>
          </p:txBody>
        </p:sp>
        <p:grpSp>
          <p:nvGrpSpPr>
            <p:cNvPr id="30" name="グループ化 29">
              <a:extLst>
                <a:ext uri="{FF2B5EF4-FFF2-40B4-BE49-F238E27FC236}">
                  <a16:creationId xmlns:a16="http://schemas.microsoft.com/office/drawing/2014/main" id="{28AEA864-4B5F-46B9-966B-C1C32A46BAD9}"/>
                </a:ext>
              </a:extLst>
            </p:cNvPr>
            <p:cNvGrpSpPr/>
            <p:nvPr/>
          </p:nvGrpSpPr>
          <p:grpSpPr>
            <a:xfrm rot="10800000">
              <a:off x="8134350" y="2280264"/>
              <a:ext cx="0" cy="816664"/>
              <a:chOff x="9751198" y="-1651044"/>
              <a:chExt cx="0" cy="816664"/>
            </a:xfrm>
          </p:grpSpPr>
          <p:cxnSp>
            <p:nvCxnSpPr>
              <p:cNvPr id="31" name="直線矢印コネクタ 30">
                <a:extLst>
                  <a:ext uri="{FF2B5EF4-FFF2-40B4-BE49-F238E27FC236}">
                    <a16:creationId xmlns:a16="http://schemas.microsoft.com/office/drawing/2014/main" id="{942CE16C-C6E8-4A98-A4F2-5EA68509D98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751198" y="-1651044"/>
                <a:ext cx="0" cy="408332"/>
              </a:xfrm>
              <a:prstGeom prst="straightConnector1">
                <a:avLst/>
              </a:prstGeom>
              <a:ln>
                <a:headEnd type="oval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矢印コネクタ 31">
                <a:extLst>
                  <a:ext uri="{FF2B5EF4-FFF2-40B4-BE49-F238E27FC236}">
                    <a16:creationId xmlns:a16="http://schemas.microsoft.com/office/drawing/2014/main" id="{46633640-14DF-4399-9EE1-8CDD8C9E64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51198" y="-1242712"/>
                <a:ext cx="0" cy="408332"/>
              </a:xfrm>
              <a:prstGeom prst="straightConnector1">
                <a:avLst/>
              </a:prstGeom>
              <a:ln>
                <a:headEnd type="oval"/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D25123EF-B3FC-4B49-9C2E-599525EDFAB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41281" y="4548534"/>
          <a:ext cx="8061438" cy="1941166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983551">
                  <a:extLst>
                    <a:ext uri="{9D8B030D-6E8A-4147-A177-3AD203B41FA5}">
                      <a16:colId xmlns:a16="http://schemas.microsoft.com/office/drawing/2014/main" val="3415205354"/>
                    </a:ext>
                  </a:extLst>
                </a:gridCol>
                <a:gridCol w="790517">
                  <a:extLst>
                    <a:ext uri="{9D8B030D-6E8A-4147-A177-3AD203B41FA5}">
                      <a16:colId xmlns:a16="http://schemas.microsoft.com/office/drawing/2014/main" val="2664646704"/>
                    </a:ext>
                  </a:extLst>
                </a:gridCol>
                <a:gridCol w="790517">
                  <a:extLst>
                    <a:ext uri="{9D8B030D-6E8A-4147-A177-3AD203B41FA5}">
                      <a16:colId xmlns:a16="http://schemas.microsoft.com/office/drawing/2014/main" val="206553629"/>
                    </a:ext>
                  </a:extLst>
                </a:gridCol>
                <a:gridCol w="790517">
                  <a:extLst>
                    <a:ext uri="{9D8B030D-6E8A-4147-A177-3AD203B41FA5}">
                      <a16:colId xmlns:a16="http://schemas.microsoft.com/office/drawing/2014/main" val="3407573759"/>
                    </a:ext>
                  </a:extLst>
                </a:gridCol>
                <a:gridCol w="790517">
                  <a:extLst>
                    <a:ext uri="{9D8B030D-6E8A-4147-A177-3AD203B41FA5}">
                      <a16:colId xmlns:a16="http://schemas.microsoft.com/office/drawing/2014/main" val="1579008523"/>
                    </a:ext>
                  </a:extLst>
                </a:gridCol>
                <a:gridCol w="790517">
                  <a:extLst>
                    <a:ext uri="{9D8B030D-6E8A-4147-A177-3AD203B41FA5}">
                      <a16:colId xmlns:a16="http://schemas.microsoft.com/office/drawing/2014/main" val="2473329818"/>
                    </a:ext>
                  </a:extLst>
                </a:gridCol>
                <a:gridCol w="790517">
                  <a:extLst>
                    <a:ext uri="{9D8B030D-6E8A-4147-A177-3AD203B41FA5}">
                      <a16:colId xmlns:a16="http://schemas.microsoft.com/office/drawing/2014/main" val="1380527751"/>
                    </a:ext>
                  </a:extLst>
                </a:gridCol>
                <a:gridCol w="790517">
                  <a:extLst>
                    <a:ext uri="{9D8B030D-6E8A-4147-A177-3AD203B41FA5}">
                      <a16:colId xmlns:a16="http://schemas.microsoft.com/office/drawing/2014/main" val="673956466"/>
                    </a:ext>
                  </a:extLst>
                </a:gridCol>
                <a:gridCol w="744558">
                  <a:extLst>
                    <a:ext uri="{9D8B030D-6E8A-4147-A177-3AD203B41FA5}">
                      <a16:colId xmlns:a16="http://schemas.microsoft.com/office/drawing/2014/main" val="48708495"/>
                    </a:ext>
                  </a:extLst>
                </a:gridCol>
                <a:gridCol w="799710">
                  <a:extLst>
                    <a:ext uri="{9D8B030D-6E8A-4147-A177-3AD203B41FA5}">
                      <a16:colId xmlns:a16="http://schemas.microsoft.com/office/drawing/2014/main" val="388927947"/>
                    </a:ext>
                  </a:extLst>
                </a:gridCol>
              </a:tblGrid>
              <a:tr h="431813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496" marR="4496" marT="4496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平成</a:t>
                      </a:r>
                      <a:r>
                        <a:rPr lang="en-US" sz="1200" u="none" strike="noStrike" dirty="0">
                          <a:effectLst/>
                        </a:rPr>
                        <a:t>22</a:t>
                      </a:r>
                      <a:r>
                        <a:rPr lang="ja-JP" altLang="en-US" sz="1200" u="none" strike="noStrike" dirty="0">
                          <a:effectLst/>
                        </a:rPr>
                        <a:t>年</a:t>
                      </a:r>
                      <a:endParaRPr lang="en-US" altLang="ja-JP" sz="1200" u="none" strike="noStrike" dirty="0">
                        <a:effectLst/>
                      </a:endParaRP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</a:rPr>
                        <a:t>（</a:t>
                      </a:r>
                      <a:r>
                        <a:rPr lang="en-US" altLang="ja-JP" sz="1200" u="none" strike="noStrike" dirty="0">
                          <a:effectLst/>
                        </a:rPr>
                        <a:t>2010</a:t>
                      </a:r>
                      <a:r>
                        <a:rPr lang="ja-JP" altLang="en-US" sz="1200" u="none" strike="noStrike" dirty="0">
                          <a:effectLst/>
                        </a:rPr>
                        <a:t>）</a:t>
                      </a:r>
                      <a:endParaRPr lang="en-US" altLang="ja-JP" sz="1200" u="none" strike="noStrike" dirty="0">
                        <a:effectLst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平成</a:t>
                      </a:r>
                      <a:r>
                        <a:rPr lang="en-US" sz="1200" u="none" strike="noStrike" dirty="0">
                          <a:effectLst/>
                        </a:rPr>
                        <a:t>27</a:t>
                      </a:r>
                      <a:r>
                        <a:rPr lang="ja-JP" altLang="en-US" sz="1200" u="none" strike="noStrike" dirty="0">
                          <a:effectLst/>
                        </a:rPr>
                        <a:t>年</a:t>
                      </a:r>
                      <a:endParaRPr lang="en-US" altLang="ja-JP" sz="1200" u="none" strike="noStrike" dirty="0">
                        <a:effectLst/>
                      </a:endParaRP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</a:rPr>
                        <a:t>（</a:t>
                      </a:r>
                      <a:r>
                        <a:rPr lang="en-US" altLang="ja-JP" sz="1200" u="none" strike="noStrike" dirty="0">
                          <a:effectLst/>
                        </a:rPr>
                        <a:t>2015</a:t>
                      </a:r>
                      <a:r>
                        <a:rPr lang="ja-JP" altLang="en-US" sz="1200" u="none" strike="noStrike" dirty="0">
                          <a:effectLst/>
                        </a:rPr>
                        <a:t>）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令和</a:t>
                      </a:r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r>
                        <a:rPr lang="ja-JP" altLang="en-US" sz="1200" u="none" strike="noStrike" dirty="0">
                          <a:effectLst/>
                        </a:rPr>
                        <a:t>年</a:t>
                      </a:r>
                      <a:endParaRPr lang="en-US" altLang="ja-JP" sz="1200" u="none" strike="noStrike" dirty="0">
                        <a:effectLst/>
                      </a:endParaRP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</a:rPr>
                        <a:t>（</a:t>
                      </a:r>
                      <a:r>
                        <a:rPr lang="en-US" altLang="ja-JP" sz="1200" u="none" strike="noStrike" dirty="0">
                          <a:effectLst/>
                        </a:rPr>
                        <a:t>2020</a:t>
                      </a:r>
                      <a:r>
                        <a:rPr lang="ja-JP" altLang="en-US" sz="1200" u="none" strike="noStrike" dirty="0">
                          <a:effectLst/>
                        </a:rPr>
                        <a:t>）</a:t>
                      </a:r>
                      <a:endParaRPr lang="en-US" altLang="ja-JP" sz="1200" u="none" strike="noStrike" dirty="0">
                        <a:effectLst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令和</a:t>
                      </a:r>
                      <a:r>
                        <a:rPr lang="en-US" sz="1200" u="none" strike="noStrike" dirty="0">
                          <a:effectLst/>
                        </a:rPr>
                        <a:t>7</a:t>
                      </a:r>
                      <a:r>
                        <a:rPr lang="ja-JP" altLang="en-US" sz="1200" u="none" strike="noStrike" dirty="0">
                          <a:effectLst/>
                        </a:rPr>
                        <a:t>年</a:t>
                      </a:r>
                      <a:endParaRPr lang="en-US" altLang="ja-JP" sz="1200" u="none" strike="noStrike" dirty="0">
                        <a:effectLst/>
                      </a:endParaRP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</a:rPr>
                        <a:t>（</a:t>
                      </a:r>
                      <a:r>
                        <a:rPr lang="en-US" altLang="ja-JP" sz="1200" u="none" strike="noStrike" dirty="0">
                          <a:effectLst/>
                        </a:rPr>
                        <a:t>2025</a:t>
                      </a:r>
                      <a:r>
                        <a:rPr lang="ja-JP" altLang="en-US" sz="1200" u="none" strike="noStrike" dirty="0">
                          <a:effectLst/>
                        </a:rPr>
                        <a:t>）</a:t>
                      </a:r>
                      <a:endParaRPr lang="en-US" altLang="ja-JP" sz="1200" u="none" strike="noStrike" dirty="0">
                        <a:effectLst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令和</a:t>
                      </a:r>
                      <a:r>
                        <a:rPr lang="en-US" sz="1200" u="none" strike="noStrike" dirty="0">
                          <a:effectLst/>
                        </a:rPr>
                        <a:t>12</a:t>
                      </a:r>
                      <a:r>
                        <a:rPr lang="ja-JP" altLang="en-US" sz="1200" u="none" strike="noStrike" dirty="0">
                          <a:effectLst/>
                        </a:rPr>
                        <a:t>年</a:t>
                      </a:r>
                      <a:endParaRPr lang="en-US" altLang="ja-JP" sz="1200" u="none" strike="noStrike" dirty="0">
                        <a:effectLst/>
                      </a:endParaRP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</a:rPr>
                        <a:t>（</a:t>
                      </a:r>
                      <a:r>
                        <a:rPr lang="en-US" altLang="ja-JP" sz="1200" u="none" strike="noStrike" dirty="0">
                          <a:effectLst/>
                        </a:rPr>
                        <a:t>2030</a:t>
                      </a:r>
                      <a:r>
                        <a:rPr lang="ja-JP" altLang="en-US" sz="1200" u="none" strike="noStrike" dirty="0">
                          <a:effectLst/>
                        </a:rPr>
                        <a:t>）</a:t>
                      </a:r>
                      <a:endParaRPr lang="en-US" altLang="ja-JP" sz="1200" u="none" strike="noStrike" dirty="0">
                        <a:effectLst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令和</a:t>
                      </a:r>
                      <a:r>
                        <a:rPr lang="en-US" sz="1200" u="none" strike="noStrike" dirty="0">
                          <a:effectLst/>
                        </a:rPr>
                        <a:t>17</a:t>
                      </a:r>
                      <a:r>
                        <a:rPr lang="ja-JP" altLang="en-US" sz="1200" u="none" strike="noStrike" dirty="0">
                          <a:effectLst/>
                        </a:rPr>
                        <a:t>年</a:t>
                      </a:r>
                      <a:endParaRPr lang="en-US" altLang="ja-JP" sz="1200" u="none" strike="noStrike" dirty="0">
                        <a:effectLst/>
                      </a:endParaRP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</a:rPr>
                        <a:t>（</a:t>
                      </a:r>
                      <a:r>
                        <a:rPr lang="en-US" altLang="ja-JP" sz="1200" u="none" strike="noStrike" dirty="0">
                          <a:effectLst/>
                        </a:rPr>
                        <a:t>2035</a:t>
                      </a:r>
                      <a:r>
                        <a:rPr lang="ja-JP" altLang="en-US" sz="1200" u="none" strike="noStrike" dirty="0">
                          <a:effectLst/>
                        </a:rPr>
                        <a:t>）</a:t>
                      </a:r>
                      <a:endParaRPr lang="en-US" altLang="ja-JP" sz="1200" u="none" strike="noStrike" dirty="0">
                        <a:effectLst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令和</a:t>
                      </a:r>
                      <a:r>
                        <a:rPr lang="en-US" sz="1200" u="none" strike="noStrike" dirty="0">
                          <a:effectLst/>
                        </a:rPr>
                        <a:t>22</a:t>
                      </a:r>
                      <a:r>
                        <a:rPr lang="ja-JP" altLang="en-US" sz="1200" u="none" strike="noStrike" dirty="0">
                          <a:effectLst/>
                        </a:rPr>
                        <a:t>年</a:t>
                      </a:r>
                      <a:endParaRPr lang="en-US" altLang="ja-JP" sz="1200" u="none" strike="noStrike" dirty="0">
                        <a:effectLst/>
                      </a:endParaRP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</a:rPr>
                        <a:t>（</a:t>
                      </a:r>
                      <a:r>
                        <a:rPr lang="en-US" altLang="ja-JP" sz="1200" u="none" strike="noStrike" dirty="0">
                          <a:effectLst/>
                        </a:rPr>
                        <a:t>2040</a:t>
                      </a:r>
                      <a:r>
                        <a:rPr lang="ja-JP" altLang="en-US" sz="1200" u="none" strike="noStrike" dirty="0">
                          <a:effectLst/>
                        </a:rPr>
                        <a:t>）</a:t>
                      </a:r>
                      <a:endParaRPr lang="en-US" altLang="ja-JP" sz="1200" u="none" strike="noStrike" dirty="0">
                        <a:effectLst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令和</a:t>
                      </a:r>
                      <a:r>
                        <a:rPr lang="en-US" sz="1200" u="none" strike="noStrike" dirty="0">
                          <a:effectLst/>
                        </a:rPr>
                        <a:t>27</a:t>
                      </a:r>
                      <a:r>
                        <a:rPr lang="ja-JP" altLang="en-US" sz="1200" u="none" strike="noStrike" dirty="0">
                          <a:effectLst/>
                        </a:rPr>
                        <a:t>年</a:t>
                      </a:r>
                      <a:endParaRPr lang="en-US" altLang="ja-JP" sz="1200" u="none" strike="noStrike" dirty="0">
                        <a:effectLst/>
                      </a:endParaRP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</a:rPr>
                        <a:t>（</a:t>
                      </a:r>
                      <a:r>
                        <a:rPr lang="en-US" altLang="ja-JP" sz="1200" u="none" strike="noStrike" dirty="0">
                          <a:effectLst/>
                        </a:rPr>
                        <a:t>2045</a:t>
                      </a:r>
                      <a:r>
                        <a:rPr lang="ja-JP" altLang="en-US" sz="1200" u="none" strike="noStrike" dirty="0">
                          <a:effectLst/>
                        </a:rPr>
                        <a:t>）</a:t>
                      </a:r>
                      <a:endParaRPr lang="en-US" altLang="ja-JP" sz="1200" u="none" strike="noStrike" dirty="0">
                        <a:effectLst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</a:rPr>
                        <a:t>令和</a:t>
                      </a:r>
                      <a:r>
                        <a:rPr lang="en-US" sz="1200" u="none" strike="noStrike" dirty="0">
                          <a:effectLst/>
                        </a:rPr>
                        <a:t>32</a:t>
                      </a:r>
                      <a:r>
                        <a:rPr lang="ja-JP" altLang="en-US" sz="1200" u="none" strike="noStrike" dirty="0">
                          <a:effectLst/>
                        </a:rPr>
                        <a:t>年</a:t>
                      </a:r>
                      <a:endParaRPr lang="en-US" altLang="ja-JP" sz="1200" u="none" strike="noStrike" dirty="0">
                        <a:effectLst/>
                      </a:endParaRP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</a:rPr>
                        <a:t>（</a:t>
                      </a:r>
                      <a:r>
                        <a:rPr lang="en-US" altLang="ja-JP" sz="1200" u="none" strike="noStrike" dirty="0">
                          <a:effectLst/>
                        </a:rPr>
                        <a:t>2050</a:t>
                      </a:r>
                      <a:r>
                        <a:rPr lang="ja-JP" altLang="en-US" sz="1200" u="none" strike="noStrike" dirty="0">
                          <a:effectLst/>
                        </a:rPr>
                        <a:t>）</a:t>
                      </a:r>
                      <a:endParaRPr lang="en-US" altLang="ja-JP" sz="1200" u="none" strike="noStrike" dirty="0">
                        <a:effectLst/>
                      </a:endParaRPr>
                    </a:p>
                  </a:txBody>
                  <a:tcPr marL="4496" marR="4496" marT="4496" marB="0" anchor="ctr"/>
                </a:tc>
                <a:extLst>
                  <a:ext uri="{0D108BD9-81ED-4DB2-BD59-A6C34878D82A}">
                    <a16:rowId xmlns:a16="http://schemas.microsoft.com/office/drawing/2014/main" val="3605671108"/>
                  </a:ext>
                </a:extLst>
              </a:tr>
              <a:tr h="29030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</a:rPr>
                        <a:t>単独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35.8%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38.2%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41.2%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43.3%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44.8%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45.8%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46.4%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46.7%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u="none" strike="noStrike" dirty="0">
                          <a:effectLst/>
                        </a:rPr>
                        <a:t>47.0%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496" marR="4496" marT="4496" marB="0" anchor="b"/>
                </a:tc>
                <a:extLst>
                  <a:ext uri="{0D108BD9-81ED-4DB2-BD59-A6C34878D82A}">
                    <a16:rowId xmlns:a16="http://schemas.microsoft.com/office/drawing/2014/main" val="2950199252"/>
                  </a:ext>
                </a:extLst>
              </a:tr>
              <a:tr h="29030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</a:rPr>
                        <a:t>夫婦のみ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19.3%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19.6%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19.3%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18.9%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18.5%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18.3%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18.2%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18.2%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u="none" strike="noStrike" dirty="0">
                          <a:effectLst/>
                        </a:rPr>
                        <a:t>18.2%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496" marR="4496" marT="4496" marB="0" anchor="b"/>
                </a:tc>
                <a:extLst>
                  <a:ext uri="{0D108BD9-81ED-4DB2-BD59-A6C34878D82A}">
                    <a16:rowId xmlns:a16="http://schemas.microsoft.com/office/drawing/2014/main" val="126743326"/>
                  </a:ext>
                </a:extLst>
              </a:tr>
              <a:tr h="29030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</a:rPr>
                        <a:t>夫婦と子ども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27.5%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26.1%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24.1%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22.9%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21.8%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21.0%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20.7%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20.6%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u="none" strike="noStrike" dirty="0">
                          <a:effectLst/>
                        </a:rPr>
                        <a:t>20.4%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496" marR="4496" marT="4496" marB="0" anchor="b"/>
                </a:tc>
                <a:extLst>
                  <a:ext uri="{0D108BD9-81ED-4DB2-BD59-A6C34878D82A}">
                    <a16:rowId xmlns:a16="http://schemas.microsoft.com/office/drawing/2014/main" val="2565729098"/>
                  </a:ext>
                </a:extLst>
              </a:tr>
              <a:tr h="34812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</a:rPr>
                        <a:t>ひとり親と子ども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8.6%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8.8%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8.9%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9.4%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9.6%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9.5%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9.4%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9.3%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u="none" strike="noStrike" dirty="0">
                          <a:effectLst/>
                        </a:rPr>
                        <a:t>9.2%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496" marR="4496" marT="4496" marB="0" anchor="b"/>
                </a:tc>
                <a:extLst>
                  <a:ext uri="{0D108BD9-81ED-4DB2-BD59-A6C34878D82A}">
                    <a16:rowId xmlns:a16="http://schemas.microsoft.com/office/drawing/2014/main" val="3331631421"/>
                  </a:ext>
                </a:extLst>
              </a:tr>
              <a:tr h="29030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1" u="none" strike="noStrike" dirty="0">
                          <a:effectLst/>
                        </a:rPr>
                        <a:t>その他</a:t>
                      </a:r>
                      <a:endParaRPr lang="ja-JP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8.8%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7.3%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6.5%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5.5%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5.4%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5.4%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5.3%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Yu Gothic" panose="020B0400000000000000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5.2%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496" marR="4496" marT="449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u="none" strike="noStrike" dirty="0">
                          <a:effectLst/>
                        </a:rPr>
                        <a:t>5.2%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4496" marR="4496" marT="4496" marB="0" anchor="b"/>
                </a:tc>
                <a:extLst>
                  <a:ext uri="{0D108BD9-81ED-4DB2-BD59-A6C34878D82A}">
                    <a16:rowId xmlns:a16="http://schemas.microsoft.com/office/drawing/2014/main" val="3581714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322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b="0" dirty="0"/>
              <a:t>２</a:t>
            </a:r>
            <a:r>
              <a:rPr kumimoji="1" lang="ja-JP" altLang="en-US" dirty="0"/>
              <a:t>年齢階級別 単身世帯割合の推移（京都府）　</a:t>
            </a:r>
            <a:r>
              <a:rPr kumimoji="1" lang="en-US" altLang="ja-JP" sz="1400" dirty="0"/>
              <a:t>R6</a:t>
            </a:r>
            <a:r>
              <a:rPr kumimoji="1" lang="ja-JP" altLang="en-US" sz="1400" dirty="0"/>
              <a:t>更新</a:t>
            </a:r>
            <a:endParaRPr kumimoji="1" lang="ja-JP" altLang="en-US" dirty="0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72B458C3-1409-46CB-BF8B-A2CAF0FE5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714" y="6338938"/>
            <a:ext cx="860304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kumimoji="1" sz="24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kumimoji="1" sz="21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200" dirty="0">
                <a:latin typeface="+mn-ea"/>
                <a:ea typeface="+mn-ea"/>
              </a:rPr>
              <a:t>資料：国勢調査（総務省）、日本の地域別将来推計人口（令和６年１１月推計）（国立社会保障・人口問題研究所）</a:t>
            </a:r>
            <a:endParaRPr lang="en-US" altLang="ja-JP" sz="1200" dirty="0">
              <a:latin typeface="+mn-ea"/>
              <a:ea typeface="+mn-ea"/>
            </a:endParaRP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A1CC9527-F0E4-469B-A03C-6828C8526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4" y="656926"/>
            <a:ext cx="8603047" cy="60637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 cmpd="sng">
            <a:solidFill>
              <a:schemeClr val="tx2"/>
            </a:solidFill>
            <a:prstDash val="solid"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36000" bIns="0" anchor="ctr" anchorCtr="0">
            <a:noAutofit/>
          </a:bodyPr>
          <a:lstStyle/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・単身世帯のうち、約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％が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75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歳以上の後期高齢者単身世帯に該当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R7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）年時点）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・単身世帯は年々高齢化しており、 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2050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R32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）年には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47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％超が高齢者世帯となる見通し</a:t>
            </a:r>
          </a:p>
        </p:txBody>
      </p:sp>
      <p:graphicFrame>
        <p:nvGraphicFramePr>
          <p:cNvPr id="14" name="グラフ 13">
            <a:extLst>
              <a:ext uri="{FF2B5EF4-FFF2-40B4-BE49-F238E27FC236}">
                <a16:creationId xmlns:a16="http://schemas.microsoft.com/office/drawing/2014/main" id="{B95127F7-0FBD-4AA7-BFF9-708C498CB2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8389978"/>
              </p:ext>
            </p:extLst>
          </p:nvPr>
        </p:nvGraphicFramePr>
        <p:xfrm>
          <a:off x="722347" y="1263299"/>
          <a:ext cx="7619231" cy="5242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B24CE82F-97C5-4087-BA1B-441C9AFCE81F}"/>
              </a:ext>
            </a:extLst>
          </p:cNvPr>
          <p:cNvGrpSpPr/>
          <p:nvPr/>
        </p:nvGrpSpPr>
        <p:grpSpPr>
          <a:xfrm>
            <a:off x="820931" y="3381639"/>
            <a:ext cx="7927782" cy="838958"/>
            <a:chOff x="705678" y="3565815"/>
            <a:chExt cx="7927782" cy="838958"/>
          </a:xfrm>
        </p:grpSpPr>
        <p:cxnSp>
          <p:nvCxnSpPr>
            <p:cNvPr id="15" name="直線矢印コネクタ 14">
              <a:extLst>
                <a:ext uri="{FF2B5EF4-FFF2-40B4-BE49-F238E27FC236}">
                  <a16:creationId xmlns:a16="http://schemas.microsoft.com/office/drawing/2014/main" id="{B201B458-541A-423F-B1A0-E5AE0C654D97}"/>
                </a:ext>
              </a:extLst>
            </p:cNvPr>
            <p:cNvCxnSpPr/>
            <p:nvPr/>
          </p:nvCxnSpPr>
          <p:spPr>
            <a:xfrm flipV="1">
              <a:off x="8490269" y="3588109"/>
              <a:ext cx="0" cy="408332"/>
            </a:xfrm>
            <a:prstGeom prst="straightConnector1">
              <a:avLst/>
            </a:prstGeom>
            <a:ln>
              <a:headEnd type="oval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59F4E2E9-06C7-4DF0-854B-931676DDD180}"/>
                </a:ext>
              </a:extLst>
            </p:cNvPr>
            <p:cNvCxnSpPr>
              <a:cxnSpLocks/>
            </p:cNvCxnSpPr>
            <p:nvPr/>
          </p:nvCxnSpPr>
          <p:spPr>
            <a:xfrm>
              <a:off x="705678" y="3996441"/>
              <a:ext cx="7927782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 Box 3">
              <a:extLst>
                <a:ext uri="{FF2B5EF4-FFF2-40B4-BE49-F238E27FC236}">
                  <a16:creationId xmlns:a16="http://schemas.microsoft.com/office/drawing/2014/main" id="{90A27C1E-C346-48F0-8A57-87D94FFBB7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83071" y="3996442"/>
              <a:ext cx="635138" cy="318052"/>
            </a:xfrm>
            <a:prstGeom prst="roundRect">
              <a:avLst>
                <a:gd name="adj" fmla="val 0"/>
              </a:avLst>
            </a:prstGeom>
            <a:noFill/>
            <a:ln w="25400" cmpd="sng">
              <a:noFill/>
              <a:prstDash val="solid"/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lIns="72000" tIns="36000" rIns="36000" bIns="0" anchor="ctr" anchorCtr="0">
              <a:noAutofit/>
            </a:bodyPr>
            <a:lstStyle/>
            <a:p>
              <a:r>
                <a:rPr lang="ja-JP" altLang="en-US" sz="1600" dirty="0">
                  <a:solidFill>
                    <a:schemeClr val="tx1"/>
                  </a:solidFill>
                  <a:latin typeface="+mn-ea"/>
                  <a:cs typeface="Meiryo UI" panose="020B0604030504040204" pitchFamily="50" charset="-128"/>
                </a:rPr>
                <a:t>推計</a:t>
              </a:r>
            </a:p>
          </p:txBody>
        </p:sp>
        <p:sp>
          <p:nvSpPr>
            <p:cNvPr id="47" name="Text Box 3">
              <a:extLst>
                <a:ext uri="{FF2B5EF4-FFF2-40B4-BE49-F238E27FC236}">
                  <a16:creationId xmlns:a16="http://schemas.microsoft.com/office/drawing/2014/main" id="{AEFBA649-F156-4EBE-A90B-4EFE8F8F86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83071" y="3565815"/>
              <a:ext cx="635138" cy="318052"/>
            </a:xfrm>
            <a:prstGeom prst="roundRect">
              <a:avLst>
                <a:gd name="adj" fmla="val 0"/>
              </a:avLst>
            </a:prstGeom>
            <a:noFill/>
            <a:ln w="25400" cmpd="sng">
              <a:noFill/>
              <a:prstDash val="solid"/>
              <a:headEnd/>
              <a:tailEnd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lIns="72000" tIns="36000" rIns="36000" bIns="0" anchor="ctr" anchorCtr="0">
              <a:noAutofit/>
            </a:bodyPr>
            <a:lstStyle/>
            <a:p>
              <a:r>
                <a:rPr lang="ja-JP" altLang="en-US" sz="1600" dirty="0">
                  <a:solidFill>
                    <a:schemeClr val="tx1"/>
                  </a:solidFill>
                  <a:latin typeface="+mn-ea"/>
                  <a:cs typeface="Meiryo UI" panose="020B0604030504040204" pitchFamily="50" charset="-128"/>
                </a:rPr>
                <a:t>実績</a:t>
              </a:r>
            </a:p>
          </p:txBody>
        </p:sp>
        <p:cxnSp>
          <p:nvCxnSpPr>
            <p:cNvPr id="48" name="直線矢印コネクタ 47">
              <a:extLst>
                <a:ext uri="{FF2B5EF4-FFF2-40B4-BE49-F238E27FC236}">
                  <a16:creationId xmlns:a16="http://schemas.microsoft.com/office/drawing/2014/main" id="{FE4775F2-2C84-478A-8F56-58D071D60F4E}"/>
                </a:ext>
              </a:extLst>
            </p:cNvPr>
            <p:cNvCxnSpPr>
              <a:cxnSpLocks/>
            </p:cNvCxnSpPr>
            <p:nvPr/>
          </p:nvCxnSpPr>
          <p:spPr>
            <a:xfrm>
              <a:off x="8490269" y="3996441"/>
              <a:ext cx="0" cy="408332"/>
            </a:xfrm>
            <a:prstGeom prst="straightConnector1">
              <a:avLst/>
            </a:prstGeom>
            <a:ln>
              <a:headEnd type="oval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39533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68262"/>
            <a:ext cx="9057785" cy="412071"/>
          </a:xfrm>
        </p:spPr>
        <p:txBody>
          <a:bodyPr/>
          <a:lstStyle/>
          <a:p>
            <a:r>
              <a:rPr kumimoji="1" lang="ja-JP" altLang="en-US" b="0" dirty="0"/>
              <a:t>３</a:t>
            </a:r>
            <a:r>
              <a:rPr lang="ja-JP" altLang="en-US" dirty="0"/>
              <a:t>合計特殊出生率と出生数の推移</a:t>
            </a:r>
            <a:r>
              <a:rPr lang="en-US" altLang="ja-JP" dirty="0"/>
              <a:t>(</a:t>
            </a:r>
            <a:r>
              <a:rPr lang="ja-JP" altLang="en-US" dirty="0"/>
              <a:t>全国・京都府</a:t>
            </a:r>
            <a:r>
              <a:rPr lang="en-US" altLang="ja-JP" dirty="0"/>
              <a:t>) </a:t>
            </a:r>
            <a:r>
              <a:rPr lang="en-US" altLang="ja-JP" sz="1400" dirty="0"/>
              <a:t>R6</a:t>
            </a:r>
            <a:r>
              <a:rPr lang="ja-JP" altLang="en-US" sz="1400" dirty="0"/>
              <a:t>更新</a:t>
            </a:r>
            <a:endParaRPr kumimoji="1" lang="ja-JP" altLang="en-US" dirty="0"/>
          </a:p>
        </p:txBody>
      </p:sp>
      <p:sp>
        <p:nvSpPr>
          <p:cNvPr id="45" name="Text Box 3">
            <a:extLst>
              <a:ext uri="{FF2B5EF4-FFF2-40B4-BE49-F238E27FC236}">
                <a16:creationId xmlns:a16="http://schemas.microsoft.com/office/drawing/2014/main" id="{E2C8BE77-95CE-4B3E-A5A5-96E96A2A3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656926"/>
            <a:ext cx="8389938" cy="112374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 cmpd="sng">
            <a:solidFill>
              <a:schemeClr val="tx2"/>
            </a:solidFill>
            <a:prstDash val="solid"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36000" bIns="0" anchor="ctr" anchorCtr="0">
            <a:noAutofit/>
          </a:bodyPr>
          <a:lstStyle/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・京都府の合計特殊出生率は一貫して全国平均を下回っている</a:t>
            </a: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・全都道府県中、東京都、北海道、宮城県、秋田県に次いで５番目に低い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2023(R5)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年時点）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2005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H17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）年と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2023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R5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）で同じ合計特殊出生率だが、</a:t>
            </a: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出産する女性の絶対数が減少しているため、出生数は減少傾向が続いている。</a:t>
            </a: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8ADD5957-6F72-45BE-8760-FE327847D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876" y="6519836"/>
            <a:ext cx="860304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kumimoji="1" sz="24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kumimoji="1" sz="21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200" dirty="0">
                <a:latin typeface="+mn-ea"/>
                <a:ea typeface="+mn-ea"/>
              </a:rPr>
              <a:t>資料：人口動態調査（厚生労働省）</a:t>
            </a:r>
            <a:endParaRPr lang="ja-JP" altLang="en-US" sz="1100" dirty="0">
              <a:latin typeface="+mn-ea"/>
              <a:ea typeface="+mn-ea"/>
            </a:endParaRP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477F4252-F49A-490B-A1DD-9F66D2FBA2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5141955"/>
              </p:ext>
            </p:extLst>
          </p:nvPr>
        </p:nvGraphicFramePr>
        <p:xfrm>
          <a:off x="121672" y="1852349"/>
          <a:ext cx="8893251" cy="4667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7C339A3B-0090-4C03-ABC6-76FCE7BFE1BF}"/>
              </a:ext>
            </a:extLst>
          </p:cNvPr>
          <p:cNvCxnSpPr/>
          <p:nvPr/>
        </p:nvCxnSpPr>
        <p:spPr>
          <a:xfrm>
            <a:off x="6027109" y="2039832"/>
            <a:ext cx="0" cy="410886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6AF6D72C-E089-4192-A57E-63DECBB99457}"/>
              </a:ext>
            </a:extLst>
          </p:cNvPr>
          <p:cNvCxnSpPr/>
          <p:nvPr/>
        </p:nvCxnSpPr>
        <p:spPr>
          <a:xfrm flipH="1">
            <a:off x="5511567" y="2743200"/>
            <a:ext cx="515542" cy="0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DBB6FE7F-BC81-438E-ABDB-F7AB00DB99ED}"/>
              </a:ext>
            </a:extLst>
          </p:cNvPr>
          <p:cNvCxnSpPr>
            <a:cxnSpLocks/>
          </p:cNvCxnSpPr>
          <p:nvPr/>
        </p:nvCxnSpPr>
        <p:spPr>
          <a:xfrm>
            <a:off x="6027109" y="2887211"/>
            <a:ext cx="515542" cy="0"/>
          </a:xfrm>
          <a:prstGeom prst="straightConnector1">
            <a:avLst/>
          </a:prstGeom>
          <a:ln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4">
            <a:extLst>
              <a:ext uri="{FF2B5EF4-FFF2-40B4-BE49-F238E27FC236}">
                <a16:creationId xmlns:a16="http://schemas.microsoft.com/office/drawing/2014/main" id="{50ED759C-4722-451F-858E-75F702834A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9463" y="2419130"/>
            <a:ext cx="97693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kumimoji="1" sz="24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kumimoji="1" sz="21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200" dirty="0">
                <a:latin typeface="+mn-ea"/>
                <a:ea typeface="+mn-ea"/>
              </a:rPr>
              <a:t>5</a:t>
            </a:r>
            <a:r>
              <a:rPr lang="ja-JP" altLang="en-US" sz="1200" dirty="0">
                <a:latin typeface="+mn-ea"/>
                <a:ea typeface="+mn-ea"/>
              </a:rPr>
              <a:t>年単位</a:t>
            </a:r>
            <a:endParaRPr lang="ja-JP" altLang="en-US" sz="11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97094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A31798D5-82BE-4EC0-8B5D-85F070EDF8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690721"/>
              </p:ext>
            </p:extLst>
          </p:nvPr>
        </p:nvGraphicFramePr>
        <p:xfrm>
          <a:off x="175523" y="1439891"/>
          <a:ext cx="8971570" cy="4838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0" dirty="0"/>
              <a:t>４</a:t>
            </a:r>
            <a:r>
              <a:rPr lang="ja-JP" altLang="en-US" dirty="0"/>
              <a:t>賃貸住宅における入居拒否の状況</a:t>
            </a:r>
            <a:r>
              <a:rPr lang="zh-TW" altLang="en-US" dirty="0"/>
              <a:t>（</a:t>
            </a:r>
            <a:r>
              <a:rPr lang="ja-JP" altLang="en-US" dirty="0"/>
              <a:t>京都府</a:t>
            </a:r>
            <a:r>
              <a:rPr lang="zh-TW" altLang="en-US" dirty="0"/>
              <a:t>）</a:t>
            </a:r>
            <a:r>
              <a:rPr lang="ja-JP" altLang="en-US" sz="1400" dirty="0"/>
              <a:t>　</a:t>
            </a:r>
            <a:r>
              <a:rPr lang="en-US" altLang="ja-JP" sz="1400" dirty="0"/>
              <a:t>R</a:t>
            </a:r>
            <a:r>
              <a:rPr lang="ja-JP" altLang="en-US" sz="1400" dirty="0"/>
              <a:t>６更新</a:t>
            </a:r>
            <a:endParaRPr kumimoji="1" lang="ja-JP" altLang="en-US" dirty="0"/>
          </a:p>
        </p:txBody>
      </p:sp>
      <p:sp>
        <p:nvSpPr>
          <p:cNvPr id="45" name="Text Box 3">
            <a:extLst>
              <a:ext uri="{FF2B5EF4-FFF2-40B4-BE49-F238E27FC236}">
                <a16:creationId xmlns:a16="http://schemas.microsoft.com/office/drawing/2014/main" id="{E2C8BE77-95CE-4B3E-A5A5-96E96A2A3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656926"/>
            <a:ext cx="8389938" cy="60637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 cmpd="sng">
            <a:solidFill>
              <a:schemeClr val="tx2"/>
            </a:solidFill>
            <a:prstDash val="solid"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36000" bIns="0" anchor="ctr" anchorCtr="0">
            <a:noAutofit/>
          </a:bodyPr>
          <a:lstStyle/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府内宅建業者に対するアンケート結果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2022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R</a:t>
            </a:r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４）年）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によれば、依然として家主による入居拒否の実態は存在している。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72B458C3-1409-46CB-BF8B-A2CAF0FE5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8555" y="6552598"/>
            <a:ext cx="55892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kumimoji="1" sz="24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kumimoji="1" sz="21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None/>
            </a:pPr>
            <a:r>
              <a:rPr lang="ja-JP" altLang="en-US" sz="1200" dirty="0">
                <a:latin typeface="+mn-ea"/>
                <a:ea typeface="+mn-ea"/>
              </a:rPr>
              <a:t>資料：宅建業者を対象とした「人権問題についてのアンケート」（京都府建設交通部）</a:t>
            </a:r>
            <a:endParaRPr lang="ja-JP" altLang="en-US" sz="1100" dirty="0">
              <a:latin typeface="+mn-ea"/>
              <a:ea typeface="+mn-ea"/>
            </a:endParaRP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E99F4A45-CAE0-4E05-8961-98B893AC4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4554" y="6278373"/>
            <a:ext cx="550323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kumimoji="1" sz="24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kumimoji="1" sz="21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2011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H23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）調査：</a:t>
            </a:r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N = 651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2017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H29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）調査：</a:t>
            </a:r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N = 679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2022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R4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）調査：</a:t>
            </a:r>
            <a:r>
              <a:rPr lang="en-US" altLang="ja-JP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N = 496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BC06289E-A1EF-40E6-AFFB-172F9F17A268}"/>
              </a:ext>
            </a:extLst>
          </p:cNvPr>
          <p:cNvCxnSpPr>
            <a:cxnSpLocks/>
          </p:cNvCxnSpPr>
          <p:nvPr/>
        </p:nvCxnSpPr>
        <p:spPr>
          <a:xfrm flipH="1">
            <a:off x="358775" y="2815359"/>
            <a:ext cx="818673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F9DF3861-7A45-4352-A03C-87983B6A1DA4}"/>
              </a:ext>
            </a:extLst>
          </p:cNvPr>
          <p:cNvCxnSpPr>
            <a:cxnSpLocks/>
          </p:cNvCxnSpPr>
          <p:nvPr/>
        </p:nvCxnSpPr>
        <p:spPr>
          <a:xfrm flipH="1">
            <a:off x="358775" y="3859002"/>
            <a:ext cx="818673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0DC8554-8D34-4346-B823-D2B936FC0FA5}"/>
              </a:ext>
            </a:extLst>
          </p:cNvPr>
          <p:cNvCxnSpPr>
            <a:cxnSpLocks/>
          </p:cNvCxnSpPr>
          <p:nvPr/>
        </p:nvCxnSpPr>
        <p:spPr>
          <a:xfrm flipH="1">
            <a:off x="358775" y="4847330"/>
            <a:ext cx="818673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4">
            <a:extLst>
              <a:ext uri="{FF2B5EF4-FFF2-40B4-BE49-F238E27FC236}">
                <a16:creationId xmlns:a16="http://schemas.microsoft.com/office/drawing/2014/main" id="{0C4F6600-B2A3-4933-9862-F5B121ACC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1928460"/>
            <a:ext cx="36976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kumimoji="1" sz="24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kumimoji="1" sz="21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高齢者</a:t>
            </a:r>
            <a:endParaRPr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41C49BF-EDE4-4F47-93F8-0E45476AD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4" y="2972102"/>
            <a:ext cx="36976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kumimoji="1" sz="24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kumimoji="1" sz="21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200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障がい</a:t>
            </a: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者</a:t>
            </a:r>
            <a:endParaRPr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6C7269E0-2138-4454-A039-5A70E613C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3" y="3937668"/>
            <a:ext cx="36976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kumimoji="1" sz="24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kumimoji="1" sz="21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外国人</a:t>
            </a:r>
            <a:endParaRPr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E7C7C5C6-D03A-4337-8552-FA33890284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4995789"/>
            <a:ext cx="36976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kumimoji="1" sz="24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kumimoji="1" sz="21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母子父子</a:t>
            </a:r>
            <a:endParaRPr lang="en-US" altLang="ja-JP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0407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0" dirty="0"/>
              <a:t>５</a:t>
            </a:r>
            <a:r>
              <a:rPr kumimoji="1" lang="ja-JP" altLang="en-US" dirty="0"/>
              <a:t>賃貸住宅ストックの概要（京都府）　</a:t>
            </a:r>
            <a:r>
              <a:rPr lang="en-US" altLang="ja-JP" dirty="0"/>
              <a:t> </a:t>
            </a:r>
            <a:r>
              <a:rPr lang="en-US" altLang="ja-JP" sz="1600" dirty="0"/>
              <a:t>R</a:t>
            </a:r>
            <a:r>
              <a:rPr lang="ja-JP" altLang="en-US" sz="1600" dirty="0"/>
              <a:t>６更新</a:t>
            </a:r>
            <a:endParaRPr kumimoji="1" lang="ja-JP" altLang="en-US" dirty="0"/>
          </a:p>
        </p:txBody>
      </p:sp>
      <p:sp>
        <p:nvSpPr>
          <p:cNvPr id="45" name="Text Box 3">
            <a:extLst>
              <a:ext uri="{FF2B5EF4-FFF2-40B4-BE49-F238E27FC236}">
                <a16:creationId xmlns:a16="http://schemas.microsoft.com/office/drawing/2014/main" id="{E2C8BE77-95CE-4B3E-A5A5-96E96A2A3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656926"/>
            <a:ext cx="8389938" cy="80300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 cmpd="sng">
            <a:solidFill>
              <a:schemeClr val="tx2"/>
            </a:solidFill>
            <a:prstDash val="solid"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36000" bIns="0" anchor="ctr" anchorCtr="0">
            <a:noAutofit/>
          </a:bodyPr>
          <a:lstStyle/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・住宅セーフティネット法の対象となる公的・民間全体の賃貸住宅ストックは、平成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年より約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1.3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万戸増加して府全体で約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47.4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万戸</a:t>
            </a: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・このうち、空き家に該当するものは約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万戸で約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17.5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％を占める。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D9756E5-C9DC-43D3-B15F-02344D7EDAEB}"/>
              </a:ext>
            </a:extLst>
          </p:cNvPr>
          <p:cNvSpPr/>
          <p:nvPr/>
        </p:nvSpPr>
        <p:spPr>
          <a:xfrm>
            <a:off x="358775" y="1533411"/>
            <a:ext cx="8389938" cy="47579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5B84A648-44A3-4932-A0C3-FA447BBD911B}"/>
              </a:ext>
            </a:extLst>
          </p:cNvPr>
          <p:cNvGrpSpPr/>
          <p:nvPr/>
        </p:nvGrpSpPr>
        <p:grpSpPr>
          <a:xfrm>
            <a:off x="543770" y="1802515"/>
            <a:ext cx="8076326" cy="4444455"/>
            <a:chOff x="496145" y="1436581"/>
            <a:chExt cx="8076326" cy="4752528"/>
          </a:xfrm>
        </p:grpSpPr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6E719F30-2372-4CC6-9CED-25220F1B4BBD}"/>
                </a:ext>
              </a:extLst>
            </p:cNvPr>
            <p:cNvSpPr/>
            <p:nvPr/>
          </p:nvSpPr>
          <p:spPr>
            <a:xfrm>
              <a:off x="496145" y="1436581"/>
              <a:ext cx="1368152" cy="4752528"/>
            </a:xfrm>
            <a:prstGeom prst="rect">
              <a:avLst/>
            </a:prstGeom>
            <a:solidFill>
              <a:schemeClr val="bg1"/>
            </a:solidFill>
            <a:ln w="12700" cap="sq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16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16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kumimoji="1" lang="en-US" altLang="ja-JP" sz="16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kumimoji="1" lang="ja-JP" altLang="en-US" sz="1600" b="1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住宅総数</a:t>
              </a:r>
              <a:endParaRPr kumimoji="1" lang="en-US" altLang="ja-JP" sz="16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  <a:p>
              <a:pPr algn="ctr"/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1,372,200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戸</a:t>
              </a:r>
              <a:endParaRPr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  <a:p>
              <a:pPr algn="ctr"/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（</a:t>
              </a:r>
              <a:r>
                <a:rPr kumimoji="1" lang="en-US" altLang="ja-JP" sz="1600" dirty="0">
                  <a:solidFill>
                    <a:sysClr val="windowText" lastClr="000000"/>
                  </a:solidFill>
                  <a:latin typeface="+mn-ea"/>
                </a:rPr>
                <a:t>100</a:t>
              </a:r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%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）</a:t>
              </a:r>
              <a:endParaRPr kumimoji="1"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  <a:p>
              <a:pPr algn="ctr"/>
              <a:endParaRPr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  <a:p>
              <a:pPr algn="ctr"/>
              <a:endParaRPr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  <a:p>
              <a:pPr algn="ctr"/>
              <a:endParaRPr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  <a:p>
              <a:pPr algn="ctr"/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※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（）内の</a:t>
              </a:r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%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は「住宅総数」に対する比率</a:t>
              </a:r>
              <a:endParaRPr kumimoji="1" lang="ja-JP" altLang="en-US" sz="1600" dirty="0">
                <a:solidFill>
                  <a:sysClr val="windowText" lastClr="000000"/>
                </a:solidFill>
                <a:latin typeface="+mn-ea"/>
              </a:endParaRP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6CEAD722-1853-42C7-A829-DAD69A037047}"/>
                </a:ext>
              </a:extLst>
            </p:cNvPr>
            <p:cNvSpPr/>
            <p:nvPr/>
          </p:nvSpPr>
          <p:spPr>
            <a:xfrm>
              <a:off x="2064332" y="1436581"/>
              <a:ext cx="1201523" cy="280831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 cap="sq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16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600" b="1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居住世帯</a:t>
              </a:r>
              <a:endParaRPr lang="en-US" altLang="ja-JP" sz="16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600" b="1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のある住宅</a:t>
              </a:r>
              <a:endParaRPr kumimoji="1" lang="en-US" altLang="ja-JP" sz="16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  <a:p>
              <a:pPr algn="ctr"/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1,182,300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戸</a:t>
              </a:r>
              <a:endParaRPr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  <a:p>
              <a:pPr algn="ctr"/>
              <a:r>
                <a:rPr kumimoji="1" lang="ja-JP" altLang="en-US" sz="1600" dirty="0">
                  <a:solidFill>
                    <a:sysClr val="windowText" lastClr="000000"/>
                  </a:solidFill>
                  <a:latin typeface="+mn-ea"/>
                </a:rPr>
                <a:t>（</a:t>
              </a:r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86.2%</a:t>
              </a:r>
              <a:r>
                <a:rPr kumimoji="1" lang="ja-JP" altLang="en-US" sz="1600" dirty="0">
                  <a:solidFill>
                    <a:sysClr val="windowText" lastClr="000000"/>
                  </a:solidFill>
                  <a:latin typeface="+mn-ea"/>
                </a:rPr>
                <a:t>）</a:t>
              </a:r>
              <a:endParaRPr kumimoji="1"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F73826CB-90DA-46EB-BA98-29569B8A8524}"/>
                </a:ext>
              </a:extLst>
            </p:cNvPr>
            <p:cNvSpPr/>
            <p:nvPr/>
          </p:nvSpPr>
          <p:spPr>
            <a:xfrm>
              <a:off x="2064332" y="4388909"/>
              <a:ext cx="1201523" cy="18002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2700" cap="sq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居住世帯</a:t>
              </a:r>
              <a:endParaRPr lang="en-US" altLang="ja-JP" sz="16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600" b="1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のない住宅</a:t>
              </a:r>
              <a:endParaRPr lang="en-US" altLang="ja-JP" sz="16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  <a:p>
              <a:pPr algn="ctr"/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189,300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戸</a:t>
              </a:r>
              <a:endParaRPr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  <a:p>
              <a:pPr algn="ctr"/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（</a:t>
              </a:r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13.8%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）</a:t>
              </a:r>
              <a:endParaRPr kumimoji="1" lang="ja-JP" altLang="en-US" sz="1600" dirty="0">
                <a:solidFill>
                  <a:sysClr val="windowText" lastClr="000000"/>
                </a:solidFill>
                <a:latin typeface="+mn-ea"/>
              </a:endParaRP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E59E7792-6277-4303-B4AE-7193595D937A}"/>
                </a:ext>
              </a:extLst>
            </p:cNvPr>
            <p:cNvSpPr/>
            <p:nvPr/>
          </p:nvSpPr>
          <p:spPr>
            <a:xfrm>
              <a:off x="3470891" y="1436581"/>
              <a:ext cx="2232248" cy="211025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 cap="sq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16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r>
                <a:rPr lang="ja-JP" altLang="en-US" sz="1600" b="1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専用住宅</a:t>
              </a:r>
              <a:endParaRPr kumimoji="1" lang="en-US" altLang="ja-JP" sz="16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/>
              <a:endParaRPr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  <a:p>
              <a:pPr algn="ctr"/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1,161,000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戸</a:t>
              </a:r>
              <a:endParaRPr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  <a:p>
              <a:pPr algn="ctr"/>
              <a:r>
                <a:rPr kumimoji="1" lang="ja-JP" altLang="en-US" sz="1600" dirty="0">
                  <a:solidFill>
                    <a:sysClr val="windowText" lastClr="000000"/>
                  </a:solidFill>
                  <a:latin typeface="+mn-ea"/>
                </a:rPr>
                <a:t>（</a:t>
              </a:r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84.6%</a:t>
              </a:r>
              <a:r>
                <a:rPr kumimoji="1" lang="ja-JP" altLang="en-US" sz="1600" dirty="0">
                  <a:solidFill>
                    <a:sysClr val="windowText" lastClr="000000"/>
                  </a:solidFill>
                  <a:latin typeface="+mn-ea"/>
                </a:rPr>
                <a:t>）</a:t>
              </a:r>
              <a:endParaRPr kumimoji="1"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F66E8EE2-F0B0-4C59-BAB3-E752FDD13B30}"/>
                </a:ext>
              </a:extLst>
            </p:cNvPr>
            <p:cNvSpPr/>
            <p:nvPr/>
          </p:nvSpPr>
          <p:spPr>
            <a:xfrm>
              <a:off x="3470891" y="3668829"/>
              <a:ext cx="2232248" cy="576064"/>
            </a:xfrm>
            <a:prstGeom prst="rect">
              <a:avLst/>
            </a:prstGeom>
            <a:solidFill>
              <a:schemeClr val="bg1"/>
            </a:solidFill>
            <a:ln w="12700" cap="sq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店舗その他の併用住宅</a:t>
              </a:r>
              <a:endParaRPr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  <a:p>
              <a:pPr algn="ctr"/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21,800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戸 （</a:t>
              </a:r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1.6%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）</a:t>
              </a:r>
              <a:endParaRPr kumimoji="1"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19318BA1-9E5E-4CA7-B3D1-577ACFF89724}"/>
                </a:ext>
              </a:extLst>
            </p:cNvPr>
            <p:cNvSpPr/>
            <p:nvPr/>
          </p:nvSpPr>
          <p:spPr>
            <a:xfrm>
              <a:off x="3470891" y="4388909"/>
              <a:ext cx="2232248" cy="576064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2700" cap="sq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空き家</a:t>
              </a:r>
              <a:endParaRPr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  <a:p>
              <a:pPr algn="ctr"/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180,400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戸 （</a:t>
              </a:r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13.1%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）</a:t>
              </a:r>
              <a:endParaRPr kumimoji="1"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620752B6-148F-4FF0-AF54-74EDF6D75469}"/>
                </a:ext>
              </a:extLst>
            </p:cNvPr>
            <p:cNvSpPr/>
            <p:nvPr/>
          </p:nvSpPr>
          <p:spPr>
            <a:xfrm>
              <a:off x="3470891" y="5000977"/>
              <a:ext cx="2232248" cy="576064"/>
            </a:xfrm>
            <a:prstGeom prst="rect">
              <a:avLst/>
            </a:prstGeom>
            <a:solidFill>
              <a:schemeClr val="bg1"/>
            </a:solidFill>
            <a:ln w="12700" cap="sq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一時現在者のみの住宅</a:t>
              </a:r>
              <a:endParaRPr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  <a:p>
              <a:pPr algn="ctr"/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6,700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戸 （</a:t>
              </a:r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0.5%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）</a:t>
              </a:r>
              <a:endParaRPr kumimoji="1"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98F54168-5926-4837-8DBD-32492B16CD6D}"/>
                </a:ext>
              </a:extLst>
            </p:cNvPr>
            <p:cNvSpPr/>
            <p:nvPr/>
          </p:nvSpPr>
          <p:spPr>
            <a:xfrm>
              <a:off x="3470891" y="5613045"/>
              <a:ext cx="2232248" cy="576064"/>
            </a:xfrm>
            <a:prstGeom prst="rect">
              <a:avLst/>
            </a:prstGeom>
            <a:solidFill>
              <a:schemeClr val="bg1"/>
            </a:solidFill>
            <a:ln w="12700" cap="sq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建築中の住宅</a:t>
              </a:r>
              <a:endParaRPr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  <a:p>
              <a:pPr algn="ctr"/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2,200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戸 （</a:t>
              </a:r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0.2%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）</a:t>
              </a:r>
              <a:endParaRPr kumimoji="1"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F6639FEF-CF91-47E9-ADDA-9504A6317C00}"/>
                </a:ext>
              </a:extLst>
            </p:cNvPr>
            <p:cNvSpPr/>
            <p:nvPr/>
          </p:nvSpPr>
          <p:spPr>
            <a:xfrm>
              <a:off x="5908175" y="1436581"/>
              <a:ext cx="2664296" cy="512327"/>
            </a:xfrm>
            <a:prstGeom prst="rect">
              <a:avLst/>
            </a:prstGeom>
            <a:solidFill>
              <a:schemeClr val="bg1"/>
            </a:solidFill>
            <a:ln w="12700" cap="sq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持ち家</a:t>
              </a:r>
              <a:endParaRPr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  <a:p>
              <a:pPr algn="ctr"/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699,500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戸 （</a:t>
              </a:r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51.0%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）</a:t>
              </a:r>
              <a:endParaRPr kumimoji="1"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007C92AA-838B-4137-BD8D-1F5B36E84B9C}"/>
                </a:ext>
              </a:extLst>
            </p:cNvPr>
            <p:cNvSpPr/>
            <p:nvPr/>
          </p:nvSpPr>
          <p:spPr>
            <a:xfrm>
              <a:off x="5908175" y="1998523"/>
              <a:ext cx="2664296" cy="51232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 cap="sq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公営の借家</a:t>
              </a:r>
              <a:endParaRPr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  <a:p>
              <a:pPr algn="ctr"/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32,100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戸 （</a:t>
              </a:r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2.3%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）</a:t>
              </a:r>
              <a:endParaRPr kumimoji="1"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1BE46710-C227-475A-A40D-A83F33AE6DB9}"/>
                </a:ext>
              </a:extLst>
            </p:cNvPr>
            <p:cNvSpPr/>
            <p:nvPr/>
          </p:nvSpPr>
          <p:spPr>
            <a:xfrm>
              <a:off x="5908175" y="2560465"/>
              <a:ext cx="2664296" cy="51232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 cap="sq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都市再生機構・公社の借家</a:t>
              </a:r>
              <a:endParaRPr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  <a:p>
              <a:pPr algn="ctr"/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21,700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戸 （</a:t>
              </a:r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1.6%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）</a:t>
              </a:r>
              <a:endParaRPr kumimoji="1"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731F2020-3918-45C6-BBF7-9DD9DD3A9506}"/>
                </a:ext>
              </a:extLst>
            </p:cNvPr>
            <p:cNvSpPr/>
            <p:nvPr/>
          </p:nvSpPr>
          <p:spPr>
            <a:xfrm>
              <a:off x="5908175" y="3122407"/>
              <a:ext cx="2664296" cy="51232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2700" cap="sq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民営借家</a:t>
              </a:r>
              <a:endParaRPr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  <a:p>
              <a:pPr algn="ctr"/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338,900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戸 （</a:t>
              </a:r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24.7%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）</a:t>
              </a:r>
              <a:endParaRPr kumimoji="1"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46278514-FF10-43F8-AFB3-AED522000D63}"/>
                </a:ext>
              </a:extLst>
            </p:cNvPr>
            <p:cNvSpPr/>
            <p:nvPr/>
          </p:nvSpPr>
          <p:spPr>
            <a:xfrm>
              <a:off x="5908175" y="3684350"/>
              <a:ext cx="2664296" cy="301171"/>
            </a:xfrm>
            <a:prstGeom prst="rect">
              <a:avLst/>
            </a:prstGeom>
            <a:solidFill>
              <a:schemeClr val="bg1"/>
            </a:solidFill>
            <a:ln w="12700" cap="sq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給与住宅 </a:t>
              </a:r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21,500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戸 （</a:t>
              </a:r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1.6%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）</a:t>
              </a:r>
              <a:endParaRPr kumimoji="1"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0D3E4039-B718-40A7-A234-C70AF28216B4}"/>
                </a:ext>
              </a:extLst>
            </p:cNvPr>
            <p:cNvSpPr/>
            <p:nvPr/>
          </p:nvSpPr>
          <p:spPr>
            <a:xfrm>
              <a:off x="5908175" y="4172885"/>
              <a:ext cx="2664296" cy="301171"/>
            </a:xfrm>
            <a:prstGeom prst="rect">
              <a:avLst/>
            </a:prstGeom>
            <a:solidFill>
              <a:schemeClr val="bg1"/>
            </a:solidFill>
            <a:ln w="12700" cap="sq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二次的住宅　</a:t>
              </a:r>
              <a:r>
                <a:rPr lang="en-US" altLang="ja-JP" sz="1600" b="1" dirty="0">
                  <a:solidFill>
                    <a:sysClr val="windowText" lastClr="000000"/>
                  </a:solidFill>
                  <a:latin typeface="+mn-ea"/>
                  <a:ea typeface="Meiryo UI" panose="020B0604030504040204" pitchFamily="50" charset="-128"/>
                  <a:cs typeface="Meiryo UI" panose="020B0604030504040204" pitchFamily="50" charset="-128"/>
                </a:rPr>
                <a:t>7</a:t>
              </a:r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,700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戸 （</a:t>
              </a:r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0.6%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）</a:t>
              </a:r>
              <a:endParaRPr kumimoji="1"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91E70E91-C8B4-479C-A821-8227260F99B6}"/>
                </a:ext>
              </a:extLst>
            </p:cNvPr>
            <p:cNvSpPr/>
            <p:nvPr/>
          </p:nvSpPr>
          <p:spPr>
            <a:xfrm>
              <a:off x="5908175" y="4533413"/>
              <a:ext cx="2664296" cy="51232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2700" cap="sq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賃貸用の住宅</a:t>
              </a:r>
              <a:endParaRPr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  <a:p>
              <a:pPr algn="ctr"/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81,000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戸 （</a:t>
              </a:r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5.9%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）</a:t>
              </a:r>
              <a:endParaRPr kumimoji="1"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FBC9CF05-FFF2-483A-96FB-5B553E30AEA7}"/>
                </a:ext>
              </a:extLst>
            </p:cNvPr>
            <p:cNvSpPr/>
            <p:nvPr/>
          </p:nvSpPr>
          <p:spPr>
            <a:xfrm>
              <a:off x="5908175" y="5105097"/>
              <a:ext cx="2664296" cy="512327"/>
            </a:xfrm>
            <a:prstGeom prst="rect">
              <a:avLst/>
            </a:prstGeom>
            <a:solidFill>
              <a:schemeClr val="bg1"/>
            </a:solidFill>
            <a:ln w="12700" cap="sq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売却用の住宅</a:t>
              </a:r>
              <a:endParaRPr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  <a:p>
              <a:pPr algn="ctr"/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6,900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戸 （</a:t>
              </a:r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0.5%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）</a:t>
              </a:r>
              <a:endParaRPr kumimoji="1"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3F696090-B77D-4283-A6FF-FF4D41E7ADE6}"/>
                </a:ext>
              </a:extLst>
            </p:cNvPr>
            <p:cNvSpPr/>
            <p:nvPr/>
          </p:nvSpPr>
          <p:spPr>
            <a:xfrm>
              <a:off x="5908175" y="5676782"/>
              <a:ext cx="2664296" cy="512327"/>
            </a:xfrm>
            <a:prstGeom prst="rect">
              <a:avLst/>
            </a:prstGeom>
            <a:solidFill>
              <a:schemeClr val="bg1"/>
            </a:solidFill>
            <a:ln w="12700" cap="sq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>
                  <a:solidFill>
                    <a:sysClr val="windowText" lastClr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その他の住宅</a:t>
              </a:r>
              <a:endParaRPr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  <a:p>
              <a:pPr algn="ctr"/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84,800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戸 （</a:t>
              </a:r>
              <a:r>
                <a:rPr lang="en-US" altLang="ja-JP" sz="1600" dirty="0">
                  <a:solidFill>
                    <a:sysClr val="windowText" lastClr="000000"/>
                  </a:solidFill>
                  <a:latin typeface="+mn-ea"/>
                </a:rPr>
                <a:t>6.1%</a:t>
              </a:r>
              <a:r>
                <a:rPr lang="ja-JP" altLang="en-US" sz="1600" dirty="0">
                  <a:solidFill>
                    <a:sysClr val="windowText" lastClr="000000"/>
                  </a:solidFill>
                  <a:latin typeface="+mn-ea"/>
                </a:rPr>
                <a:t>）</a:t>
              </a:r>
              <a:endParaRPr kumimoji="1" lang="en-US" altLang="ja-JP" sz="1600" dirty="0">
                <a:solidFill>
                  <a:sysClr val="windowText" lastClr="000000"/>
                </a:solidFill>
                <a:latin typeface="+mn-ea"/>
              </a:endParaRPr>
            </a:p>
          </p:txBody>
        </p:sp>
        <p:cxnSp>
          <p:nvCxnSpPr>
            <p:cNvPr id="25" name="カギ線コネクタ 29">
              <a:extLst>
                <a:ext uri="{FF2B5EF4-FFF2-40B4-BE49-F238E27FC236}">
                  <a16:creationId xmlns:a16="http://schemas.microsoft.com/office/drawing/2014/main" id="{808C6B98-BDC2-466B-AE04-33BD3B0D321C}"/>
                </a:ext>
              </a:extLst>
            </p:cNvPr>
            <p:cNvCxnSpPr>
              <a:cxnSpLocks/>
              <a:stCxn id="8" idx="3"/>
              <a:endCxn id="9" idx="1"/>
            </p:cNvCxnSpPr>
            <p:nvPr/>
          </p:nvCxnSpPr>
          <p:spPr>
            <a:xfrm flipV="1">
              <a:off x="1864297" y="2840737"/>
              <a:ext cx="200035" cy="972108"/>
            </a:xfrm>
            <a:prstGeom prst="bentConnector3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カギ線コネクタ 31">
              <a:extLst>
                <a:ext uri="{FF2B5EF4-FFF2-40B4-BE49-F238E27FC236}">
                  <a16:creationId xmlns:a16="http://schemas.microsoft.com/office/drawing/2014/main" id="{C085E9EF-B113-4A1C-B8CF-7C76B4C838A2}"/>
                </a:ext>
              </a:extLst>
            </p:cNvPr>
            <p:cNvCxnSpPr>
              <a:cxnSpLocks/>
              <a:stCxn id="8" idx="3"/>
              <a:endCxn id="10" idx="1"/>
            </p:cNvCxnSpPr>
            <p:nvPr/>
          </p:nvCxnSpPr>
          <p:spPr>
            <a:xfrm>
              <a:off x="1864297" y="3812845"/>
              <a:ext cx="200035" cy="1476164"/>
            </a:xfrm>
            <a:prstGeom prst="bentConnector3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カギ線コネクタ 33">
              <a:extLst>
                <a:ext uri="{FF2B5EF4-FFF2-40B4-BE49-F238E27FC236}">
                  <a16:creationId xmlns:a16="http://schemas.microsoft.com/office/drawing/2014/main" id="{5F7609C2-637F-4486-94ED-6CE574959C77}"/>
                </a:ext>
              </a:extLst>
            </p:cNvPr>
            <p:cNvCxnSpPr>
              <a:cxnSpLocks/>
              <a:stCxn id="9" idx="3"/>
              <a:endCxn id="11" idx="1"/>
            </p:cNvCxnSpPr>
            <p:nvPr/>
          </p:nvCxnSpPr>
          <p:spPr>
            <a:xfrm flipV="1">
              <a:off x="3265855" y="2491707"/>
              <a:ext cx="205036" cy="349030"/>
            </a:xfrm>
            <a:prstGeom prst="bentConnector3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カギ線コネクタ 35">
              <a:extLst>
                <a:ext uri="{FF2B5EF4-FFF2-40B4-BE49-F238E27FC236}">
                  <a16:creationId xmlns:a16="http://schemas.microsoft.com/office/drawing/2014/main" id="{F75EF680-66C8-4BEC-BE6B-D09242C35371}"/>
                </a:ext>
              </a:extLst>
            </p:cNvPr>
            <p:cNvCxnSpPr>
              <a:cxnSpLocks/>
              <a:stCxn id="9" idx="3"/>
              <a:endCxn id="12" idx="1"/>
            </p:cNvCxnSpPr>
            <p:nvPr/>
          </p:nvCxnSpPr>
          <p:spPr>
            <a:xfrm>
              <a:off x="3265855" y="2840737"/>
              <a:ext cx="205036" cy="1116124"/>
            </a:xfrm>
            <a:prstGeom prst="bentConnector3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カギ線コネクタ 37">
              <a:extLst>
                <a:ext uri="{FF2B5EF4-FFF2-40B4-BE49-F238E27FC236}">
                  <a16:creationId xmlns:a16="http://schemas.microsoft.com/office/drawing/2014/main" id="{6042133A-6925-4D85-8CE0-F1F816B06794}"/>
                </a:ext>
              </a:extLst>
            </p:cNvPr>
            <p:cNvCxnSpPr>
              <a:cxnSpLocks/>
              <a:stCxn id="10" idx="3"/>
              <a:endCxn id="13" idx="1"/>
            </p:cNvCxnSpPr>
            <p:nvPr/>
          </p:nvCxnSpPr>
          <p:spPr>
            <a:xfrm flipV="1">
              <a:off x="3265855" y="4676941"/>
              <a:ext cx="205036" cy="612068"/>
            </a:xfrm>
            <a:prstGeom prst="bentConnector3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カギ線コネクタ 39">
              <a:extLst>
                <a:ext uri="{FF2B5EF4-FFF2-40B4-BE49-F238E27FC236}">
                  <a16:creationId xmlns:a16="http://schemas.microsoft.com/office/drawing/2014/main" id="{27823BE5-7050-4355-9664-9B4C34916139}"/>
                </a:ext>
              </a:extLst>
            </p:cNvPr>
            <p:cNvCxnSpPr>
              <a:cxnSpLocks/>
              <a:stCxn id="10" idx="3"/>
              <a:endCxn id="14" idx="1"/>
            </p:cNvCxnSpPr>
            <p:nvPr/>
          </p:nvCxnSpPr>
          <p:spPr>
            <a:xfrm>
              <a:off x="3265855" y="5289009"/>
              <a:ext cx="205036" cy="12700"/>
            </a:xfrm>
            <a:prstGeom prst="bentConnector3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カギ線コネクタ 41">
              <a:extLst>
                <a:ext uri="{FF2B5EF4-FFF2-40B4-BE49-F238E27FC236}">
                  <a16:creationId xmlns:a16="http://schemas.microsoft.com/office/drawing/2014/main" id="{4867989D-7CFA-436E-A812-A44203308593}"/>
                </a:ext>
              </a:extLst>
            </p:cNvPr>
            <p:cNvCxnSpPr>
              <a:cxnSpLocks/>
              <a:stCxn id="10" idx="3"/>
              <a:endCxn id="15" idx="1"/>
            </p:cNvCxnSpPr>
            <p:nvPr/>
          </p:nvCxnSpPr>
          <p:spPr>
            <a:xfrm>
              <a:off x="3265855" y="5289009"/>
              <a:ext cx="205036" cy="612068"/>
            </a:xfrm>
            <a:prstGeom prst="bentConnector3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カギ線コネクタ 43">
              <a:extLst>
                <a:ext uri="{FF2B5EF4-FFF2-40B4-BE49-F238E27FC236}">
                  <a16:creationId xmlns:a16="http://schemas.microsoft.com/office/drawing/2014/main" id="{BE33200C-E704-49B2-A4FB-BDFAA8A3D2E2}"/>
                </a:ext>
              </a:extLst>
            </p:cNvPr>
            <p:cNvCxnSpPr>
              <a:cxnSpLocks/>
              <a:stCxn id="11" idx="3"/>
              <a:endCxn id="16" idx="1"/>
            </p:cNvCxnSpPr>
            <p:nvPr/>
          </p:nvCxnSpPr>
          <p:spPr>
            <a:xfrm flipV="1">
              <a:off x="5703139" y="1692745"/>
              <a:ext cx="205036" cy="798962"/>
            </a:xfrm>
            <a:prstGeom prst="bentConnector3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カギ線コネクタ 45">
              <a:extLst>
                <a:ext uri="{FF2B5EF4-FFF2-40B4-BE49-F238E27FC236}">
                  <a16:creationId xmlns:a16="http://schemas.microsoft.com/office/drawing/2014/main" id="{67BFCFEE-DAEE-43C2-8813-572B8E2ED3AB}"/>
                </a:ext>
              </a:extLst>
            </p:cNvPr>
            <p:cNvCxnSpPr>
              <a:cxnSpLocks/>
              <a:stCxn id="11" idx="3"/>
              <a:endCxn id="17" idx="1"/>
            </p:cNvCxnSpPr>
            <p:nvPr/>
          </p:nvCxnSpPr>
          <p:spPr>
            <a:xfrm flipV="1">
              <a:off x="5703139" y="2254687"/>
              <a:ext cx="205036" cy="237020"/>
            </a:xfrm>
            <a:prstGeom prst="bentConnector3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カギ線コネクタ 47">
              <a:extLst>
                <a:ext uri="{FF2B5EF4-FFF2-40B4-BE49-F238E27FC236}">
                  <a16:creationId xmlns:a16="http://schemas.microsoft.com/office/drawing/2014/main" id="{C23DEDF3-BAD6-4F5A-BEED-1FCF99595FD5}"/>
                </a:ext>
              </a:extLst>
            </p:cNvPr>
            <p:cNvCxnSpPr>
              <a:cxnSpLocks/>
              <a:stCxn id="11" idx="3"/>
              <a:endCxn id="18" idx="1"/>
            </p:cNvCxnSpPr>
            <p:nvPr/>
          </p:nvCxnSpPr>
          <p:spPr>
            <a:xfrm>
              <a:off x="5703139" y="2491707"/>
              <a:ext cx="205036" cy="324922"/>
            </a:xfrm>
            <a:prstGeom prst="bentConnector3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カギ線コネクタ 49">
              <a:extLst>
                <a:ext uri="{FF2B5EF4-FFF2-40B4-BE49-F238E27FC236}">
                  <a16:creationId xmlns:a16="http://schemas.microsoft.com/office/drawing/2014/main" id="{14A90522-CD90-40FC-84A4-FF4BF8B91FD9}"/>
                </a:ext>
              </a:extLst>
            </p:cNvPr>
            <p:cNvCxnSpPr>
              <a:cxnSpLocks/>
              <a:stCxn id="11" idx="3"/>
              <a:endCxn id="19" idx="1"/>
            </p:cNvCxnSpPr>
            <p:nvPr/>
          </p:nvCxnSpPr>
          <p:spPr>
            <a:xfrm>
              <a:off x="5703139" y="2491707"/>
              <a:ext cx="205036" cy="886864"/>
            </a:xfrm>
            <a:prstGeom prst="bentConnector3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カギ線コネクタ 51">
              <a:extLst>
                <a:ext uri="{FF2B5EF4-FFF2-40B4-BE49-F238E27FC236}">
                  <a16:creationId xmlns:a16="http://schemas.microsoft.com/office/drawing/2014/main" id="{7A8FD5FD-E54D-41CA-A007-BDB1F5A21D3E}"/>
                </a:ext>
              </a:extLst>
            </p:cNvPr>
            <p:cNvCxnSpPr>
              <a:cxnSpLocks/>
              <a:stCxn id="11" idx="3"/>
              <a:endCxn id="20" idx="1"/>
            </p:cNvCxnSpPr>
            <p:nvPr/>
          </p:nvCxnSpPr>
          <p:spPr>
            <a:xfrm>
              <a:off x="5703139" y="2491707"/>
              <a:ext cx="205036" cy="1343229"/>
            </a:xfrm>
            <a:prstGeom prst="bentConnector3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カギ線コネクタ 53">
              <a:extLst>
                <a:ext uri="{FF2B5EF4-FFF2-40B4-BE49-F238E27FC236}">
                  <a16:creationId xmlns:a16="http://schemas.microsoft.com/office/drawing/2014/main" id="{12DAA7CE-F844-4880-9AE4-D45B2586B4BE}"/>
                </a:ext>
              </a:extLst>
            </p:cNvPr>
            <p:cNvCxnSpPr>
              <a:cxnSpLocks/>
              <a:stCxn id="13" idx="3"/>
              <a:endCxn id="21" idx="1"/>
            </p:cNvCxnSpPr>
            <p:nvPr/>
          </p:nvCxnSpPr>
          <p:spPr>
            <a:xfrm flipV="1">
              <a:off x="5703139" y="4323471"/>
              <a:ext cx="205036" cy="353470"/>
            </a:xfrm>
            <a:prstGeom prst="bentConnector3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カギ線コネクタ 55">
              <a:extLst>
                <a:ext uri="{FF2B5EF4-FFF2-40B4-BE49-F238E27FC236}">
                  <a16:creationId xmlns:a16="http://schemas.microsoft.com/office/drawing/2014/main" id="{C80E4FFD-0876-4C7F-B294-CFEF8AB98D78}"/>
                </a:ext>
              </a:extLst>
            </p:cNvPr>
            <p:cNvCxnSpPr>
              <a:cxnSpLocks/>
              <a:stCxn id="13" idx="3"/>
              <a:endCxn id="22" idx="1"/>
            </p:cNvCxnSpPr>
            <p:nvPr/>
          </p:nvCxnSpPr>
          <p:spPr>
            <a:xfrm>
              <a:off x="5703139" y="4676941"/>
              <a:ext cx="205036" cy="112636"/>
            </a:xfrm>
            <a:prstGeom prst="bentConnector3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カギ線コネクタ 57">
              <a:extLst>
                <a:ext uri="{FF2B5EF4-FFF2-40B4-BE49-F238E27FC236}">
                  <a16:creationId xmlns:a16="http://schemas.microsoft.com/office/drawing/2014/main" id="{2B38484E-5B6C-4E30-AA9E-F0062184BB46}"/>
                </a:ext>
              </a:extLst>
            </p:cNvPr>
            <p:cNvCxnSpPr>
              <a:cxnSpLocks/>
              <a:stCxn id="13" idx="3"/>
              <a:endCxn id="23" idx="1"/>
            </p:cNvCxnSpPr>
            <p:nvPr/>
          </p:nvCxnSpPr>
          <p:spPr>
            <a:xfrm>
              <a:off x="5703139" y="4676941"/>
              <a:ext cx="205036" cy="684320"/>
            </a:xfrm>
            <a:prstGeom prst="bentConnector3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カギ線コネクタ 59">
              <a:extLst>
                <a:ext uri="{FF2B5EF4-FFF2-40B4-BE49-F238E27FC236}">
                  <a16:creationId xmlns:a16="http://schemas.microsoft.com/office/drawing/2014/main" id="{3D191AEA-5061-4E90-B171-994C6AD616D3}"/>
                </a:ext>
              </a:extLst>
            </p:cNvPr>
            <p:cNvCxnSpPr>
              <a:cxnSpLocks/>
              <a:stCxn id="13" idx="3"/>
              <a:endCxn id="24" idx="1"/>
            </p:cNvCxnSpPr>
            <p:nvPr/>
          </p:nvCxnSpPr>
          <p:spPr>
            <a:xfrm>
              <a:off x="5703139" y="4676941"/>
              <a:ext cx="205036" cy="1256005"/>
            </a:xfrm>
            <a:prstGeom prst="bentConnector3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テキスト プレースホルダー 2">
            <a:extLst>
              <a:ext uri="{FF2B5EF4-FFF2-40B4-BE49-F238E27FC236}">
                <a16:creationId xmlns:a16="http://schemas.microsoft.com/office/drawing/2014/main" id="{2C280090-6BB6-473E-935E-900B604544F9}"/>
              </a:ext>
            </a:extLst>
          </p:cNvPr>
          <p:cNvSpPr txBox="1">
            <a:spLocks/>
          </p:cNvSpPr>
          <p:nvPr/>
        </p:nvSpPr>
        <p:spPr>
          <a:xfrm>
            <a:off x="543771" y="1547535"/>
            <a:ext cx="6032290" cy="246221"/>
          </a:xfrm>
          <a:prstGeom prst="rect">
            <a:avLst/>
          </a:prstGeom>
          <a:noFill/>
          <a:ln w="28575" cap="sq" cmpd="dbl">
            <a:noFill/>
            <a:miter lim="800000"/>
          </a:ln>
        </p:spPr>
        <p:txBody>
          <a:bodyPr vert="horz" wrap="square" lIns="91440" tIns="0" rIns="0" bIns="0" anchor="t" anchorCtr="0" compatLnSpc="1">
            <a:spAutoFit/>
          </a:bodyPr>
          <a:lstStyle>
            <a:lvl1pPr marL="431999" marR="0" lvl="0" indent="-32399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tabLst>
                <a:tab pos="518034" algn="l"/>
                <a:tab pos="1347477" algn="l"/>
                <a:tab pos="2176921" algn="l"/>
                <a:tab pos="3006355" algn="l"/>
                <a:tab pos="3835798" algn="l"/>
                <a:tab pos="4664875" algn="l"/>
                <a:tab pos="5494318" algn="l"/>
                <a:tab pos="6323761" algn="l"/>
                <a:tab pos="7153195" algn="l"/>
                <a:tab pos="7982638" algn="l"/>
                <a:tab pos="8811716" algn="l"/>
              </a:tabLst>
              <a:defRPr lang="ja-JP" sz="2900" b="0" i="0" u="none" strike="noStrike" kern="1200" cap="none" spc="0" baseline="0">
                <a:solidFill>
                  <a:srgbClr val="000000"/>
                </a:solidFill>
                <a:uFillTx/>
                <a:latin typeface="Arial" pitchFamily="16"/>
                <a:ea typeface="ＭＳ Ｐゴシック" pitchFamily="2"/>
                <a:cs typeface="Arial" pitchFamily="2"/>
              </a:defRPr>
            </a:lvl1pPr>
            <a:lvl2pPr marL="863998" marR="0" lvl="1" indent="-32399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1135"/>
              </a:spcAft>
              <a:buSzPct val="45000"/>
              <a:buFont typeface="StarSymbol"/>
              <a:buChar char="●"/>
              <a:tabLst>
                <a:tab pos="518035" algn="l"/>
                <a:tab pos="1347477" algn="l"/>
                <a:tab pos="2176920" algn="l"/>
                <a:tab pos="3006354" algn="l"/>
                <a:tab pos="3835798" algn="l"/>
                <a:tab pos="4664875" algn="l"/>
                <a:tab pos="5494318" algn="l"/>
                <a:tab pos="6323761" algn="l"/>
                <a:tab pos="7153195" algn="l"/>
                <a:tab pos="7982638" algn="l"/>
                <a:tab pos="8811715" algn="l"/>
              </a:tabLst>
              <a:defRPr lang="ja-JP" sz="1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16"/>
                <a:ea typeface="ＭＳ Ｐゴシック" pitchFamily="2"/>
                <a:cs typeface="Arial" pitchFamily="2"/>
              </a:defRPr>
            </a:lvl2pPr>
            <a:lvl3pPr marL="1295997" marR="0" lvl="2" indent="-28799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tabLst>
                <a:tab pos="518035" algn="l"/>
                <a:tab pos="1347477" algn="l"/>
                <a:tab pos="2176920" algn="l"/>
                <a:tab pos="3006354" algn="l"/>
                <a:tab pos="3835797" algn="l"/>
                <a:tab pos="4664875" algn="l"/>
                <a:tab pos="5494318" algn="l"/>
                <a:tab pos="6323761" algn="l"/>
                <a:tab pos="7153195" algn="l"/>
                <a:tab pos="7982638" algn="l"/>
                <a:tab pos="8811715" algn="l"/>
              </a:tabLst>
              <a:defRPr lang="ja-JP" sz="1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16"/>
                <a:ea typeface="ＭＳ Ｐゴシック" pitchFamily="2"/>
                <a:cs typeface="Arial" pitchFamily="2"/>
              </a:defRPr>
            </a:lvl3pPr>
            <a:lvl4pPr marL="1727996" marR="0" lvl="3" indent="-21599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565"/>
              </a:spcAft>
              <a:buSzPct val="45000"/>
              <a:buFont typeface="StarSymbol"/>
              <a:buChar char="●"/>
              <a:tabLst>
                <a:tab pos="518035" algn="l"/>
                <a:tab pos="1347478" algn="l"/>
                <a:tab pos="2176911" algn="l"/>
                <a:tab pos="3006354" algn="l"/>
                <a:tab pos="3835797" algn="l"/>
                <a:tab pos="4664875" algn="l"/>
                <a:tab pos="5494318" algn="l"/>
                <a:tab pos="6323752" algn="l"/>
                <a:tab pos="7153195" algn="l"/>
                <a:tab pos="7982638" algn="l"/>
                <a:tab pos="8811715" algn="l"/>
              </a:tabLst>
              <a:defRPr lang="ja-JP" sz="1600" b="0" i="0" u="none" strike="noStrike" kern="1200" cap="none" spc="0" baseline="0">
                <a:solidFill>
                  <a:srgbClr val="000000"/>
                </a:solidFill>
                <a:uFillTx/>
                <a:latin typeface="Calibri" pitchFamily="16"/>
                <a:ea typeface="ＭＳ Ｐゴシック" pitchFamily="2"/>
                <a:cs typeface="Arial" pitchFamily="2"/>
              </a:defRPr>
            </a:lvl4pPr>
            <a:lvl5pPr marL="2159995" marR="0" lvl="4" indent="-215999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285"/>
              </a:spcAft>
              <a:buSzPct val="75000"/>
              <a:buFont typeface="StarSymbol"/>
              <a:buChar char="–"/>
              <a:tabLst>
                <a:tab pos="518035" algn="l"/>
                <a:tab pos="1347478" algn="l"/>
                <a:tab pos="2176911" algn="l"/>
                <a:tab pos="3006354" algn="l"/>
                <a:tab pos="3835797" algn="l"/>
                <a:tab pos="4664874" algn="l"/>
                <a:tab pos="5494318" algn="l"/>
                <a:tab pos="6323751" algn="l"/>
                <a:tab pos="7153195" algn="l"/>
                <a:tab pos="7982638" algn="l"/>
                <a:tab pos="8811715" algn="l"/>
              </a:tabLst>
              <a:defRPr lang="ja-JP" sz="2000" b="0" i="0" u="none" strike="noStrike" kern="1200" cap="none" spc="0" baseline="0">
                <a:solidFill>
                  <a:srgbClr val="000000"/>
                </a:solidFill>
                <a:uFillTx/>
                <a:latin typeface="Calibri" pitchFamily="16"/>
                <a:ea typeface="ＭＳ Ｐゴシック" pitchFamily="2"/>
                <a:cs typeface="Arial" pitchFamily="2"/>
              </a:defRPr>
            </a:lvl5pPr>
          </a:lstStyle>
          <a:p>
            <a:pPr marL="0" indent="0">
              <a:buNone/>
            </a:pPr>
            <a:r>
              <a:rPr kumimoji="0" lang="zh-TW" altLang="en-US" sz="1600" b="1" dirty="0">
                <a:solidFill>
                  <a:schemeClr val="tx2"/>
                </a:solidFill>
                <a:latin typeface="+mn-ea"/>
              </a:rPr>
              <a:t>●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住宅全体の空き家率　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１％　</a:t>
            </a:r>
            <a:r>
              <a:rPr kumimoji="0" lang="zh-TW" altLang="en-US" sz="1600" b="1" dirty="0">
                <a:solidFill>
                  <a:schemeClr val="tx2"/>
                </a:solidFill>
                <a:latin typeface="+mn-ea"/>
              </a:rPr>
              <a:t> ●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賃貸住宅の空き家率　５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９％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Rectangle 14">
            <a:extLst>
              <a:ext uri="{FF2B5EF4-FFF2-40B4-BE49-F238E27FC236}">
                <a16:creationId xmlns:a16="http://schemas.microsoft.com/office/drawing/2014/main" id="{E086861B-E826-4CCC-9A4F-2C5D9FCAF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6278332"/>
            <a:ext cx="8603047" cy="605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kumimoji="1" sz="24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kumimoji="1" sz="21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9pPr>
          </a:lstStyle>
          <a:p>
            <a:pPr algn="r" eaLnBrk="1" hangingPunct="1">
              <a:lnSpc>
                <a:spcPts val="1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資料：</a:t>
            </a:r>
            <a:r>
              <a:rPr lang="ja-JP" altLang="en-US" sz="11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令和５住宅・土地統計調査（総務省）</a:t>
            </a:r>
            <a:endParaRPr lang="en-US" altLang="ja-JP" sz="11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0" indent="0">
              <a:lnSpc>
                <a:spcPts val="1000"/>
              </a:lnSpc>
              <a:spcBef>
                <a:spcPts val="0"/>
              </a:spcBef>
              <a:buNone/>
            </a:pPr>
            <a:r>
              <a:rPr lang="ja-JP" altLang="en-US" sz="1000" dirty="0">
                <a:latin typeface="+mn-ea"/>
                <a:ea typeface="+mn-ea"/>
              </a:rPr>
              <a:t>（注１）「二次的住宅」：別荘及び残業で遅くなった時に寝泊まりするなど、たまに寝泊まりする人がいる住宅</a:t>
            </a:r>
            <a:endParaRPr lang="en-US" altLang="ja-JP" sz="1000" dirty="0">
              <a:latin typeface="+mn-ea"/>
              <a:ea typeface="+mn-ea"/>
            </a:endParaRPr>
          </a:p>
          <a:p>
            <a:pPr marL="0" indent="0">
              <a:lnSpc>
                <a:spcPts val="1000"/>
              </a:lnSpc>
              <a:spcBef>
                <a:spcPts val="0"/>
              </a:spcBef>
              <a:buNone/>
            </a:pPr>
            <a:r>
              <a:rPr lang="ja-JP" altLang="en-US" sz="1000" dirty="0">
                <a:latin typeface="+mn-ea"/>
                <a:ea typeface="+mn-ea"/>
              </a:rPr>
              <a:t>（注２）「一次現在者のみの住宅」：昼間だけ使用しているなど、普段そこに居住している者が一人もいない住宅</a:t>
            </a:r>
            <a:endParaRPr lang="en-US" altLang="ja-JP" sz="1000" dirty="0">
              <a:latin typeface="+mn-ea"/>
              <a:ea typeface="+mn-ea"/>
            </a:endParaRPr>
          </a:p>
          <a:p>
            <a:pPr marL="0" indent="0">
              <a:lnSpc>
                <a:spcPts val="1000"/>
              </a:lnSpc>
              <a:spcBef>
                <a:spcPts val="0"/>
              </a:spcBef>
              <a:buNone/>
            </a:pPr>
            <a:r>
              <a:rPr lang="ja-JP" altLang="en-US" sz="1000" dirty="0">
                <a:latin typeface="+mn-ea"/>
                <a:ea typeface="+mn-ea"/>
              </a:rPr>
              <a:t>（注３）賃貸住宅の空き家率 ＝ 賃貸用空き家／（公営の借家＋</a:t>
            </a:r>
            <a:r>
              <a:rPr lang="en-US" altLang="ja-JP" sz="1000" dirty="0">
                <a:latin typeface="+mn-ea"/>
                <a:ea typeface="+mn-ea"/>
              </a:rPr>
              <a:t>UR</a:t>
            </a:r>
            <a:r>
              <a:rPr lang="ja-JP" altLang="en-US" sz="1000" dirty="0">
                <a:latin typeface="+mn-ea"/>
                <a:ea typeface="+mn-ea"/>
              </a:rPr>
              <a:t>・公社の借家＋民営借家＋賃貸用空き家）</a:t>
            </a:r>
          </a:p>
        </p:txBody>
      </p:sp>
    </p:spTree>
    <p:extLst>
      <p:ext uri="{BB962C8B-B14F-4D97-AF65-F5344CB8AC3E}">
        <p14:creationId xmlns:p14="http://schemas.microsoft.com/office/powerpoint/2010/main" val="617292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Box 3">
            <a:extLst>
              <a:ext uri="{FF2B5EF4-FFF2-40B4-BE49-F238E27FC236}">
                <a16:creationId xmlns:a16="http://schemas.microsoft.com/office/drawing/2014/main" id="{E2C8BE77-95CE-4B3E-A5A5-96E96A2A3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656925"/>
            <a:ext cx="8389938" cy="6048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 cmpd="sng">
            <a:solidFill>
              <a:schemeClr val="tx2"/>
            </a:solidFill>
            <a:prstDash val="solid"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36000" bIns="0" anchor="ctr" anchorCtr="0">
            <a:noAutofit/>
          </a:bodyPr>
          <a:lstStyle/>
          <a:p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65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歳以上の高齢者がいる世帯数は増加しており、なかでも単身世帯及び高齢夫婦世帯の増加が大きい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72B458C3-1409-46CB-BF8B-A2CAF0FE5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6489700"/>
            <a:ext cx="8603047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kumimoji="1" sz="24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kumimoji="1" sz="21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None/>
            </a:pPr>
            <a:r>
              <a:rPr lang="ja-JP" altLang="en-US" sz="1200" dirty="0">
                <a:latin typeface="+mn-ea"/>
                <a:ea typeface="+mn-ea"/>
              </a:rPr>
              <a:t>資料：住宅・土地統計調査（総務省）</a:t>
            </a:r>
          </a:p>
          <a:p>
            <a:pPr algn="r" eaLnBrk="1" hangingPunct="1">
              <a:spcBef>
                <a:spcPct val="0"/>
              </a:spcBef>
              <a:buClrTx/>
              <a:buSzTx/>
              <a:buNone/>
            </a:pPr>
            <a:endParaRPr lang="ja-JP" altLang="en-US" sz="1100" dirty="0">
              <a:latin typeface="+mn-ea"/>
              <a:ea typeface="+mn-ea"/>
            </a:endParaRPr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9969CB77-F160-4CC4-8F47-51D7D0573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988" y="6489700"/>
            <a:ext cx="52208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kumimoji="1" sz="24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kumimoji="1" sz="21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200" dirty="0">
                <a:latin typeface="+mn-ea"/>
                <a:ea typeface="+mn-ea"/>
              </a:rPr>
              <a:t>（注）</a:t>
            </a:r>
            <a:r>
              <a:rPr lang="en-US" altLang="ja-JP" sz="1200" dirty="0">
                <a:latin typeface="+mn-ea"/>
                <a:ea typeface="+mn-ea"/>
              </a:rPr>
              <a:t>65</a:t>
            </a:r>
            <a:r>
              <a:rPr lang="ja-JP" altLang="en-US" sz="1200" dirty="0">
                <a:latin typeface="+mn-ea"/>
                <a:ea typeface="+mn-ea"/>
              </a:rPr>
              <a:t>歳以上の世帯員のいる主世帯数を集計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1AA3FE6D-6D6E-4637-969D-E2C1F339F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6505" y="3041837"/>
            <a:ext cx="2087544" cy="604800"/>
          </a:xfrm>
          <a:prstGeom prst="roundRect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 w="25400" cmpd="sng">
            <a:solidFill>
              <a:schemeClr val="tx2"/>
            </a:solidFill>
            <a:prstDash val="solid"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36000" bIns="0" anchor="ctr" anchorCtr="0">
            <a:noAutofit/>
          </a:bodyPr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時点更新中</a:t>
            </a:r>
          </a:p>
        </p:txBody>
      </p:sp>
      <p:graphicFrame>
        <p:nvGraphicFramePr>
          <p:cNvPr id="9" name="グラフ 8">
            <a:extLst>
              <a:ext uri="{FF2B5EF4-FFF2-40B4-BE49-F238E27FC236}">
                <a16:creationId xmlns:a16="http://schemas.microsoft.com/office/drawing/2014/main" id="{B24E4222-FD0F-4EBC-B49E-6073472A19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0032578"/>
              </p:ext>
            </p:extLst>
          </p:nvPr>
        </p:nvGraphicFramePr>
        <p:xfrm>
          <a:off x="589709" y="1521254"/>
          <a:ext cx="8257407" cy="4679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タイトル 1">
            <a:extLst>
              <a:ext uri="{FF2B5EF4-FFF2-40B4-BE49-F238E27FC236}">
                <a16:creationId xmlns:a16="http://schemas.microsoft.com/office/drawing/2014/main" id="{8A6F4877-0A37-471A-83E6-C0BF3E38A97B}"/>
              </a:ext>
            </a:extLst>
          </p:cNvPr>
          <p:cNvSpPr txBox="1">
            <a:spLocks/>
          </p:cNvSpPr>
          <p:nvPr/>
        </p:nvSpPr>
        <p:spPr>
          <a:xfrm>
            <a:off x="-16712" y="142856"/>
            <a:ext cx="9140912" cy="412071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1" sz="2800" b="1" kern="1200">
                <a:solidFill>
                  <a:schemeClr val="bg1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b="0" dirty="0"/>
              <a:t>６</a:t>
            </a:r>
            <a:r>
              <a:rPr lang="ja-JP" altLang="en-US" dirty="0"/>
              <a:t>高齢者がいる世帯数の推移（京都府</a:t>
            </a:r>
            <a:r>
              <a:rPr lang="ja-JP" altLang="en-US" sz="2400" dirty="0"/>
              <a:t>）</a:t>
            </a:r>
            <a:r>
              <a:rPr lang="en-US" altLang="ja-JP" sz="1400" dirty="0"/>
              <a:t> R6</a:t>
            </a:r>
            <a:r>
              <a:rPr lang="ja-JP" altLang="en-US" sz="1400" dirty="0"/>
              <a:t>更新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6015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0" dirty="0"/>
              <a:t>７</a:t>
            </a:r>
            <a:r>
              <a:rPr lang="ja-JP" altLang="en-US" dirty="0"/>
              <a:t>空き家率の推移（京都府・地域別）　　</a:t>
            </a:r>
            <a:r>
              <a:rPr lang="en-US" altLang="ja-JP" sz="1400" dirty="0"/>
              <a:t>R6</a:t>
            </a:r>
            <a:r>
              <a:rPr lang="ja-JP" altLang="en-US" sz="1400" dirty="0"/>
              <a:t>更新</a:t>
            </a:r>
            <a:endParaRPr kumimoji="1" lang="ja-JP" altLang="en-US" sz="1400" dirty="0"/>
          </a:p>
        </p:txBody>
      </p:sp>
      <p:sp>
        <p:nvSpPr>
          <p:cNvPr id="45" name="Text Box 3">
            <a:extLst>
              <a:ext uri="{FF2B5EF4-FFF2-40B4-BE49-F238E27FC236}">
                <a16:creationId xmlns:a16="http://schemas.microsoft.com/office/drawing/2014/main" id="{E2C8BE77-95CE-4B3E-A5A5-96E96A2A3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656925"/>
            <a:ext cx="8105717" cy="8568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 cmpd="sng">
            <a:solidFill>
              <a:schemeClr val="tx2"/>
            </a:solidFill>
            <a:prstDash val="solid"/>
            <a:headEnd/>
            <a:tailEnd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08000" tIns="72000" rIns="36000" bIns="0" anchor="ctr" anchorCtr="0">
            <a:noAutofit/>
          </a:bodyPr>
          <a:lstStyle/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空き家率の増加は、北部地域で著しい。</a:t>
            </a:r>
            <a:endParaRPr lang="en-US" altLang="ja-JP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京都・乙訓地域では、空家率は減少傾向にあり、南部地域では一貫して</a:t>
            </a:r>
            <a:r>
              <a:rPr lang="en-US" altLang="ja-JP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％を下回っている。　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72B458C3-1409-46CB-BF8B-A2CAF0FE5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" y="6489700"/>
            <a:ext cx="860304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 kumimoji="1" sz="24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kumimoji="1" sz="21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E0752F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EC3AE"/>
              </a:buClr>
              <a:buSzPct val="60000"/>
              <a:buFont typeface="Wingdings" pitchFamily="2" charset="2"/>
              <a:buChar char=""/>
              <a:defRPr kumimoji="1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DCAE9"/>
              </a:buClr>
              <a:buSzPct val="68000"/>
              <a:buFont typeface="Wingdings 2" pitchFamily="18" charset="2"/>
              <a:buChar char=""/>
              <a:defRPr kumimoji="1" sz="1600">
                <a:solidFill>
                  <a:schemeClr val="tx1"/>
                </a:solidFill>
                <a:latin typeface="Century Schoolbook"/>
                <a:ea typeface="ＭＳ Ｐ明朝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None/>
            </a:pPr>
            <a:r>
              <a:rPr lang="ja-JP" altLang="en-US" sz="1200" dirty="0">
                <a:latin typeface="+mn-ea"/>
                <a:ea typeface="+mn-ea"/>
              </a:rPr>
              <a:t>資料：住宅・土地統計調査（総務省）</a:t>
            </a:r>
            <a:endParaRPr lang="ja-JP" altLang="en-US" sz="1100" dirty="0">
              <a:latin typeface="+mn-ea"/>
              <a:ea typeface="+mn-ea"/>
            </a:endParaRP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0BDAC215-DA78-4829-A47D-DFDC7CD63A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1827516"/>
              </p:ext>
            </p:extLst>
          </p:nvPr>
        </p:nvGraphicFramePr>
        <p:xfrm>
          <a:off x="159391" y="1690317"/>
          <a:ext cx="9091078" cy="4731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08446707"/>
      </p:ext>
    </p:extLst>
  </p:cSld>
  <p:clrMapOvr>
    <a:masterClrMapping/>
  </p:clrMapOvr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60000"/>
            <a:lumOff val="40000"/>
          </a:schemeClr>
        </a:solidFill>
        <a:ln>
          <a:solidFill>
            <a:schemeClr val="tx2"/>
          </a:solidFill>
        </a:ln>
        <a:effectLst/>
      </a:spPr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スパイス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スパイス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スパイス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24356</TotalTime>
  <Words>1192</Words>
  <Application>Microsoft Office PowerPoint</Application>
  <PresentationFormat>画面に合わせる (4:3)</PresentationFormat>
  <Paragraphs>193</Paragraphs>
  <Slides>9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20" baseType="lpstr">
      <vt:lpstr>Meiryo UI</vt:lpstr>
      <vt:lpstr>ＭＳ Ｐゴシック</vt:lpstr>
      <vt:lpstr>ＭＳ ゴシック</vt:lpstr>
      <vt:lpstr>新細明體</vt:lpstr>
      <vt:lpstr>StarSymbol</vt:lpstr>
      <vt:lpstr>メイリオ</vt:lpstr>
      <vt:lpstr>Yu Gothic</vt:lpstr>
      <vt:lpstr>Arial</vt:lpstr>
      <vt:lpstr>Calibri</vt:lpstr>
      <vt:lpstr>Wingdings</vt:lpstr>
      <vt:lpstr>1_ホワイト</vt:lpstr>
      <vt:lpstr>京都府の住宅政策をとりまく状況について</vt:lpstr>
      <vt:lpstr>PowerPoint プレゼンテーション</vt:lpstr>
      <vt:lpstr>1　家族類型別世帯割合（京都府）　R6更新</vt:lpstr>
      <vt:lpstr>２年齢階級別 単身世帯割合の推移（京都府）　R6更新</vt:lpstr>
      <vt:lpstr>３合計特殊出生率と出生数の推移(全国・京都府) R6更新</vt:lpstr>
      <vt:lpstr>４賃貸住宅における入居拒否の状況（京都府）　R６更新</vt:lpstr>
      <vt:lpstr>５賃貸住宅ストックの概要（京都府）　 R６更新</vt:lpstr>
      <vt:lpstr>PowerPoint プレゼンテーション</vt:lpstr>
      <vt:lpstr>７空き家率の推移（京都府・地域別）　　R6更新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Umemoto Fuminori</dc:creator>
  <cp:lastModifiedBy>三原　志織</cp:lastModifiedBy>
  <cp:revision>447</cp:revision>
  <cp:lastPrinted>2025-03-12T05:54:48Z</cp:lastPrinted>
  <dcterms:created xsi:type="dcterms:W3CDTF">2020-07-11T05:42:00Z</dcterms:created>
  <dcterms:modified xsi:type="dcterms:W3CDTF">2025-05-28T02:19:34Z</dcterms:modified>
</cp:coreProperties>
</file>