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99" r:id="rId2"/>
    <p:sldId id="379" r:id="rId3"/>
    <p:sldId id="384" r:id="rId4"/>
    <p:sldId id="386" r:id="rId5"/>
    <p:sldId id="385" r:id="rId6"/>
    <p:sldId id="387" r:id="rId7"/>
  </p:sldIdLst>
  <p:sldSz cx="9906000" cy="6858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8484"/>
    <a:srgbClr val="6600CC"/>
    <a:srgbClr val="9BBB59"/>
    <a:srgbClr val="4BACC6"/>
    <a:srgbClr val="F79646"/>
    <a:srgbClr val="FFFFFF"/>
    <a:srgbClr val="8064A2"/>
    <a:srgbClr val="ECDFF5"/>
    <a:srgbClr val="F0E1FF"/>
    <a:srgbClr val="E0C1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108" d="100"/>
          <a:sy n="108" d="100"/>
        </p:scale>
        <p:origin x="1446" y="10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24E7A2-98BB-4C3A-8576-9264673F3989}" type="datetimeFigureOut">
              <a:rPr kumimoji="1" lang="ja-JP" altLang="en-US" smtClean="0"/>
              <a:t>2024/9/18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63613" y="1233488"/>
            <a:ext cx="48085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F043DF-2555-4652-B183-1215AB3D3E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8927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1270443">
              <a:defRPr/>
            </a:pPr>
            <a:fld id="{297B5057-7F7F-4FA7-ACFF-A423F8187BB9}" type="slidenum">
              <a:rPr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1270443">
                <a:defRPr/>
              </a:pPr>
              <a:t>1</a:t>
            </a:fld>
            <a:endParaRPr lang="ja-JP" altLang="en-US" dirty="0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087520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1279766">
              <a:defRPr/>
            </a:pPr>
            <a:fld id="{297B5057-7F7F-4FA7-ACFF-A423F8187BB9}" type="slidenum">
              <a:rPr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1279766">
                <a:defRPr/>
              </a:pPr>
              <a:t>2</a:t>
            </a:fld>
            <a:endParaRPr lang="ja-JP" altLang="en-US" dirty="0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880568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551-9869-413F-BFA2-C2B49047871B}" type="datetimeFigureOut">
              <a:rPr kumimoji="1" lang="ja-JP" altLang="en-US" smtClean="0"/>
              <a:t>2024/9/18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BA411-4EB2-49B2-A22B-C95D89DBB1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8606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551-9869-413F-BFA2-C2B49047871B}" type="datetimeFigureOut">
              <a:rPr kumimoji="1" lang="ja-JP" altLang="en-US" smtClean="0"/>
              <a:t>2024/9/18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BA411-4EB2-49B2-A22B-C95D89DBB1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1519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551-9869-413F-BFA2-C2B49047871B}" type="datetimeFigureOut">
              <a:rPr kumimoji="1" lang="ja-JP" altLang="en-US" smtClean="0"/>
              <a:t>2024/9/18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BA411-4EB2-49B2-A22B-C95D89DBB1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3389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551-9869-413F-BFA2-C2B49047871B}" type="datetimeFigureOut">
              <a:rPr kumimoji="1" lang="ja-JP" altLang="en-US" smtClean="0"/>
              <a:t>2024/9/18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BA411-4EB2-49B2-A22B-C95D89DBB1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6482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551-9869-413F-BFA2-C2B49047871B}" type="datetimeFigureOut">
              <a:rPr kumimoji="1" lang="ja-JP" altLang="en-US" smtClean="0"/>
              <a:t>2024/9/18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BA411-4EB2-49B2-A22B-C95D89DBB1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6991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551-9869-413F-BFA2-C2B49047871B}" type="datetimeFigureOut">
              <a:rPr kumimoji="1" lang="ja-JP" altLang="en-US" smtClean="0"/>
              <a:t>2024/9/18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BA411-4EB2-49B2-A22B-C95D89DBB1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7057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551-9869-413F-BFA2-C2B49047871B}" type="datetimeFigureOut">
              <a:rPr kumimoji="1" lang="ja-JP" altLang="en-US" smtClean="0"/>
              <a:t>2024/9/18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BA411-4EB2-49B2-A22B-C95D89DBB1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1859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551-9869-413F-BFA2-C2B49047871B}" type="datetimeFigureOut">
              <a:rPr kumimoji="1" lang="ja-JP" altLang="en-US" smtClean="0"/>
              <a:t>2024/9/18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BA411-4EB2-49B2-A22B-C95D89DBB1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3836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551-9869-413F-BFA2-C2B49047871B}" type="datetimeFigureOut">
              <a:rPr kumimoji="1" lang="ja-JP" altLang="en-US" smtClean="0"/>
              <a:t>2024/9/18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BA411-4EB2-49B2-A22B-C95D89DBB1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5124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551-9869-413F-BFA2-C2B49047871B}" type="datetimeFigureOut">
              <a:rPr kumimoji="1" lang="ja-JP" altLang="en-US" smtClean="0"/>
              <a:t>2024/9/18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BA411-4EB2-49B2-A22B-C95D89DBB1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2039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551-9869-413F-BFA2-C2B49047871B}" type="datetimeFigureOut">
              <a:rPr kumimoji="1" lang="ja-JP" altLang="en-US" smtClean="0"/>
              <a:t>2024/9/18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BA411-4EB2-49B2-A22B-C95D89DBB1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1928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1F1551-9869-413F-BFA2-C2B49047871B}" type="datetimeFigureOut">
              <a:rPr kumimoji="1" lang="ja-JP" altLang="en-US" smtClean="0"/>
              <a:t>2024/9/18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BA411-4EB2-49B2-A22B-C95D89DBB1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3301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18528D81-7955-4260-9970-118C1F640196}"/>
              </a:ext>
            </a:extLst>
          </p:cNvPr>
          <p:cNvSpPr txBox="1"/>
          <p:nvPr/>
        </p:nvSpPr>
        <p:spPr>
          <a:xfrm>
            <a:off x="576064" y="2921168"/>
            <a:ext cx="87694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18">
              <a:defRPr/>
            </a:pPr>
            <a:r>
              <a:rPr lang="ja-JP" altLang="en-US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大阪・関西万博きょうと推進委員会認証制度</a:t>
            </a:r>
            <a:endParaRPr lang="en-US" altLang="ja-JP" sz="40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 defTabSz="914418">
              <a:defRPr/>
            </a:pPr>
            <a:r>
              <a:rPr lang="ja-JP" altLang="en-US" sz="40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事業概要</a:t>
            </a:r>
            <a:endParaRPr lang="en-US" altLang="ja-JP" sz="40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B1EA9C0-4951-4878-B8A5-76B184845DC8}"/>
              </a:ext>
            </a:extLst>
          </p:cNvPr>
          <p:cNvSpPr txBox="1"/>
          <p:nvPr/>
        </p:nvSpPr>
        <p:spPr>
          <a:xfrm>
            <a:off x="2108684" y="4978173"/>
            <a:ext cx="56886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18">
              <a:defRPr/>
            </a:pPr>
            <a:r>
              <a:rPr lang="ja-JP" altLang="en-US" sz="20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作成日：令和〇年〇月〇日</a:t>
            </a:r>
            <a:endParaRPr lang="en-US" altLang="ja-JP" sz="20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CA464C1-6E7B-4769-8885-A0AB4AAE089C}"/>
              </a:ext>
            </a:extLst>
          </p:cNvPr>
          <p:cNvSpPr txBox="1"/>
          <p:nvPr/>
        </p:nvSpPr>
        <p:spPr>
          <a:xfrm>
            <a:off x="0" y="118739"/>
            <a:ext cx="32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様式第</a:t>
            </a:r>
            <a:r>
              <a:rPr kumimoji="1" lang="en-US" altLang="ja-JP" dirty="0"/>
              <a:t>1-1</a:t>
            </a:r>
            <a:r>
              <a:rPr kumimoji="1" lang="ja-JP" altLang="en-US" dirty="0"/>
              <a:t>号別添</a:t>
            </a:r>
          </a:p>
        </p:txBody>
      </p:sp>
    </p:spTree>
    <p:extLst>
      <p:ext uri="{BB962C8B-B14F-4D97-AF65-F5344CB8AC3E}">
        <p14:creationId xmlns:p14="http://schemas.microsoft.com/office/powerpoint/2010/main" val="4204870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2C772CD-1976-4303-8196-EA6DA0F3A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376796" y="6379580"/>
            <a:ext cx="2133600" cy="365125"/>
          </a:xfrm>
        </p:spPr>
        <p:txBody>
          <a:bodyPr/>
          <a:lstStyle/>
          <a:p>
            <a:pPr defTabSz="914290">
              <a:defRPr/>
            </a:pPr>
            <a:fld id="{ABAEDD93-B3CF-4495-9B94-6C06F143C0D6}" type="slidenum">
              <a:rPr kumimoji="1" lang="ja-JP" altLang="en-US" sz="1714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pPr defTabSz="914290">
                <a:defRPr/>
              </a:pPr>
              <a:t>2</a:t>
            </a:fld>
            <a:endParaRPr kumimoji="1" lang="ja-JP" altLang="en-US" sz="1714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8692C05-2249-4AE1-ACE5-AE3C6A6FBDAB}"/>
              </a:ext>
            </a:extLst>
          </p:cNvPr>
          <p:cNvSpPr/>
          <p:nvPr/>
        </p:nvSpPr>
        <p:spPr>
          <a:xfrm>
            <a:off x="380999" y="838711"/>
            <a:ext cx="920802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914290">
              <a:defRPr/>
            </a:pPr>
            <a:r>
              <a:rPr kumimoji="1" lang="ja-JP" altLang="en-US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・取組内容に応じて「文化・環境」、「産業」、「観光」、「いのち」のいずれかの該当するテンプレートに記載してください。</a:t>
            </a:r>
            <a:endParaRPr kumimoji="1" lang="en-US" altLang="ja-JP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 defTabSz="914290">
              <a:defRPr/>
            </a:pPr>
            <a:r>
              <a:rPr kumimoji="1" lang="ja-JP" altLang="en-US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・テンプレート上の項目はすべて</a:t>
            </a:r>
            <a:r>
              <a:rPr kumimoji="1" lang="ja-JP" altLang="en-US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記載が必須の項目</a:t>
            </a:r>
            <a:r>
              <a:rPr kumimoji="1" lang="ja-JP" altLang="en-US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ですので、未記入の項目がないように作成してください。</a:t>
            </a:r>
            <a:endParaRPr kumimoji="1" lang="en-US" altLang="ja-JP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 defTabSz="914290">
              <a:defRPr/>
            </a:pPr>
            <a:r>
              <a:rPr kumimoji="1" lang="ja-JP" altLang="en-US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kumimoji="1" lang="en-US" altLang="ja-JP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※</a:t>
            </a:r>
            <a:r>
              <a:rPr kumimoji="1" lang="ja-JP" altLang="en-US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「概要」以外で未確定の項目は末尾に（予定）と記載してください。</a:t>
            </a:r>
            <a:endParaRPr kumimoji="1" lang="en-US" altLang="ja-JP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D685BD4B-0045-413F-BCE5-756F8B1CC8C1}"/>
              </a:ext>
            </a:extLst>
          </p:cNvPr>
          <p:cNvSpPr txBox="1"/>
          <p:nvPr/>
        </p:nvSpPr>
        <p:spPr>
          <a:xfrm>
            <a:off x="316979" y="121461"/>
            <a:ext cx="61596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290">
              <a:defRPr/>
            </a:pPr>
            <a:r>
              <a:rPr kumimoji="1" lang="ja-JP" altLang="en-US" sz="2000" b="1" dirty="0">
                <a:solidFill>
                  <a:prstClr val="black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様式第</a:t>
            </a:r>
            <a:r>
              <a:rPr kumimoji="1" lang="en-US" altLang="ja-JP" sz="2000" b="1" dirty="0">
                <a:solidFill>
                  <a:prstClr val="black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1-1</a:t>
            </a:r>
            <a:r>
              <a:rPr kumimoji="1" lang="ja-JP" altLang="en-US" sz="2000" b="1" dirty="0">
                <a:solidFill>
                  <a:prstClr val="black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号別添 事業概要 記入要領</a:t>
            </a:r>
          </a:p>
        </p:txBody>
      </p:sp>
      <p:cxnSp>
        <p:nvCxnSpPr>
          <p:cNvPr id="34" name="直線コネクタ 33">
            <a:extLst>
              <a:ext uri="{FF2B5EF4-FFF2-40B4-BE49-F238E27FC236}">
                <a16:creationId xmlns:a16="http://schemas.microsoft.com/office/drawing/2014/main" id="{13480796-052B-4D75-8C38-5EBBE85E5B24}"/>
              </a:ext>
            </a:extLst>
          </p:cNvPr>
          <p:cNvCxnSpPr/>
          <p:nvPr/>
        </p:nvCxnSpPr>
        <p:spPr>
          <a:xfrm>
            <a:off x="381000" y="497246"/>
            <a:ext cx="9144000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69405D52-2BB7-4CCB-AA28-0699D32D562C}"/>
              </a:ext>
            </a:extLst>
          </p:cNvPr>
          <p:cNvSpPr/>
          <p:nvPr/>
        </p:nvSpPr>
        <p:spPr>
          <a:xfrm>
            <a:off x="381000" y="630315"/>
            <a:ext cx="1367901" cy="26704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/>
              <a:t>記入方法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6224049E-A889-468B-9DA9-6C75833819F9}"/>
              </a:ext>
            </a:extLst>
          </p:cNvPr>
          <p:cNvSpPr/>
          <p:nvPr/>
        </p:nvSpPr>
        <p:spPr>
          <a:xfrm>
            <a:off x="316979" y="6015100"/>
            <a:ext cx="920802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・本書式と様式第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1-1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号、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1-2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号を合わせてご提出ください。</a:t>
            </a: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・記載内容は大阪・関西万博きょうと推進委員会のホームページ等に掲載します。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F595C79-0B30-4916-910A-51D5E6E021F3}"/>
              </a:ext>
            </a:extLst>
          </p:cNvPr>
          <p:cNvSpPr/>
          <p:nvPr/>
        </p:nvSpPr>
        <p:spPr>
          <a:xfrm>
            <a:off x="380999" y="2383509"/>
            <a:ext cx="1813561" cy="24396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/>
              <a:t>各項目について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01B08104-A6BF-4F63-AB0D-28653D9B5626}"/>
              </a:ext>
            </a:extLst>
          </p:cNvPr>
          <p:cNvSpPr/>
          <p:nvPr/>
        </p:nvSpPr>
        <p:spPr>
          <a:xfrm>
            <a:off x="348989" y="2650971"/>
            <a:ext cx="9208021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914290">
              <a:defRPr/>
            </a:pPr>
            <a:r>
              <a:rPr kumimoji="1" lang="ja-JP" altLang="en-US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・取組名</a:t>
            </a:r>
            <a:r>
              <a:rPr kumimoji="1" lang="en-US" altLang="ja-JP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…</a:t>
            </a:r>
            <a:r>
              <a:rPr kumimoji="1" lang="ja-JP" altLang="en-US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実施される取組の名称</a:t>
            </a:r>
            <a:endParaRPr kumimoji="1" lang="en-US" altLang="ja-JP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 defTabSz="914290">
              <a:defRPr/>
            </a:pPr>
            <a:r>
              <a:rPr kumimoji="1" lang="ja-JP" altLang="en-US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・目指す姿</a:t>
            </a:r>
            <a:r>
              <a:rPr kumimoji="1" lang="en-US" altLang="ja-JP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…</a:t>
            </a:r>
            <a:r>
              <a:rPr kumimoji="1" lang="ja-JP" altLang="en-US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事業概要に記載の取組を通して何を目指すか</a:t>
            </a:r>
            <a:endParaRPr kumimoji="1" lang="en-US" altLang="ja-JP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 defTabSz="914290">
              <a:defRPr/>
            </a:pPr>
            <a:r>
              <a:rPr kumimoji="1" lang="ja-JP" altLang="en-US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・概要</a:t>
            </a:r>
            <a:r>
              <a:rPr kumimoji="1" lang="en-US" altLang="ja-JP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…</a:t>
            </a:r>
            <a:r>
              <a:rPr kumimoji="1" lang="ja-JP" altLang="en-US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事業の全体概要について</a:t>
            </a:r>
            <a:endParaRPr kumimoji="1" lang="en-US" altLang="ja-JP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 defTabSz="914290">
              <a:defRPr/>
            </a:pPr>
            <a:r>
              <a:rPr kumimoji="1" lang="ja-JP" altLang="en-US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・実施主体</a:t>
            </a:r>
            <a:r>
              <a:rPr kumimoji="1" lang="en-US" altLang="ja-JP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…</a:t>
            </a:r>
            <a:r>
              <a:rPr kumimoji="1" lang="ja-JP" altLang="en-US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取組を実施する企業・団体名</a:t>
            </a:r>
            <a:endParaRPr kumimoji="1" lang="en-US" altLang="ja-JP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 defTabSz="914290">
              <a:defRPr/>
            </a:pPr>
            <a:r>
              <a:rPr kumimoji="1" lang="ja-JP" altLang="en-US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・問い合わせ窓口</a:t>
            </a:r>
            <a:r>
              <a:rPr kumimoji="1" lang="en-US" altLang="ja-JP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…</a:t>
            </a:r>
            <a:r>
              <a:rPr kumimoji="1" lang="ja-JP" altLang="en-US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事業についての</a:t>
            </a:r>
            <a:r>
              <a:rPr kumimoji="1" lang="ja-JP" altLang="en-US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質問、問い合わせを受け付ける連絡先</a:t>
            </a:r>
            <a:r>
              <a:rPr kumimoji="1" lang="ja-JP" altLang="en-US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（電話・メール）</a:t>
            </a:r>
            <a:endParaRPr kumimoji="1" lang="en-US" altLang="ja-JP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 defTabSz="914290">
              <a:defRPr/>
            </a:pPr>
            <a:r>
              <a:rPr kumimoji="1" lang="ja-JP" altLang="en-US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・実施場所</a:t>
            </a:r>
            <a:r>
              <a:rPr kumimoji="1" lang="en-US" altLang="ja-JP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…</a:t>
            </a:r>
            <a:r>
              <a:rPr kumimoji="1" lang="ja-JP" altLang="en-US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事業を実施する会場や施設の名称</a:t>
            </a:r>
            <a:r>
              <a:rPr kumimoji="1" lang="ja-JP" altLang="en-US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、並びにその住所</a:t>
            </a:r>
            <a:endParaRPr kumimoji="1" lang="en-US" altLang="ja-JP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 defTabSz="914290">
              <a:defRPr/>
            </a:pPr>
            <a:r>
              <a:rPr kumimoji="1" lang="ja-JP" altLang="en-US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・実施時期</a:t>
            </a:r>
            <a:r>
              <a:rPr kumimoji="1" lang="en-US" altLang="ja-JP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…</a:t>
            </a:r>
            <a:r>
              <a:rPr kumimoji="1" lang="ja-JP" altLang="en-US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事業を行う期間</a:t>
            </a:r>
            <a:endParaRPr kumimoji="1" lang="en-US" altLang="ja-JP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 defTabSz="914290">
              <a:defRPr/>
            </a:pPr>
            <a:r>
              <a:rPr kumimoji="1" lang="ja-JP" altLang="en-US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・関連</a:t>
            </a:r>
            <a:r>
              <a:rPr kumimoji="1" lang="en-US" altLang="ja-JP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HP…</a:t>
            </a:r>
            <a:r>
              <a:rPr kumimoji="1" lang="ja-JP" altLang="en-US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事業を紹介するホームページ</a:t>
            </a:r>
            <a:r>
              <a:rPr kumimoji="1" lang="en-US" altLang="ja-JP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URL</a:t>
            </a:r>
          </a:p>
          <a:p>
            <a:pPr algn="just" defTabSz="914290">
              <a:defRPr/>
            </a:pPr>
            <a:r>
              <a:rPr kumimoji="1" lang="ja-JP" altLang="en-US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・その他</a:t>
            </a:r>
            <a:r>
              <a:rPr kumimoji="1" lang="en-US" altLang="ja-JP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…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外国語対応、宗教や文化の多様性に配慮した食事への対応など、特記事項があれば記載してください。</a:t>
            </a:r>
            <a:endParaRPr kumimoji="1" lang="en-US" altLang="ja-JP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 defTabSz="914290">
              <a:defRPr/>
            </a:pPr>
            <a:r>
              <a:rPr kumimoji="1" lang="ja-JP" altLang="en-US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・万博後の取組</a:t>
            </a:r>
            <a:r>
              <a:rPr kumimoji="1" lang="en-US" altLang="ja-JP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…</a:t>
            </a:r>
            <a:r>
              <a:rPr kumimoji="1" lang="ja-JP" altLang="en-US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万博後にこの取組をどのように継続・発展させていくか</a:t>
            </a:r>
            <a:endParaRPr kumimoji="1" lang="en-US" altLang="ja-JP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018489B9-30EA-42E9-8329-678FA1C5D282}"/>
              </a:ext>
            </a:extLst>
          </p:cNvPr>
          <p:cNvSpPr/>
          <p:nvPr/>
        </p:nvSpPr>
        <p:spPr>
          <a:xfrm>
            <a:off x="380999" y="5778232"/>
            <a:ext cx="1367901" cy="26704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/>
              <a:t>その他</a:t>
            </a:r>
          </a:p>
        </p:txBody>
      </p:sp>
    </p:spTree>
    <p:extLst>
      <p:ext uri="{BB962C8B-B14F-4D97-AF65-F5344CB8AC3E}">
        <p14:creationId xmlns:p14="http://schemas.microsoft.com/office/powerpoint/2010/main" val="526332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F60490E-A0FE-490A-910E-2FBC989FC0B9}"/>
              </a:ext>
            </a:extLst>
          </p:cNvPr>
          <p:cNvSpPr txBox="1"/>
          <p:nvPr/>
        </p:nvSpPr>
        <p:spPr>
          <a:xfrm>
            <a:off x="298556" y="733294"/>
            <a:ext cx="1420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目指す姿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6CE5466-6F5D-4437-A3DB-1523CEDB11AE}"/>
              </a:ext>
            </a:extLst>
          </p:cNvPr>
          <p:cNvSpPr txBox="1"/>
          <p:nvPr/>
        </p:nvSpPr>
        <p:spPr>
          <a:xfrm>
            <a:off x="431035" y="1322980"/>
            <a:ext cx="8869416" cy="1684266"/>
          </a:xfrm>
          <a:prstGeom prst="rect">
            <a:avLst/>
          </a:prstGeom>
          <a:ln w="28575"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noAutofit/>
          </a:bodyPr>
          <a:lstStyle/>
          <a:p>
            <a:pPr marL="0" marR="0" lvl="0" indent="0" algn="l" defTabSz="914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　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　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0E6235F-E453-418F-8091-84DFB116F92E}"/>
              </a:ext>
            </a:extLst>
          </p:cNvPr>
          <p:cNvSpPr/>
          <p:nvPr/>
        </p:nvSpPr>
        <p:spPr>
          <a:xfrm>
            <a:off x="422157" y="1157026"/>
            <a:ext cx="1054286" cy="331908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概　要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21CBFC1-1E82-444C-88EA-921D504AB03D}"/>
              </a:ext>
            </a:extLst>
          </p:cNvPr>
          <p:cNvSpPr txBox="1"/>
          <p:nvPr/>
        </p:nvSpPr>
        <p:spPr>
          <a:xfrm>
            <a:off x="1380099" y="4228012"/>
            <a:ext cx="2901199" cy="331908"/>
          </a:xfrm>
          <a:prstGeom prst="rect">
            <a:avLst/>
          </a:prstGeom>
          <a:noFill/>
          <a:ln>
            <a:noFill/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noAutofit/>
          </a:bodyPr>
          <a:lstStyle/>
          <a:p>
            <a:pPr marL="0" marR="0" lvl="0" indent="0" algn="l" defTabSz="914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29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C0F84034-3948-4187-A3CF-86A8FFA2F7F6}"/>
              </a:ext>
            </a:extLst>
          </p:cNvPr>
          <p:cNvSpPr/>
          <p:nvPr/>
        </p:nvSpPr>
        <p:spPr>
          <a:xfrm>
            <a:off x="422157" y="3167319"/>
            <a:ext cx="1054286" cy="331908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実施主体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9DF07EE-8750-4565-BE7C-36673E2EDB8C}"/>
              </a:ext>
            </a:extLst>
          </p:cNvPr>
          <p:cNvSpPr txBox="1"/>
          <p:nvPr/>
        </p:nvSpPr>
        <p:spPr>
          <a:xfrm>
            <a:off x="422158" y="6127008"/>
            <a:ext cx="8878294" cy="584775"/>
          </a:xfrm>
          <a:prstGeom prst="rect">
            <a:avLst/>
          </a:prstGeom>
          <a:solidFill>
            <a:srgbClr val="8064A2">
              <a:alpha val="30196"/>
            </a:srgb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434A812-B7B8-43D8-B30A-FBBB39DBCFAA}"/>
              </a:ext>
            </a:extLst>
          </p:cNvPr>
          <p:cNvSpPr/>
          <p:nvPr/>
        </p:nvSpPr>
        <p:spPr>
          <a:xfrm>
            <a:off x="422157" y="3681481"/>
            <a:ext cx="1054286" cy="331908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実施場所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CD4BD50E-47D3-4734-87AF-8174E2844039}"/>
              </a:ext>
            </a:extLst>
          </p:cNvPr>
          <p:cNvSpPr/>
          <p:nvPr/>
        </p:nvSpPr>
        <p:spPr>
          <a:xfrm>
            <a:off x="422157" y="4192870"/>
            <a:ext cx="1054286" cy="331908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実施時期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E79DC2A8-B050-406B-8B93-117C8C320C3C}"/>
              </a:ext>
            </a:extLst>
          </p:cNvPr>
          <p:cNvSpPr/>
          <p:nvPr/>
        </p:nvSpPr>
        <p:spPr>
          <a:xfrm>
            <a:off x="422157" y="4714039"/>
            <a:ext cx="1054286" cy="331908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関連ＨＰ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270FD5A2-7905-461E-B84E-1CE2953F2435}"/>
              </a:ext>
            </a:extLst>
          </p:cNvPr>
          <p:cNvSpPr txBox="1"/>
          <p:nvPr/>
        </p:nvSpPr>
        <p:spPr>
          <a:xfrm>
            <a:off x="1566388" y="3163996"/>
            <a:ext cx="2692195" cy="338554"/>
          </a:xfrm>
          <a:prstGeom prst="rect">
            <a:avLst/>
          </a:prstGeom>
          <a:noFill/>
          <a:ln w="3175">
            <a:solidFill>
              <a:schemeClr val="bg1">
                <a:lumMod val="50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9C00CD5D-D801-4564-B0DC-E05FAD5A70BD}"/>
              </a:ext>
            </a:extLst>
          </p:cNvPr>
          <p:cNvSpPr txBox="1"/>
          <p:nvPr/>
        </p:nvSpPr>
        <p:spPr>
          <a:xfrm>
            <a:off x="1566388" y="3678158"/>
            <a:ext cx="2692195" cy="338554"/>
          </a:xfrm>
          <a:prstGeom prst="rect">
            <a:avLst/>
          </a:prstGeom>
          <a:noFill/>
          <a:ln w="3175">
            <a:solidFill>
              <a:schemeClr val="bg1">
                <a:lumMod val="50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0B68ACA4-FC06-4F1D-81AA-8A59361BBA2A}"/>
              </a:ext>
            </a:extLst>
          </p:cNvPr>
          <p:cNvSpPr txBox="1"/>
          <p:nvPr/>
        </p:nvSpPr>
        <p:spPr>
          <a:xfrm>
            <a:off x="1566388" y="4189547"/>
            <a:ext cx="2692195" cy="338554"/>
          </a:xfrm>
          <a:prstGeom prst="rect">
            <a:avLst/>
          </a:prstGeom>
          <a:noFill/>
          <a:ln w="3175">
            <a:solidFill>
              <a:schemeClr val="bg1">
                <a:lumMod val="50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306568FE-6E93-4B73-9414-3BC91E1B10D9}"/>
              </a:ext>
            </a:extLst>
          </p:cNvPr>
          <p:cNvSpPr txBox="1"/>
          <p:nvPr/>
        </p:nvSpPr>
        <p:spPr>
          <a:xfrm>
            <a:off x="1566388" y="4710716"/>
            <a:ext cx="2692194" cy="338554"/>
          </a:xfrm>
          <a:prstGeom prst="rect">
            <a:avLst/>
          </a:prstGeom>
          <a:noFill/>
          <a:ln w="3175">
            <a:solidFill>
              <a:schemeClr val="bg1">
                <a:lumMod val="50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kumimoji="1"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1157190F-3036-42CC-A5BD-85D1CBB78D98}"/>
              </a:ext>
            </a:extLst>
          </p:cNvPr>
          <p:cNvSpPr txBox="1"/>
          <p:nvPr/>
        </p:nvSpPr>
        <p:spPr>
          <a:xfrm>
            <a:off x="1714870" y="748683"/>
            <a:ext cx="7576703" cy="369332"/>
          </a:xfrm>
          <a:prstGeom prst="rect">
            <a:avLst/>
          </a:prstGeom>
          <a:noFill/>
          <a:ln w="3175">
            <a:solidFill>
              <a:schemeClr val="bg1">
                <a:lumMod val="50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kumimoji="1" lang="ja-JP" altLang="en-US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C65A4639-8D8E-48CF-94F6-A9D298171ADE}"/>
              </a:ext>
            </a:extLst>
          </p:cNvPr>
          <p:cNvSpPr txBox="1"/>
          <p:nvPr/>
        </p:nvSpPr>
        <p:spPr>
          <a:xfrm>
            <a:off x="1566388" y="5265559"/>
            <a:ext cx="7734063" cy="523220"/>
          </a:xfrm>
          <a:prstGeom prst="rect">
            <a:avLst/>
          </a:prstGeom>
          <a:noFill/>
          <a:ln w="3175">
            <a:solidFill>
              <a:schemeClr val="bg1">
                <a:lumMod val="50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（外国語対応、宗教や文化の多様性に配慮した食事への対応など）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0E889B41-91A6-4043-A47A-8B640763C561}"/>
              </a:ext>
            </a:extLst>
          </p:cNvPr>
          <p:cNvSpPr/>
          <p:nvPr/>
        </p:nvSpPr>
        <p:spPr>
          <a:xfrm>
            <a:off x="5287347" y="3598949"/>
            <a:ext cx="1644235" cy="1403374"/>
          </a:xfrm>
          <a:prstGeom prst="rect">
            <a:avLst/>
          </a:prstGeom>
          <a:solidFill>
            <a:srgbClr val="8064A2">
              <a:alpha val="30196"/>
            </a:srgbClr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kumimoji="1" lang="ja-JP" altLang="en-US" sz="15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　真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F54781FF-A661-475C-817A-282334A590E8}"/>
              </a:ext>
            </a:extLst>
          </p:cNvPr>
          <p:cNvSpPr txBox="1"/>
          <p:nvPr/>
        </p:nvSpPr>
        <p:spPr>
          <a:xfrm>
            <a:off x="4393958" y="3154488"/>
            <a:ext cx="4897615" cy="338554"/>
          </a:xfrm>
          <a:prstGeom prst="rect">
            <a:avLst/>
          </a:prstGeom>
          <a:noFill/>
          <a:ln w="3175">
            <a:solidFill>
              <a:schemeClr val="bg1">
                <a:lumMod val="50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kumimoji="1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問い合わせ窓口</a:t>
            </a:r>
            <a:r>
              <a:rPr kumimoji="1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55A426E6-749F-4731-BF27-2AC0E2F3EB52}"/>
              </a:ext>
            </a:extLst>
          </p:cNvPr>
          <p:cNvSpPr/>
          <p:nvPr/>
        </p:nvSpPr>
        <p:spPr>
          <a:xfrm>
            <a:off x="7115513" y="3593843"/>
            <a:ext cx="1644235" cy="1403374"/>
          </a:xfrm>
          <a:prstGeom prst="rect">
            <a:avLst/>
          </a:prstGeom>
          <a:solidFill>
            <a:srgbClr val="8064A2">
              <a:alpha val="30196"/>
            </a:srgbClr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kumimoji="1" lang="ja-JP" altLang="en-US" sz="15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　真</a:t>
            </a: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A29A0E84-0764-4CE7-8714-2DBF2B1859FD}"/>
              </a:ext>
            </a:extLst>
          </p:cNvPr>
          <p:cNvSpPr/>
          <p:nvPr/>
        </p:nvSpPr>
        <p:spPr>
          <a:xfrm>
            <a:off x="422157" y="5269401"/>
            <a:ext cx="1054286" cy="331908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dist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その他</a:t>
            </a:r>
          </a:p>
        </p:txBody>
      </p:sp>
      <p:sp>
        <p:nvSpPr>
          <p:cNvPr id="25" name="矢印: 五方向 24">
            <a:extLst>
              <a:ext uri="{FF2B5EF4-FFF2-40B4-BE49-F238E27FC236}">
                <a16:creationId xmlns:a16="http://schemas.microsoft.com/office/drawing/2014/main" id="{57386256-9F6F-4A07-8942-187226ECD37D}"/>
              </a:ext>
            </a:extLst>
          </p:cNvPr>
          <p:cNvSpPr/>
          <p:nvPr/>
        </p:nvSpPr>
        <p:spPr>
          <a:xfrm>
            <a:off x="431035" y="5963971"/>
            <a:ext cx="2180763" cy="342948"/>
          </a:xfrm>
          <a:prstGeom prst="homePlate">
            <a:avLst/>
          </a:prstGeom>
          <a:gradFill>
            <a:gsLst>
              <a:gs pos="45360">
                <a:srgbClr val="6E4E95"/>
              </a:gs>
              <a:gs pos="0">
                <a:schemeClr val="accent4">
                  <a:shade val="51000"/>
                  <a:satMod val="130000"/>
                </a:schemeClr>
              </a:gs>
              <a:gs pos="8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lin ang="16200000" scaled="0"/>
          </a:gradFill>
          <a:ln>
            <a:noFill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万博後の取組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16F19F47-FCCA-415E-8CFF-906C0B424091}"/>
              </a:ext>
            </a:extLst>
          </p:cNvPr>
          <p:cNvSpPr/>
          <p:nvPr/>
        </p:nvSpPr>
        <p:spPr>
          <a:xfrm>
            <a:off x="8672250" y="-4191"/>
            <a:ext cx="1238646" cy="385714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文化・環境</a:t>
            </a: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3F373481-BFA5-4F40-92D7-2CBFFC6BDCE8}"/>
              </a:ext>
            </a:extLst>
          </p:cNvPr>
          <p:cNvSpPr txBox="1"/>
          <p:nvPr/>
        </p:nvSpPr>
        <p:spPr>
          <a:xfrm>
            <a:off x="422157" y="159582"/>
            <a:ext cx="6120000" cy="400110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取　組　名</a:t>
            </a:r>
          </a:p>
        </p:txBody>
      </p:sp>
      <p:sp>
        <p:nvSpPr>
          <p:cNvPr id="2" name="吹き出し: 線 1">
            <a:extLst>
              <a:ext uri="{FF2B5EF4-FFF2-40B4-BE49-F238E27FC236}">
                <a16:creationId xmlns:a16="http://schemas.microsoft.com/office/drawing/2014/main" id="{5B5B22DD-5433-49D7-A76A-4366396E08E4}"/>
              </a:ext>
            </a:extLst>
          </p:cNvPr>
          <p:cNvSpPr/>
          <p:nvPr/>
        </p:nvSpPr>
        <p:spPr>
          <a:xfrm>
            <a:off x="6931582" y="159582"/>
            <a:ext cx="1238646" cy="413909"/>
          </a:xfrm>
          <a:prstGeom prst="borderCallout1">
            <a:avLst>
              <a:gd name="adj1" fmla="val 60479"/>
              <a:gd name="adj2" fmla="val 690"/>
              <a:gd name="adj3" fmla="val 46225"/>
              <a:gd name="adj4" fmla="val -30951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>
                <a:solidFill>
                  <a:srgbClr val="FF0000"/>
                </a:solidFill>
              </a:rPr>
              <a:t>取組のタイトルをご入力ください</a:t>
            </a:r>
          </a:p>
        </p:txBody>
      </p:sp>
    </p:spTree>
    <p:extLst>
      <p:ext uri="{BB962C8B-B14F-4D97-AF65-F5344CB8AC3E}">
        <p14:creationId xmlns:p14="http://schemas.microsoft.com/office/powerpoint/2010/main" val="2099962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74AFC73E-381A-4EAD-A015-0BBC530D09E0}"/>
              </a:ext>
            </a:extLst>
          </p:cNvPr>
          <p:cNvSpPr txBox="1"/>
          <p:nvPr/>
        </p:nvSpPr>
        <p:spPr>
          <a:xfrm>
            <a:off x="431035" y="1322980"/>
            <a:ext cx="8860538" cy="1684266"/>
          </a:xfrm>
          <a:prstGeom prst="rect">
            <a:avLst/>
          </a:prstGeom>
          <a:ln w="28575"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noAutofit/>
          </a:bodyPr>
          <a:lstStyle/>
          <a:p>
            <a:pPr marL="0" marR="0" lvl="0" indent="0" algn="l" defTabSz="914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　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　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F60490E-A0FE-490A-910E-2FBC989FC0B9}"/>
              </a:ext>
            </a:extLst>
          </p:cNvPr>
          <p:cNvSpPr txBox="1"/>
          <p:nvPr/>
        </p:nvSpPr>
        <p:spPr>
          <a:xfrm>
            <a:off x="294638" y="725144"/>
            <a:ext cx="1420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目指す姿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0E6235F-E453-418F-8091-84DFB116F92E}"/>
              </a:ext>
            </a:extLst>
          </p:cNvPr>
          <p:cNvSpPr/>
          <p:nvPr/>
        </p:nvSpPr>
        <p:spPr>
          <a:xfrm>
            <a:off x="422157" y="1157026"/>
            <a:ext cx="1054286" cy="331908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概　要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21CBFC1-1E82-444C-88EA-921D504AB03D}"/>
              </a:ext>
            </a:extLst>
          </p:cNvPr>
          <p:cNvSpPr txBox="1"/>
          <p:nvPr/>
        </p:nvSpPr>
        <p:spPr>
          <a:xfrm>
            <a:off x="1380099" y="4228012"/>
            <a:ext cx="2901199" cy="331908"/>
          </a:xfrm>
          <a:prstGeom prst="rect">
            <a:avLst/>
          </a:prstGeom>
          <a:noFill/>
          <a:ln>
            <a:noFill/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noAutofit/>
          </a:bodyPr>
          <a:lstStyle/>
          <a:p>
            <a:pPr marL="0" marR="0" lvl="0" indent="0" algn="l" defTabSz="914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29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2C77B807-7DF0-4232-8018-EED35C0BDDAB}"/>
              </a:ext>
            </a:extLst>
          </p:cNvPr>
          <p:cNvSpPr/>
          <p:nvPr/>
        </p:nvSpPr>
        <p:spPr>
          <a:xfrm>
            <a:off x="8877429" y="0"/>
            <a:ext cx="1028571" cy="385714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産　業</a:t>
            </a:r>
            <a:endParaRPr kumimoji="1" lang="ja-JP" altLang="en-US" sz="15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CD2F187D-51E6-4FAD-BD78-1F5CD5F21A66}"/>
              </a:ext>
            </a:extLst>
          </p:cNvPr>
          <p:cNvSpPr txBox="1"/>
          <p:nvPr/>
        </p:nvSpPr>
        <p:spPr>
          <a:xfrm>
            <a:off x="1714870" y="770852"/>
            <a:ext cx="7576703" cy="369332"/>
          </a:xfrm>
          <a:prstGeom prst="rect">
            <a:avLst/>
          </a:prstGeom>
          <a:noFill/>
          <a:ln w="3175">
            <a:solidFill>
              <a:schemeClr val="bg1">
                <a:lumMod val="50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kumimoji="1" lang="ja-JP" altLang="en-US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3E417A32-022C-496A-B5C2-0424E6FEF498}"/>
              </a:ext>
            </a:extLst>
          </p:cNvPr>
          <p:cNvSpPr/>
          <p:nvPr/>
        </p:nvSpPr>
        <p:spPr>
          <a:xfrm>
            <a:off x="422157" y="3167319"/>
            <a:ext cx="1054286" cy="331908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実施主体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C456D3CF-5454-4BD2-9806-9B722665070D}"/>
              </a:ext>
            </a:extLst>
          </p:cNvPr>
          <p:cNvSpPr txBox="1"/>
          <p:nvPr/>
        </p:nvSpPr>
        <p:spPr>
          <a:xfrm>
            <a:off x="422158" y="6127008"/>
            <a:ext cx="8869416" cy="584775"/>
          </a:xfrm>
          <a:prstGeom prst="rect">
            <a:avLst/>
          </a:prstGeom>
          <a:solidFill>
            <a:srgbClr val="F79646">
              <a:alpha val="29804"/>
            </a:srgb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34" name="矢印: 五方向 33">
            <a:extLst>
              <a:ext uri="{FF2B5EF4-FFF2-40B4-BE49-F238E27FC236}">
                <a16:creationId xmlns:a16="http://schemas.microsoft.com/office/drawing/2014/main" id="{C826779C-B428-42D4-B358-7B83E6A8DEC4}"/>
              </a:ext>
            </a:extLst>
          </p:cNvPr>
          <p:cNvSpPr/>
          <p:nvPr/>
        </p:nvSpPr>
        <p:spPr>
          <a:xfrm>
            <a:off x="422157" y="5965829"/>
            <a:ext cx="2180763" cy="342948"/>
          </a:xfrm>
          <a:prstGeom prst="homePlate">
            <a:avLst/>
          </a:prstGeom>
          <a:ln/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万博後の取組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07D6B3B4-7F97-4A1D-9702-BA9867DBDF3F}"/>
              </a:ext>
            </a:extLst>
          </p:cNvPr>
          <p:cNvSpPr/>
          <p:nvPr/>
        </p:nvSpPr>
        <p:spPr>
          <a:xfrm>
            <a:off x="422157" y="3681481"/>
            <a:ext cx="1054286" cy="331908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実施場所</a:t>
            </a:r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2CDEA1C3-1329-4929-93AD-035C2B73C8C4}"/>
              </a:ext>
            </a:extLst>
          </p:cNvPr>
          <p:cNvSpPr/>
          <p:nvPr/>
        </p:nvSpPr>
        <p:spPr>
          <a:xfrm>
            <a:off x="422157" y="4192870"/>
            <a:ext cx="1054286" cy="331908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実施時期</a:t>
            </a: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A6D21FD5-A045-4BBD-BB72-7FB02EC97C4D}"/>
              </a:ext>
            </a:extLst>
          </p:cNvPr>
          <p:cNvSpPr/>
          <p:nvPr/>
        </p:nvSpPr>
        <p:spPr>
          <a:xfrm>
            <a:off x="422157" y="4714039"/>
            <a:ext cx="1054286" cy="331908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関連ＨＰ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FCEE74EC-073F-47E5-AF63-738609026EC6}"/>
              </a:ext>
            </a:extLst>
          </p:cNvPr>
          <p:cNvSpPr txBox="1"/>
          <p:nvPr/>
        </p:nvSpPr>
        <p:spPr>
          <a:xfrm>
            <a:off x="1566388" y="3163996"/>
            <a:ext cx="2692195" cy="338554"/>
          </a:xfrm>
          <a:prstGeom prst="rect">
            <a:avLst/>
          </a:prstGeom>
          <a:noFill/>
          <a:ln w="3175">
            <a:solidFill>
              <a:schemeClr val="bg1">
                <a:lumMod val="50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1364D7D5-4B9E-4D1C-AF08-532B2F164B03}"/>
              </a:ext>
            </a:extLst>
          </p:cNvPr>
          <p:cNvSpPr txBox="1"/>
          <p:nvPr/>
        </p:nvSpPr>
        <p:spPr>
          <a:xfrm>
            <a:off x="1566388" y="3678158"/>
            <a:ext cx="2692195" cy="338554"/>
          </a:xfrm>
          <a:prstGeom prst="rect">
            <a:avLst/>
          </a:prstGeom>
          <a:noFill/>
          <a:ln w="3175">
            <a:solidFill>
              <a:schemeClr val="bg1">
                <a:lumMod val="50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7A9E3EFD-93F7-441B-A5D5-5FAF00A4A136}"/>
              </a:ext>
            </a:extLst>
          </p:cNvPr>
          <p:cNvSpPr txBox="1"/>
          <p:nvPr/>
        </p:nvSpPr>
        <p:spPr>
          <a:xfrm>
            <a:off x="1566388" y="4189547"/>
            <a:ext cx="2692195" cy="338554"/>
          </a:xfrm>
          <a:prstGeom prst="rect">
            <a:avLst/>
          </a:prstGeom>
          <a:noFill/>
          <a:ln w="3175">
            <a:solidFill>
              <a:schemeClr val="bg1">
                <a:lumMod val="50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61C92F4A-CEF7-4B1C-A77D-15CFCCC52139}"/>
              </a:ext>
            </a:extLst>
          </p:cNvPr>
          <p:cNvSpPr txBox="1"/>
          <p:nvPr/>
        </p:nvSpPr>
        <p:spPr>
          <a:xfrm>
            <a:off x="1566388" y="4710716"/>
            <a:ext cx="2692194" cy="338554"/>
          </a:xfrm>
          <a:prstGeom prst="rect">
            <a:avLst/>
          </a:prstGeom>
          <a:noFill/>
          <a:ln w="3175">
            <a:solidFill>
              <a:schemeClr val="bg1">
                <a:lumMod val="50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kumimoji="1"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288E9E39-210B-49F0-AE86-B9141C73AE64}"/>
              </a:ext>
            </a:extLst>
          </p:cNvPr>
          <p:cNvSpPr txBox="1"/>
          <p:nvPr/>
        </p:nvSpPr>
        <p:spPr>
          <a:xfrm>
            <a:off x="1566388" y="5265559"/>
            <a:ext cx="7725185" cy="492443"/>
          </a:xfrm>
          <a:prstGeom prst="rect">
            <a:avLst/>
          </a:prstGeom>
          <a:noFill/>
          <a:ln w="3175">
            <a:solidFill>
              <a:schemeClr val="bg1">
                <a:lumMod val="50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（外国語対応、宗教や文化の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多様性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に配慮した食事への対応など）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E76E025B-350F-4C8F-9689-E921F355080C}"/>
              </a:ext>
            </a:extLst>
          </p:cNvPr>
          <p:cNvSpPr/>
          <p:nvPr/>
        </p:nvSpPr>
        <p:spPr>
          <a:xfrm>
            <a:off x="5287347" y="3598949"/>
            <a:ext cx="1644235" cy="1403374"/>
          </a:xfrm>
          <a:prstGeom prst="rect">
            <a:avLst/>
          </a:prstGeom>
          <a:solidFill>
            <a:srgbClr val="F79646">
              <a:alpha val="29804"/>
            </a:srgbClr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kumimoji="1" lang="ja-JP" altLang="en-US" sz="15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　真</a:t>
            </a: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BDCE8FE7-F006-468B-8562-DC57D79BAEE5}"/>
              </a:ext>
            </a:extLst>
          </p:cNvPr>
          <p:cNvSpPr txBox="1"/>
          <p:nvPr/>
        </p:nvSpPr>
        <p:spPr>
          <a:xfrm>
            <a:off x="4393958" y="3154488"/>
            <a:ext cx="4897615" cy="338554"/>
          </a:xfrm>
          <a:prstGeom prst="rect">
            <a:avLst/>
          </a:prstGeom>
          <a:noFill/>
          <a:ln w="3175">
            <a:solidFill>
              <a:schemeClr val="bg1">
                <a:lumMod val="50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kumimoji="1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問い合わせ窓口</a:t>
            </a:r>
            <a:r>
              <a:rPr kumimoji="1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BF447207-3B22-43A2-BA6E-4996035E8EFC}"/>
              </a:ext>
            </a:extLst>
          </p:cNvPr>
          <p:cNvSpPr/>
          <p:nvPr/>
        </p:nvSpPr>
        <p:spPr>
          <a:xfrm>
            <a:off x="7115513" y="3593843"/>
            <a:ext cx="1644235" cy="1403374"/>
          </a:xfrm>
          <a:prstGeom prst="rect">
            <a:avLst/>
          </a:prstGeom>
          <a:solidFill>
            <a:srgbClr val="F79646">
              <a:alpha val="29804"/>
            </a:srgbClr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kumimoji="1" lang="ja-JP" altLang="en-US" sz="15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　真</a:t>
            </a:r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891F7D43-1BDF-476F-9B29-82B255206E59}"/>
              </a:ext>
            </a:extLst>
          </p:cNvPr>
          <p:cNvSpPr/>
          <p:nvPr/>
        </p:nvSpPr>
        <p:spPr>
          <a:xfrm>
            <a:off x="422157" y="5269401"/>
            <a:ext cx="1054286" cy="331908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dist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その他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F76ABE07-BE13-4784-9CBA-4AF16F6D9FA3}"/>
              </a:ext>
            </a:extLst>
          </p:cNvPr>
          <p:cNvSpPr txBox="1"/>
          <p:nvPr/>
        </p:nvSpPr>
        <p:spPr>
          <a:xfrm>
            <a:off x="422157" y="165439"/>
            <a:ext cx="6120000" cy="400110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取　組　名</a:t>
            </a:r>
          </a:p>
        </p:txBody>
      </p:sp>
      <p:sp>
        <p:nvSpPr>
          <p:cNvPr id="25" name="吹き出し: 線 24">
            <a:extLst>
              <a:ext uri="{FF2B5EF4-FFF2-40B4-BE49-F238E27FC236}">
                <a16:creationId xmlns:a16="http://schemas.microsoft.com/office/drawing/2014/main" id="{F8588117-4E55-47D1-95A9-F98652682571}"/>
              </a:ext>
            </a:extLst>
          </p:cNvPr>
          <p:cNvSpPr/>
          <p:nvPr/>
        </p:nvSpPr>
        <p:spPr>
          <a:xfrm>
            <a:off x="6931582" y="159582"/>
            <a:ext cx="1238646" cy="413909"/>
          </a:xfrm>
          <a:prstGeom prst="borderCallout1">
            <a:avLst>
              <a:gd name="adj1" fmla="val 60479"/>
              <a:gd name="adj2" fmla="val 690"/>
              <a:gd name="adj3" fmla="val 46225"/>
              <a:gd name="adj4" fmla="val -30951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>
                <a:solidFill>
                  <a:srgbClr val="FF0000"/>
                </a:solidFill>
              </a:rPr>
              <a:t>取組のタイトルをご入力ください</a:t>
            </a:r>
          </a:p>
        </p:txBody>
      </p:sp>
    </p:spTree>
    <p:extLst>
      <p:ext uri="{BB962C8B-B14F-4D97-AF65-F5344CB8AC3E}">
        <p14:creationId xmlns:p14="http://schemas.microsoft.com/office/powerpoint/2010/main" val="33349238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5F9D63B0-5C0A-479D-AB47-88173F760430}"/>
              </a:ext>
            </a:extLst>
          </p:cNvPr>
          <p:cNvSpPr txBox="1"/>
          <p:nvPr/>
        </p:nvSpPr>
        <p:spPr>
          <a:xfrm>
            <a:off x="431035" y="1333138"/>
            <a:ext cx="8859330" cy="1684266"/>
          </a:xfrm>
          <a:prstGeom prst="rect">
            <a:avLst/>
          </a:prstGeom>
          <a:ln w="28575"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noAutofit/>
          </a:bodyPr>
          <a:lstStyle/>
          <a:p>
            <a:pPr marL="0" marR="0" lvl="0" indent="0" algn="l" defTabSz="914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　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　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F60490E-A0FE-490A-910E-2FBC989FC0B9}"/>
              </a:ext>
            </a:extLst>
          </p:cNvPr>
          <p:cNvSpPr txBox="1"/>
          <p:nvPr/>
        </p:nvSpPr>
        <p:spPr>
          <a:xfrm>
            <a:off x="294638" y="745724"/>
            <a:ext cx="1420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目指す姿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0E6235F-E453-418F-8091-84DFB116F92E}"/>
              </a:ext>
            </a:extLst>
          </p:cNvPr>
          <p:cNvSpPr/>
          <p:nvPr/>
        </p:nvSpPr>
        <p:spPr>
          <a:xfrm>
            <a:off x="422157" y="1157026"/>
            <a:ext cx="1054286" cy="331908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概　要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21CBFC1-1E82-444C-88EA-921D504AB03D}"/>
              </a:ext>
            </a:extLst>
          </p:cNvPr>
          <p:cNvSpPr txBox="1"/>
          <p:nvPr/>
        </p:nvSpPr>
        <p:spPr>
          <a:xfrm>
            <a:off x="1380099" y="4228012"/>
            <a:ext cx="2901199" cy="331908"/>
          </a:xfrm>
          <a:prstGeom prst="rect">
            <a:avLst/>
          </a:prstGeom>
          <a:noFill/>
          <a:ln>
            <a:noFill/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noAutofit/>
          </a:bodyPr>
          <a:lstStyle/>
          <a:p>
            <a:pPr marL="0" marR="0" lvl="0" indent="0" algn="l" defTabSz="914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29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DC657D61-BFAD-480F-A22D-9A999E721F71}"/>
              </a:ext>
            </a:extLst>
          </p:cNvPr>
          <p:cNvSpPr/>
          <p:nvPr/>
        </p:nvSpPr>
        <p:spPr>
          <a:xfrm>
            <a:off x="8877429" y="-2753"/>
            <a:ext cx="1028571" cy="385714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観　光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F6FDC739-1A4B-4CB0-907B-AF90BB21C19B}"/>
              </a:ext>
            </a:extLst>
          </p:cNvPr>
          <p:cNvSpPr txBox="1"/>
          <p:nvPr/>
        </p:nvSpPr>
        <p:spPr>
          <a:xfrm>
            <a:off x="1714870" y="761113"/>
            <a:ext cx="7576703" cy="369332"/>
          </a:xfrm>
          <a:prstGeom prst="rect">
            <a:avLst/>
          </a:prstGeom>
          <a:noFill/>
          <a:ln w="3175">
            <a:solidFill>
              <a:schemeClr val="bg1">
                <a:lumMod val="50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kumimoji="1" lang="ja-JP" altLang="en-US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7AE4BD10-B193-449F-A0D3-220B53BC2376}"/>
              </a:ext>
            </a:extLst>
          </p:cNvPr>
          <p:cNvSpPr/>
          <p:nvPr/>
        </p:nvSpPr>
        <p:spPr>
          <a:xfrm>
            <a:off x="422157" y="3167319"/>
            <a:ext cx="1054286" cy="331908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実施主体</a:t>
            </a: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B0CE5543-F22D-4BE8-B946-D50ED4C57C10}"/>
              </a:ext>
            </a:extLst>
          </p:cNvPr>
          <p:cNvSpPr txBox="1"/>
          <p:nvPr/>
        </p:nvSpPr>
        <p:spPr>
          <a:xfrm>
            <a:off x="422157" y="6127008"/>
            <a:ext cx="8868208" cy="584775"/>
          </a:xfrm>
          <a:prstGeom prst="rect">
            <a:avLst/>
          </a:prstGeom>
          <a:solidFill>
            <a:srgbClr val="4BACC6">
              <a:alpha val="29804"/>
            </a:srgb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33" name="矢印: 五方向 32">
            <a:extLst>
              <a:ext uri="{FF2B5EF4-FFF2-40B4-BE49-F238E27FC236}">
                <a16:creationId xmlns:a16="http://schemas.microsoft.com/office/drawing/2014/main" id="{44EDC061-B55E-46E8-BB6F-88B1D4BA2116}"/>
              </a:ext>
            </a:extLst>
          </p:cNvPr>
          <p:cNvSpPr/>
          <p:nvPr/>
        </p:nvSpPr>
        <p:spPr>
          <a:xfrm>
            <a:off x="422157" y="5965829"/>
            <a:ext cx="2180763" cy="342948"/>
          </a:xfrm>
          <a:prstGeom prst="homePlate">
            <a:avLst/>
          </a:prstGeom>
          <a:ln/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万博後の取組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76BE6F3A-80E1-40E6-9777-A142D93E6328}"/>
              </a:ext>
            </a:extLst>
          </p:cNvPr>
          <p:cNvSpPr/>
          <p:nvPr/>
        </p:nvSpPr>
        <p:spPr>
          <a:xfrm>
            <a:off x="422157" y="3679276"/>
            <a:ext cx="1054286" cy="331908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実施場所</a:t>
            </a: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7078AF20-C0CF-4587-BDCB-EDCB071A4F72}"/>
              </a:ext>
            </a:extLst>
          </p:cNvPr>
          <p:cNvSpPr/>
          <p:nvPr/>
        </p:nvSpPr>
        <p:spPr>
          <a:xfrm>
            <a:off x="422157" y="4191401"/>
            <a:ext cx="1054286" cy="331908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実施時期</a:t>
            </a:r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1C9E60A3-A621-4EBD-8A14-4AE330B29BBD}"/>
              </a:ext>
            </a:extLst>
          </p:cNvPr>
          <p:cNvSpPr/>
          <p:nvPr/>
        </p:nvSpPr>
        <p:spPr>
          <a:xfrm>
            <a:off x="422157" y="4713305"/>
            <a:ext cx="1054286" cy="331908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関連ＨＰ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643832C3-ABFA-4228-9641-997C777EA26E}"/>
              </a:ext>
            </a:extLst>
          </p:cNvPr>
          <p:cNvSpPr txBox="1"/>
          <p:nvPr/>
        </p:nvSpPr>
        <p:spPr>
          <a:xfrm>
            <a:off x="1566388" y="3163996"/>
            <a:ext cx="2692195" cy="338554"/>
          </a:xfrm>
          <a:prstGeom prst="rect">
            <a:avLst/>
          </a:prstGeom>
          <a:noFill/>
          <a:ln w="3175">
            <a:solidFill>
              <a:schemeClr val="bg1">
                <a:lumMod val="50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3347F4DA-F58F-4AAE-9825-5377278FBD82}"/>
              </a:ext>
            </a:extLst>
          </p:cNvPr>
          <p:cNvSpPr txBox="1"/>
          <p:nvPr/>
        </p:nvSpPr>
        <p:spPr>
          <a:xfrm>
            <a:off x="1566388" y="3675953"/>
            <a:ext cx="2692195" cy="338554"/>
          </a:xfrm>
          <a:prstGeom prst="rect">
            <a:avLst/>
          </a:prstGeom>
          <a:noFill/>
          <a:ln w="3175">
            <a:solidFill>
              <a:schemeClr val="bg1">
                <a:lumMod val="50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0571F54E-2BB7-4337-A621-B91B439ED97F}"/>
              </a:ext>
            </a:extLst>
          </p:cNvPr>
          <p:cNvSpPr txBox="1"/>
          <p:nvPr/>
        </p:nvSpPr>
        <p:spPr>
          <a:xfrm>
            <a:off x="1566388" y="4188078"/>
            <a:ext cx="2692195" cy="338554"/>
          </a:xfrm>
          <a:prstGeom prst="rect">
            <a:avLst/>
          </a:prstGeom>
          <a:noFill/>
          <a:ln w="3175">
            <a:solidFill>
              <a:schemeClr val="bg1">
                <a:lumMod val="50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CC591179-8226-4935-8B4A-407EDFFD656E}"/>
              </a:ext>
            </a:extLst>
          </p:cNvPr>
          <p:cNvSpPr txBox="1"/>
          <p:nvPr/>
        </p:nvSpPr>
        <p:spPr>
          <a:xfrm>
            <a:off x="1566388" y="4709982"/>
            <a:ext cx="2692194" cy="338554"/>
          </a:xfrm>
          <a:prstGeom prst="rect">
            <a:avLst/>
          </a:prstGeom>
          <a:noFill/>
          <a:ln w="3175">
            <a:solidFill>
              <a:schemeClr val="bg1">
                <a:lumMod val="50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kumimoji="1"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430C1D43-C263-4167-81E5-EC04121A3275}"/>
              </a:ext>
            </a:extLst>
          </p:cNvPr>
          <p:cNvSpPr txBox="1"/>
          <p:nvPr/>
        </p:nvSpPr>
        <p:spPr>
          <a:xfrm>
            <a:off x="1566387" y="5265559"/>
            <a:ext cx="7723977" cy="461665"/>
          </a:xfrm>
          <a:prstGeom prst="rect">
            <a:avLst/>
          </a:prstGeom>
          <a:noFill/>
          <a:ln w="3175">
            <a:solidFill>
              <a:schemeClr val="bg1">
                <a:lumMod val="50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（外国語対応、宗教や文化の多様性に配慮した食事への対応など）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ja-JP" altLang="en-US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FBCC2977-C72B-4145-BD0B-09243AA0316F}"/>
              </a:ext>
            </a:extLst>
          </p:cNvPr>
          <p:cNvSpPr/>
          <p:nvPr/>
        </p:nvSpPr>
        <p:spPr>
          <a:xfrm>
            <a:off x="5287347" y="3598949"/>
            <a:ext cx="1644235" cy="1403374"/>
          </a:xfrm>
          <a:prstGeom prst="rect">
            <a:avLst/>
          </a:prstGeom>
          <a:solidFill>
            <a:srgbClr val="4BACC6">
              <a:alpha val="29804"/>
            </a:srgbClr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kumimoji="1" lang="ja-JP" altLang="en-US" sz="15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　真</a:t>
            </a: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DD0E3311-9CAE-4410-9BE4-624EFB5C4557}"/>
              </a:ext>
            </a:extLst>
          </p:cNvPr>
          <p:cNvSpPr txBox="1"/>
          <p:nvPr/>
        </p:nvSpPr>
        <p:spPr>
          <a:xfrm>
            <a:off x="4393958" y="3154488"/>
            <a:ext cx="4897615" cy="338554"/>
          </a:xfrm>
          <a:prstGeom prst="rect">
            <a:avLst/>
          </a:prstGeom>
          <a:noFill/>
          <a:ln w="3175">
            <a:solidFill>
              <a:schemeClr val="bg1">
                <a:lumMod val="50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kumimoji="1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問い合わせ窓口</a:t>
            </a:r>
            <a:r>
              <a:rPr kumimoji="1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8E23540D-50B8-42FD-88A1-3881B29E32FB}"/>
              </a:ext>
            </a:extLst>
          </p:cNvPr>
          <p:cNvSpPr/>
          <p:nvPr/>
        </p:nvSpPr>
        <p:spPr>
          <a:xfrm>
            <a:off x="7115513" y="3593843"/>
            <a:ext cx="1644235" cy="1403374"/>
          </a:xfrm>
          <a:prstGeom prst="rect">
            <a:avLst/>
          </a:prstGeom>
          <a:solidFill>
            <a:srgbClr val="4BACC6">
              <a:alpha val="29804"/>
            </a:srgbClr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kumimoji="1" lang="ja-JP" altLang="en-US" sz="15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　真</a:t>
            </a:r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DCE6749F-6AAC-4041-9B09-294B79BB854E}"/>
              </a:ext>
            </a:extLst>
          </p:cNvPr>
          <p:cNvSpPr/>
          <p:nvPr/>
        </p:nvSpPr>
        <p:spPr>
          <a:xfrm>
            <a:off x="422157" y="5269401"/>
            <a:ext cx="1054286" cy="331908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dist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その他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6D1DC6F4-79B4-46E3-B194-76A0664C4EE1}"/>
              </a:ext>
            </a:extLst>
          </p:cNvPr>
          <p:cNvSpPr txBox="1"/>
          <p:nvPr/>
        </p:nvSpPr>
        <p:spPr>
          <a:xfrm>
            <a:off x="422157" y="179888"/>
            <a:ext cx="6120000" cy="400110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取　組　名</a:t>
            </a:r>
          </a:p>
        </p:txBody>
      </p:sp>
      <p:sp>
        <p:nvSpPr>
          <p:cNvPr id="25" name="吹き出し: 線 24">
            <a:extLst>
              <a:ext uri="{FF2B5EF4-FFF2-40B4-BE49-F238E27FC236}">
                <a16:creationId xmlns:a16="http://schemas.microsoft.com/office/drawing/2014/main" id="{097DEA20-5032-4229-8CBA-E56AE0EBAF25}"/>
              </a:ext>
            </a:extLst>
          </p:cNvPr>
          <p:cNvSpPr/>
          <p:nvPr/>
        </p:nvSpPr>
        <p:spPr>
          <a:xfrm>
            <a:off x="6931582" y="159582"/>
            <a:ext cx="1238646" cy="413909"/>
          </a:xfrm>
          <a:prstGeom prst="borderCallout1">
            <a:avLst>
              <a:gd name="adj1" fmla="val 60479"/>
              <a:gd name="adj2" fmla="val 690"/>
              <a:gd name="adj3" fmla="val 46225"/>
              <a:gd name="adj4" fmla="val -30951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>
                <a:solidFill>
                  <a:srgbClr val="FF0000"/>
                </a:solidFill>
              </a:rPr>
              <a:t>取組のタイトルをご入力ください</a:t>
            </a:r>
          </a:p>
        </p:txBody>
      </p:sp>
    </p:spTree>
    <p:extLst>
      <p:ext uri="{BB962C8B-B14F-4D97-AF65-F5344CB8AC3E}">
        <p14:creationId xmlns:p14="http://schemas.microsoft.com/office/powerpoint/2010/main" val="40346569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5F9D63B0-5C0A-479D-AB47-88173F760430}"/>
              </a:ext>
            </a:extLst>
          </p:cNvPr>
          <p:cNvSpPr txBox="1"/>
          <p:nvPr/>
        </p:nvSpPr>
        <p:spPr>
          <a:xfrm>
            <a:off x="431035" y="1333138"/>
            <a:ext cx="8859330" cy="1684266"/>
          </a:xfrm>
          <a:prstGeom prst="rect">
            <a:avLst/>
          </a:prstGeom>
          <a:ln w="28575"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noAutofit/>
          </a:bodyPr>
          <a:lstStyle/>
          <a:p>
            <a:pPr marL="0" marR="0" lvl="0" indent="0" algn="l" defTabSz="914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　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　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F60490E-A0FE-490A-910E-2FBC989FC0B9}"/>
              </a:ext>
            </a:extLst>
          </p:cNvPr>
          <p:cNvSpPr txBox="1"/>
          <p:nvPr/>
        </p:nvSpPr>
        <p:spPr>
          <a:xfrm>
            <a:off x="294638" y="745724"/>
            <a:ext cx="1420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目指す姿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0E6235F-E453-418F-8091-84DFB116F92E}"/>
              </a:ext>
            </a:extLst>
          </p:cNvPr>
          <p:cNvSpPr/>
          <p:nvPr/>
        </p:nvSpPr>
        <p:spPr>
          <a:xfrm>
            <a:off x="422157" y="1157026"/>
            <a:ext cx="1054286" cy="331908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概　要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21CBFC1-1E82-444C-88EA-921D504AB03D}"/>
              </a:ext>
            </a:extLst>
          </p:cNvPr>
          <p:cNvSpPr txBox="1"/>
          <p:nvPr/>
        </p:nvSpPr>
        <p:spPr>
          <a:xfrm>
            <a:off x="1380099" y="4228012"/>
            <a:ext cx="2901199" cy="331908"/>
          </a:xfrm>
          <a:prstGeom prst="rect">
            <a:avLst/>
          </a:prstGeom>
          <a:noFill/>
          <a:ln>
            <a:noFill/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noAutofit/>
          </a:bodyPr>
          <a:lstStyle/>
          <a:p>
            <a:pPr marL="0" marR="0" lvl="0" indent="0" algn="l" defTabSz="914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29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DC657D61-BFAD-480F-A22D-9A999E721F71}"/>
              </a:ext>
            </a:extLst>
          </p:cNvPr>
          <p:cNvSpPr/>
          <p:nvPr/>
        </p:nvSpPr>
        <p:spPr>
          <a:xfrm>
            <a:off x="8877429" y="-2753"/>
            <a:ext cx="1028571" cy="385714"/>
          </a:xfrm>
          <a:prstGeom prst="rect">
            <a:avLst/>
          </a:prstGeom>
          <a:solidFill>
            <a:srgbClr val="EA8484"/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いのち</a:t>
            </a:r>
            <a:endParaRPr kumimoji="1" lang="ja-JP" altLang="en-US" sz="15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F6FDC739-1A4B-4CB0-907B-AF90BB21C19B}"/>
              </a:ext>
            </a:extLst>
          </p:cNvPr>
          <p:cNvSpPr txBox="1"/>
          <p:nvPr/>
        </p:nvSpPr>
        <p:spPr>
          <a:xfrm>
            <a:off x="1714870" y="761113"/>
            <a:ext cx="7576703" cy="369332"/>
          </a:xfrm>
          <a:prstGeom prst="rect">
            <a:avLst/>
          </a:prstGeom>
          <a:noFill/>
          <a:ln w="3175">
            <a:solidFill>
              <a:schemeClr val="bg1">
                <a:lumMod val="50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kumimoji="1" lang="ja-JP" altLang="en-US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7AE4BD10-B193-449F-A0D3-220B53BC2376}"/>
              </a:ext>
            </a:extLst>
          </p:cNvPr>
          <p:cNvSpPr/>
          <p:nvPr/>
        </p:nvSpPr>
        <p:spPr>
          <a:xfrm>
            <a:off x="422157" y="3167319"/>
            <a:ext cx="1054286" cy="331908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実施主体</a:t>
            </a: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B0CE5543-F22D-4BE8-B946-D50ED4C57C10}"/>
              </a:ext>
            </a:extLst>
          </p:cNvPr>
          <p:cNvSpPr txBox="1"/>
          <p:nvPr/>
        </p:nvSpPr>
        <p:spPr>
          <a:xfrm>
            <a:off x="422157" y="6127008"/>
            <a:ext cx="8868208" cy="584775"/>
          </a:xfrm>
          <a:prstGeom prst="rect">
            <a:avLst/>
          </a:prstGeom>
          <a:solidFill>
            <a:schemeClr val="accent2">
              <a:lumMod val="60000"/>
              <a:lumOff val="40000"/>
              <a:alpha val="29804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33" name="矢印: 五方向 32">
            <a:extLst>
              <a:ext uri="{FF2B5EF4-FFF2-40B4-BE49-F238E27FC236}">
                <a16:creationId xmlns:a16="http://schemas.microsoft.com/office/drawing/2014/main" id="{44EDC061-B55E-46E8-BB6F-88B1D4BA2116}"/>
              </a:ext>
            </a:extLst>
          </p:cNvPr>
          <p:cNvSpPr/>
          <p:nvPr/>
        </p:nvSpPr>
        <p:spPr>
          <a:xfrm>
            <a:off x="422157" y="5965829"/>
            <a:ext cx="2180763" cy="342948"/>
          </a:xfrm>
          <a:prstGeom prst="homePlate">
            <a:avLst/>
          </a:prstGeom>
          <a:solidFill>
            <a:srgbClr val="EA8484"/>
          </a:solidFill>
          <a:ln/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万博後の取組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76BE6F3A-80E1-40E6-9777-A142D93E6328}"/>
              </a:ext>
            </a:extLst>
          </p:cNvPr>
          <p:cNvSpPr/>
          <p:nvPr/>
        </p:nvSpPr>
        <p:spPr>
          <a:xfrm>
            <a:off x="422157" y="3679276"/>
            <a:ext cx="1054286" cy="331908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実施場所</a:t>
            </a: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7078AF20-C0CF-4587-BDCB-EDCB071A4F72}"/>
              </a:ext>
            </a:extLst>
          </p:cNvPr>
          <p:cNvSpPr/>
          <p:nvPr/>
        </p:nvSpPr>
        <p:spPr>
          <a:xfrm>
            <a:off x="422157" y="4191401"/>
            <a:ext cx="1054286" cy="331908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実施時期</a:t>
            </a:r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1C9E60A3-A621-4EBD-8A14-4AE330B29BBD}"/>
              </a:ext>
            </a:extLst>
          </p:cNvPr>
          <p:cNvSpPr/>
          <p:nvPr/>
        </p:nvSpPr>
        <p:spPr>
          <a:xfrm>
            <a:off x="422157" y="4713305"/>
            <a:ext cx="1054286" cy="331908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関連ＨＰ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643832C3-ABFA-4228-9641-997C777EA26E}"/>
              </a:ext>
            </a:extLst>
          </p:cNvPr>
          <p:cNvSpPr txBox="1"/>
          <p:nvPr/>
        </p:nvSpPr>
        <p:spPr>
          <a:xfrm>
            <a:off x="1566387" y="3154488"/>
            <a:ext cx="2692195" cy="338554"/>
          </a:xfrm>
          <a:prstGeom prst="rect">
            <a:avLst/>
          </a:prstGeom>
          <a:noFill/>
          <a:ln w="3175">
            <a:solidFill>
              <a:schemeClr val="bg1">
                <a:lumMod val="50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3347F4DA-F58F-4AAE-9825-5377278FBD82}"/>
              </a:ext>
            </a:extLst>
          </p:cNvPr>
          <p:cNvSpPr txBox="1"/>
          <p:nvPr/>
        </p:nvSpPr>
        <p:spPr>
          <a:xfrm>
            <a:off x="1566388" y="3675953"/>
            <a:ext cx="2692195" cy="338554"/>
          </a:xfrm>
          <a:prstGeom prst="rect">
            <a:avLst/>
          </a:prstGeom>
          <a:noFill/>
          <a:ln w="3175">
            <a:solidFill>
              <a:schemeClr val="bg1">
                <a:lumMod val="50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0571F54E-2BB7-4337-A621-B91B439ED97F}"/>
              </a:ext>
            </a:extLst>
          </p:cNvPr>
          <p:cNvSpPr txBox="1"/>
          <p:nvPr/>
        </p:nvSpPr>
        <p:spPr>
          <a:xfrm>
            <a:off x="1566388" y="4188078"/>
            <a:ext cx="2692195" cy="338554"/>
          </a:xfrm>
          <a:prstGeom prst="rect">
            <a:avLst/>
          </a:prstGeom>
          <a:noFill/>
          <a:ln w="3175">
            <a:solidFill>
              <a:schemeClr val="bg1">
                <a:lumMod val="50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CC591179-8226-4935-8B4A-407EDFFD656E}"/>
              </a:ext>
            </a:extLst>
          </p:cNvPr>
          <p:cNvSpPr txBox="1"/>
          <p:nvPr/>
        </p:nvSpPr>
        <p:spPr>
          <a:xfrm>
            <a:off x="1566388" y="4709982"/>
            <a:ext cx="2692194" cy="338554"/>
          </a:xfrm>
          <a:prstGeom prst="rect">
            <a:avLst/>
          </a:prstGeom>
          <a:noFill/>
          <a:ln w="3175">
            <a:solidFill>
              <a:schemeClr val="bg1">
                <a:lumMod val="50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kumimoji="1"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430C1D43-C263-4167-81E5-EC04121A3275}"/>
              </a:ext>
            </a:extLst>
          </p:cNvPr>
          <p:cNvSpPr txBox="1"/>
          <p:nvPr/>
        </p:nvSpPr>
        <p:spPr>
          <a:xfrm>
            <a:off x="1566387" y="5265559"/>
            <a:ext cx="7723977" cy="461665"/>
          </a:xfrm>
          <a:prstGeom prst="rect">
            <a:avLst/>
          </a:prstGeom>
          <a:noFill/>
          <a:ln w="3175">
            <a:solidFill>
              <a:schemeClr val="bg1">
                <a:lumMod val="50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（外国語対応、宗教や文化の多様性に配慮した食事への対応など）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ja-JP" altLang="en-US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FBCC2977-C72B-4145-BD0B-09243AA0316F}"/>
              </a:ext>
            </a:extLst>
          </p:cNvPr>
          <p:cNvSpPr/>
          <p:nvPr/>
        </p:nvSpPr>
        <p:spPr>
          <a:xfrm>
            <a:off x="5287347" y="3598949"/>
            <a:ext cx="1644235" cy="1403374"/>
          </a:xfrm>
          <a:prstGeom prst="rect">
            <a:avLst/>
          </a:prstGeom>
          <a:solidFill>
            <a:schemeClr val="accent2">
              <a:lumMod val="60000"/>
              <a:lumOff val="40000"/>
              <a:alpha val="29804"/>
            </a:schemeClr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kumimoji="1" lang="ja-JP" altLang="en-US" sz="15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　真</a:t>
            </a: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DD0E3311-9CAE-4410-9BE4-624EFB5C4557}"/>
              </a:ext>
            </a:extLst>
          </p:cNvPr>
          <p:cNvSpPr txBox="1"/>
          <p:nvPr/>
        </p:nvSpPr>
        <p:spPr>
          <a:xfrm>
            <a:off x="4393958" y="3154488"/>
            <a:ext cx="4897615" cy="338554"/>
          </a:xfrm>
          <a:prstGeom prst="rect">
            <a:avLst/>
          </a:prstGeom>
          <a:noFill/>
          <a:ln w="3175">
            <a:solidFill>
              <a:schemeClr val="bg1">
                <a:lumMod val="50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kumimoji="1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問い合わせ窓口</a:t>
            </a:r>
            <a:r>
              <a:rPr kumimoji="1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8E23540D-50B8-42FD-88A1-3881B29E32FB}"/>
              </a:ext>
            </a:extLst>
          </p:cNvPr>
          <p:cNvSpPr/>
          <p:nvPr/>
        </p:nvSpPr>
        <p:spPr>
          <a:xfrm>
            <a:off x="7115513" y="3593843"/>
            <a:ext cx="1644235" cy="1403374"/>
          </a:xfrm>
          <a:prstGeom prst="rect">
            <a:avLst/>
          </a:prstGeom>
          <a:solidFill>
            <a:schemeClr val="accent2">
              <a:lumMod val="40000"/>
              <a:lumOff val="60000"/>
              <a:alpha val="29804"/>
            </a:schemeClr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kumimoji="1" lang="ja-JP" altLang="en-US" sz="15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　真</a:t>
            </a:r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DCE6749F-6AAC-4041-9B09-294B79BB854E}"/>
              </a:ext>
            </a:extLst>
          </p:cNvPr>
          <p:cNvSpPr/>
          <p:nvPr/>
        </p:nvSpPr>
        <p:spPr>
          <a:xfrm>
            <a:off x="422157" y="5269401"/>
            <a:ext cx="1054286" cy="331908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dist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その他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6D1DC6F4-79B4-46E3-B194-76A0664C4EE1}"/>
              </a:ext>
            </a:extLst>
          </p:cNvPr>
          <p:cNvSpPr txBox="1"/>
          <p:nvPr/>
        </p:nvSpPr>
        <p:spPr>
          <a:xfrm>
            <a:off x="422157" y="179888"/>
            <a:ext cx="6120000" cy="400110"/>
          </a:xfrm>
          <a:prstGeom prst="rect">
            <a:avLst/>
          </a:prstGeom>
          <a:solidFill>
            <a:srgbClr val="EA8484"/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取　組　名</a:t>
            </a:r>
          </a:p>
        </p:txBody>
      </p:sp>
      <p:sp>
        <p:nvSpPr>
          <p:cNvPr id="25" name="吹き出し: 線 24">
            <a:extLst>
              <a:ext uri="{FF2B5EF4-FFF2-40B4-BE49-F238E27FC236}">
                <a16:creationId xmlns:a16="http://schemas.microsoft.com/office/drawing/2014/main" id="{097DEA20-5032-4229-8CBA-E56AE0EBAF25}"/>
              </a:ext>
            </a:extLst>
          </p:cNvPr>
          <p:cNvSpPr/>
          <p:nvPr/>
        </p:nvSpPr>
        <p:spPr>
          <a:xfrm>
            <a:off x="6931582" y="159582"/>
            <a:ext cx="1238646" cy="413909"/>
          </a:xfrm>
          <a:prstGeom prst="borderCallout1">
            <a:avLst>
              <a:gd name="adj1" fmla="val 60479"/>
              <a:gd name="adj2" fmla="val 690"/>
              <a:gd name="adj3" fmla="val 46225"/>
              <a:gd name="adj4" fmla="val -30951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>
                <a:solidFill>
                  <a:srgbClr val="FF0000"/>
                </a:solidFill>
              </a:rPr>
              <a:t>取組のタイトルをご入力ください</a:t>
            </a:r>
          </a:p>
        </p:txBody>
      </p:sp>
    </p:spTree>
    <p:extLst>
      <p:ext uri="{BB962C8B-B14F-4D97-AF65-F5344CB8AC3E}">
        <p14:creationId xmlns:p14="http://schemas.microsoft.com/office/powerpoint/2010/main" val="22853516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376</TotalTime>
  <Words>558</Words>
  <Application>Microsoft Office PowerPoint</Application>
  <PresentationFormat>A4 210 x 297 mm</PresentationFormat>
  <Paragraphs>106</Paragraphs>
  <Slides>6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7" baseType="lpstr">
      <vt:lpstr>Meiryo UI</vt:lpstr>
      <vt:lpstr>ＭＳ ゴシック</vt:lpstr>
      <vt:lpstr>メイリオ</vt:lpstr>
      <vt:lpstr>メイリオ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髙地　美夏</dc:creator>
  <cp:lastModifiedBy>宮﨑　光生</cp:lastModifiedBy>
  <cp:revision>57</cp:revision>
  <cp:lastPrinted>2024-07-19T07:36:57Z</cp:lastPrinted>
  <dcterms:created xsi:type="dcterms:W3CDTF">2023-05-31T07:05:42Z</dcterms:created>
  <dcterms:modified xsi:type="dcterms:W3CDTF">2024-09-18T02:27:16Z</dcterms:modified>
</cp:coreProperties>
</file>