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1"/>
  </p:notesMasterIdLst>
  <p:handoutMasterIdLst>
    <p:handoutMasterId r:id="rId92"/>
  </p:handoutMasterIdLst>
  <p:sldIdLst>
    <p:sldId id="298" r:id="rId2"/>
    <p:sldId id="268" r:id="rId3"/>
    <p:sldId id="310" r:id="rId4"/>
    <p:sldId id="269" r:id="rId5"/>
    <p:sldId id="299" r:id="rId6"/>
    <p:sldId id="300" r:id="rId7"/>
    <p:sldId id="301" r:id="rId8"/>
    <p:sldId id="331" r:id="rId9"/>
    <p:sldId id="302" r:id="rId10"/>
    <p:sldId id="304" r:id="rId11"/>
    <p:sldId id="398" r:id="rId12"/>
    <p:sldId id="400" r:id="rId13"/>
    <p:sldId id="305" r:id="rId14"/>
    <p:sldId id="332" r:id="rId15"/>
    <p:sldId id="401" r:id="rId16"/>
    <p:sldId id="402" r:id="rId17"/>
    <p:sldId id="370" r:id="rId18"/>
    <p:sldId id="403" r:id="rId19"/>
    <p:sldId id="330" r:id="rId20"/>
    <p:sldId id="404" r:id="rId21"/>
    <p:sldId id="405" r:id="rId22"/>
    <p:sldId id="406" r:id="rId23"/>
    <p:sldId id="407" r:id="rId24"/>
    <p:sldId id="408" r:id="rId25"/>
    <p:sldId id="409" r:id="rId26"/>
    <p:sldId id="365" r:id="rId27"/>
    <p:sldId id="308" r:id="rId28"/>
    <p:sldId id="410" r:id="rId29"/>
    <p:sldId id="411" r:id="rId30"/>
    <p:sldId id="412" r:id="rId31"/>
    <p:sldId id="413" r:id="rId32"/>
    <p:sldId id="414" r:id="rId33"/>
    <p:sldId id="415" r:id="rId34"/>
    <p:sldId id="416" r:id="rId35"/>
    <p:sldId id="417" r:id="rId36"/>
    <p:sldId id="418" r:id="rId37"/>
    <p:sldId id="419" r:id="rId38"/>
    <p:sldId id="420" r:id="rId39"/>
    <p:sldId id="421" r:id="rId40"/>
    <p:sldId id="422" r:id="rId41"/>
    <p:sldId id="423" r:id="rId42"/>
    <p:sldId id="424" r:id="rId43"/>
    <p:sldId id="425" r:id="rId44"/>
    <p:sldId id="426" r:id="rId45"/>
    <p:sldId id="427" r:id="rId46"/>
    <p:sldId id="428" r:id="rId47"/>
    <p:sldId id="429" r:id="rId48"/>
    <p:sldId id="430" r:id="rId49"/>
    <p:sldId id="431" r:id="rId50"/>
    <p:sldId id="432" r:id="rId51"/>
    <p:sldId id="433" r:id="rId52"/>
    <p:sldId id="434" r:id="rId53"/>
    <p:sldId id="435" r:id="rId54"/>
    <p:sldId id="436" r:id="rId55"/>
    <p:sldId id="437" r:id="rId56"/>
    <p:sldId id="438" r:id="rId57"/>
    <p:sldId id="439" r:id="rId58"/>
    <p:sldId id="440" r:id="rId59"/>
    <p:sldId id="441" r:id="rId60"/>
    <p:sldId id="442" r:id="rId61"/>
    <p:sldId id="443" r:id="rId62"/>
    <p:sldId id="444" r:id="rId63"/>
    <p:sldId id="445" r:id="rId64"/>
    <p:sldId id="446" r:id="rId65"/>
    <p:sldId id="447" r:id="rId66"/>
    <p:sldId id="448" r:id="rId67"/>
    <p:sldId id="449" r:id="rId68"/>
    <p:sldId id="450" r:id="rId69"/>
    <p:sldId id="451" r:id="rId70"/>
    <p:sldId id="452" r:id="rId71"/>
    <p:sldId id="453" r:id="rId72"/>
    <p:sldId id="454" r:id="rId73"/>
    <p:sldId id="455" r:id="rId74"/>
    <p:sldId id="456" r:id="rId75"/>
    <p:sldId id="457" r:id="rId76"/>
    <p:sldId id="458" r:id="rId77"/>
    <p:sldId id="459" r:id="rId78"/>
    <p:sldId id="460" r:id="rId79"/>
    <p:sldId id="461" r:id="rId80"/>
    <p:sldId id="462" r:id="rId81"/>
    <p:sldId id="463" r:id="rId82"/>
    <p:sldId id="464" r:id="rId83"/>
    <p:sldId id="465" r:id="rId84"/>
    <p:sldId id="466" r:id="rId85"/>
    <p:sldId id="467" r:id="rId86"/>
    <p:sldId id="468" r:id="rId87"/>
    <p:sldId id="469" r:id="rId88"/>
    <p:sldId id="470" r:id="rId89"/>
    <p:sldId id="471" r:id="rId90"/>
  </p:sldIdLst>
  <p:sldSz cx="9906000" cy="6858000" type="A4"/>
  <p:notesSz cx="6797675" cy="9926638"/>
  <p:defaultTextStyle>
    <a:defPPr>
      <a:defRPr lang="ja-JP"/>
    </a:defPPr>
    <a:lvl1pPr algn="l" rtl="0" eaLnBrk="0" fontAlgn="base" hangingPunct="0">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4201">
          <p15:clr>
            <a:srgbClr val="A4A3A4"/>
          </p15:clr>
        </p15:guide>
        <p15:guide id="2" orient="horz" pos="2568" userDrawn="1">
          <p15:clr>
            <a:srgbClr val="A4A3A4"/>
          </p15:clr>
        </p15:guide>
        <p15:guide id="3" pos="5932">
          <p15:clr>
            <a:srgbClr val="A4A3A4"/>
          </p15:clr>
        </p15:guide>
        <p15:guide id="4" pos="398">
          <p15:clr>
            <a:srgbClr val="A4A3A4"/>
          </p15:clr>
        </p15:guide>
        <p15:guide id="5" pos="262">
          <p15:clr>
            <a:srgbClr val="A4A3A4"/>
          </p15:clr>
        </p15:guide>
        <p15:guide id="6" pos="489" userDrawn="1">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guide id="3" orient="horz" pos="3126">
          <p15:clr>
            <a:srgbClr val="A4A3A4"/>
          </p15:clr>
        </p15:guide>
        <p15:guide id="4"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000099"/>
    <a:srgbClr val="33CCFF"/>
    <a:srgbClr val="B5CEE9"/>
    <a:srgbClr val="333399"/>
    <a:srgbClr val="DDDDDD"/>
    <a:srgbClr val="FF0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86412" autoAdjust="0"/>
  </p:normalViewPr>
  <p:slideViewPr>
    <p:cSldViewPr>
      <p:cViewPr varScale="1">
        <p:scale>
          <a:sx n="83" d="100"/>
          <a:sy n="83" d="100"/>
        </p:scale>
        <p:origin x="485" y="72"/>
      </p:cViewPr>
      <p:guideLst>
        <p:guide orient="horz" pos="4201"/>
        <p:guide orient="horz" pos="2568"/>
        <p:guide pos="5932"/>
        <p:guide pos="398"/>
        <p:guide pos="262"/>
        <p:guide pos="489"/>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50" d="100"/>
          <a:sy n="50" d="100"/>
        </p:scale>
        <p:origin x="-1962" y="-192"/>
      </p:cViewPr>
      <p:guideLst>
        <p:guide orient="horz" pos="3107"/>
        <p:guide pos="2121"/>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1" y="0"/>
            <a:ext cx="2946860" cy="496883"/>
          </a:xfrm>
          <a:prstGeom prst="rect">
            <a:avLst/>
          </a:prstGeom>
          <a:noFill/>
          <a:ln>
            <a:noFill/>
          </a:ln>
          <a:effectLst/>
          <a:extLst/>
        </p:spPr>
        <p:txBody>
          <a:bodyPr vert="horz" wrap="square" lIns="92089" tIns="46045" rIns="92089" bIns="46045" numCol="1" anchor="t" anchorCtr="0" compatLnSpc="1">
            <a:prstTxWarp prst="textNoShape">
              <a:avLst/>
            </a:prstTxWarp>
          </a:bodyPr>
          <a:lstStyle>
            <a:lvl1pPr algn="l" defTabSz="920862" eaLnBrk="1" hangingPunct="1">
              <a:defRPr/>
            </a:lvl1pPr>
          </a:lstStyle>
          <a:p>
            <a:pPr>
              <a:defRPr/>
            </a:pPr>
            <a:endParaRPr lang="en-US" altLang="ja-JP" dirty="0"/>
          </a:p>
        </p:txBody>
      </p:sp>
      <p:sp>
        <p:nvSpPr>
          <p:cNvPr id="69635" name="Rectangle 3"/>
          <p:cNvSpPr>
            <a:spLocks noGrp="1" noChangeArrowheads="1"/>
          </p:cNvSpPr>
          <p:nvPr>
            <p:ph type="dt" sz="quarter" idx="1"/>
          </p:nvPr>
        </p:nvSpPr>
        <p:spPr bwMode="auto">
          <a:xfrm>
            <a:off x="3849250" y="0"/>
            <a:ext cx="2946859" cy="496883"/>
          </a:xfrm>
          <a:prstGeom prst="rect">
            <a:avLst/>
          </a:prstGeom>
          <a:noFill/>
          <a:ln>
            <a:noFill/>
          </a:ln>
          <a:effectLst/>
          <a:extLst/>
        </p:spPr>
        <p:txBody>
          <a:bodyPr vert="horz" wrap="square" lIns="92089" tIns="46045" rIns="92089" bIns="46045" numCol="1" anchor="t" anchorCtr="0" compatLnSpc="1">
            <a:prstTxWarp prst="textNoShape">
              <a:avLst/>
            </a:prstTxWarp>
          </a:bodyPr>
          <a:lstStyle>
            <a:lvl1pPr algn="r" defTabSz="920862" eaLnBrk="1" hangingPunct="1">
              <a:defRPr/>
            </a:lvl1pPr>
          </a:lstStyle>
          <a:p>
            <a:pPr>
              <a:defRPr/>
            </a:pPr>
            <a:endParaRPr lang="en-US" altLang="ja-JP" dirty="0"/>
          </a:p>
        </p:txBody>
      </p:sp>
      <p:sp>
        <p:nvSpPr>
          <p:cNvPr id="69636" name="Rectangle 4"/>
          <p:cNvSpPr>
            <a:spLocks noGrp="1" noChangeArrowheads="1"/>
          </p:cNvSpPr>
          <p:nvPr>
            <p:ph type="ftr" sz="quarter" idx="2"/>
          </p:nvPr>
        </p:nvSpPr>
        <p:spPr bwMode="auto">
          <a:xfrm>
            <a:off x="1" y="9428183"/>
            <a:ext cx="2946860" cy="496883"/>
          </a:xfrm>
          <a:prstGeom prst="rect">
            <a:avLst/>
          </a:prstGeom>
          <a:noFill/>
          <a:ln>
            <a:noFill/>
          </a:ln>
          <a:effectLst/>
          <a:extLst/>
        </p:spPr>
        <p:txBody>
          <a:bodyPr vert="horz" wrap="square" lIns="92089" tIns="46045" rIns="92089" bIns="46045" numCol="1" anchor="b" anchorCtr="0" compatLnSpc="1">
            <a:prstTxWarp prst="textNoShape">
              <a:avLst/>
            </a:prstTxWarp>
          </a:bodyPr>
          <a:lstStyle>
            <a:lvl1pPr algn="l" defTabSz="920862" eaLnBrk="1" hangingPunct="1">
              <a:defRPr/>
            </a:lvl1pPr>
          </a:lstStyle>
          <a:p>
            <a:pPr>
              <a:defRPr/>
            </a:pPr>
            <a:endParaRPr lang="en-US" altLang="ja-JP" dirty="0"/>
          </a:p>
        </p:txBody>
      </p:sp>
      <p:sp>
        <p:nvSpPr>
          <p:cNvPr id="69637" name="Rectangle 5"/>
          <p:cNvSpPr>
            <a:spLocks noGrp="1" noChangeArrowheads="1"/>
          </p:cNvSpPr>
          <p:nvPr>
            <p:ph type="sldNum" sz="quarter" idx="3"/>
          </p:nvPr>
        </p:nvSpPr>
        <p:spPr bwMode="auto">
          <a:xfrm>
            <a:off x="3849250" y="9428183"/>
            <a:ext cx="2946859" cy="496883"/>
          </a:xfrm>
          <a:prstGeom prst="rect">
            <a:avLst/>
          </a:prstGeom>
          <a:noFill/>
          <a:ln>
            <a:noFill/>
          </a:ln>
          <a:effectLst/>
          <a:extLst/>
        </p:spPr>
        <p:txBody>
          <a:bodyPr vert="horz" wrap="square" lIns="92089" tIns="46045" rIns="92089" bIns="46045" numCol="1" anchor="b" anchorCtr="0" compatLnSpc="1">
            <a:prstTxWarp prst="textNoShape">
              <a:avLst/>
            </a:prstTxWarp>
          </a:bodyPr>
          <a:lstStyle>
            <a:lvl1pPr algn="r" defTabSz="919349" eaLnBrk="1" hangingPunct="1">
              <a:defRPr/>
            </a:lvl1pPr>
          </a:lstStyle>
          <a:p>
            <a:pPr>
              <a:defRPr/>
            </a:pPr>
            <a:fld id="{31B02A10-7F7E-4384-8B1B-C34799019AD4}" type="slidenum">
              <a:rPr lang="en-US" altLang="ja-JP"/>
              <a:pPr>
                <a:defRPr/>
              </a:pPr>
              <a:t>‹#›</a:t>
            </a:fld>
            <a:endParaRPr lang="en-US" altLang="ja-JP" dirty="0"/>
          </a:p>
        </p:txBody>
      </p:sp>
    </p:spTree>
    <p:extLst>
      <p:ext uri="{BB962C8B-B14F-4D97-AF65-F5344CB8AC3E}">
        <p14:creationId xmlns:p14="http://schemas.microsoft.com/office/powerpoint/2010/main" val="577820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46860" cy="496883"/>
          </a:xfrm>
          <a:prstGeom prst="rect">
            <a:avLst/>
          </a:prstGeom>
          <a:noFill/>
          <a:ln>
            <a:noFill/>
          </a:ln>
          <a:effectLst/>
          <a:extLst/>
        </p:spPr>
        <p:txBody>
          <a:bodyPr vert="horz" wrap="square" lIns="92089" tIns="46045" rIns="92089" bIns="46045" numCol="1" anchor="t" anchorCtr="0" compatLnSpc="1">
            <a:prstTxWarp prst="textNoShape">
              <a:avLst/>
            </a:prstTxWarp>
          </a:bodyPr>
          <a:lstStyle>
            <a:lvl1pPr algn="l" defTabSz="920862" eaLnBrk="1" hangingPunct="1">
              <a:defRPr/>
            </a:lvl1pPr>
          </a:lstStyle>
          <a:p>
            <a:pPr>
              <a:defRPr/>
            </a:pPr>
            <a:endParaRPr lang="en-US" altLang="ja-JP" dirty="0"/>
          </a:p>
        </p:txBody>
      </p:sp>
      <p:sp>
        <p:nvSpPr>
          <p:cNvPr id="5123" name="Rectangle 3"/>
          <p:cNvSpPr>
            <a:spLocks noGrp="1" noChangeArrowheads="1"/>
          </p:cNvSpPr>
          <p:nvPr>
            <p:ph type="dt" idx="1"/>
          </p:nvPr>
        </p:nvSpPr>
        <p:spPr bwMode="auto">
          <a:xfrm>
            <a:off x="3849250" y="0"/>
            <a:ext cx="2946859" cy="496883"/>
          </a:xfrm>
          <a:prstGeom prst="rect">
            <a:avLst/>
          </a:prstGeom>
          <a:noFill/>
          <a:ln>
            <a:noFill/>
          </a:ln>
          <a:effectLst/>
          <a:extLst/>
        </p:spPr>
        <p:txBody>
          <a:bodyPr vert="horz" wrap="square" lIns="92089" tIns="46045" rIns="92089" bIns="46045" numCol="1" anchor="t" anchorCtr="0" compatLnSpc="1">
            <a:prstTxWarp prst="textNoShape">
              <a:avLst/>
            </a:prstTxWarp>
          </a:bodyPr>
          <a:lstStyle>
            <a:lvl1pPr algn="r" defTabSz="920862" eaLnBrk="1" hangingPunct="1">
              <a:defRPr/>
            </a:lvl1pPr>
          </a:lstStyle>
          <a:p>
            <a:pPr>
              <a:defRPr/>
            </a:pPr>
            <a:endParaRPr lang="en-US" altLang="ja-JP" dirty="0"/>
          </a:p>
        </p:txBody>
      </p:sp>
      <p:sp>
        <p:nvSpPr>
          <p:cNvPr id="87044" name="Rectangle 4"/>
          <p:cNvSpPr>
            <a:spLocks noGrp="1" noRot="1" noChangeAspect="1" noChangeArrowheads="1" noTextEdit="1"/>
          </p:cNvSpPr>
          <p:nvPr>
            <p:ph type="sldImg" idx="2"/>
          </p:nvPr>
        </p:nvSpPr>
        <p:spPr bwMode="auto">
          <a:xfrm>
            <a:off x="711200" y="744538"/>
            <a:ext cx="5376863" cy="37226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79925" y="4715665"/>
            <a:ext cx="5437827" cy="4467223"/>
          </a:xfrm>
          <a:prstGeom prst="rect">
            <a:avLst/>
          </a:prstGeom>
          <a:noFill/>
          <a:ln>
            <a:noFill/>
          </a:ln>
          <a:effectLst/>
          <a:extLst/>
        </p:spPr>
        <p:txBody>
          <a:bodyPr vert="horz" wrap="square" lIns="92089" tIns="46045" rIns="92089" bIns="4604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126" name="Rectangle 6"/>
          <p:cNvSpPr>
            <a:spLocks noGrp="1" noChangeArrowheads="1"/>
          </p:cNvSpPr>
          <p:nvPr>
            <p:ph type="ftr" sz="quarter" idx="4"/>
          </p:nvPr>
        </p:nvSpPr>
        <p:spPr bwMode="auto">
          <a:xfrm>
            <a:off x="1" y="9428183"/>
            <a:ext cx="2946860" cy="496883"/>
          </a:xfrm>
          <a:prstGeom prst="rect">
            <a:avLst/>
          </a:prstGeom>
          <a:noFill/>
          <a:ln>
            <a:noFill/>
          </a:ln>
          <a:effectLst/>
          <a:extLst/>
        </p:spPr>
        <p:txBody>
          <a:bodyPr vert="horz" wrap="square" lIns="92089" tIns="46045" rIns="92089" bIns="46045" numCol="1" anchor="b" anchorCtr="0" compatLnSpc="1">
            <a:prstTxWarp prst="textNoShape">
              <a:avLst/>
            </a:prstTxWarp>
          </a:bodyPr>
          <a:lstStyle>
            <a:lvl1pPr algn="l" defTabSz="920862" eaLnBrk="1" hangingPunct="1">
              <a:defRPr/>
            </a:lvl1pPr>
          </a:lstStyle>
          <a:p>
            <a:pPr>
              <a:defRPr/>
            </a:pPr>
            <a:endParaRPr lang="en-US" altLang="ja-JP" dirty="0"/>
          </a:p>
        </p:txBody>
      </p:sp>
      <p:sp>
        <p:nvSpPr>
          <p:cNvPr id="5127" name="Rectangle 7"/>
          <p:cNvSpPr>
            <a:spLocks noGrp="1" noChangeArrowheads="1"/>
          </p:cNvSpPr>
          <p:nvPr>
            <p:ph type="sldNum" sz="quarter" idx="5"/>
          </p:nvPr>
        </p:nvSpPr>
        <p:spPr bwMode="auto">
          <a:xfrm>
            <a:off x="3849250" y="9428183"/>
            <a:ext cx="2946859" cy="496883"/>
          </a:xfrm>
          <a:prstGeom prst="rect">
            <a:avLst/>
          </a:prstGeom>
          <a:noFill/>
          <a:ln>
            <a:noFill/>
          </a:ln>
          <a:effectLst/>
          <a:extLst/>
        </p:spPr>
        <p:txBody>
          <a:bodyPr vert="horz" wrap="square" lIns="92089" tIns="46045" rIns="92089" bIns="46045" numCol="1" anchor="b" anchorCtr="0" compatLnSpc="1">
            <a:prstTxWarp prst="textNoShape">
              <a:avLst/>
            </a:prstTxWarp>
          </a:bodyPr>
          <a:lstStyle>
            <a:lvl1pPr algn="r" defTabSz="919349" eaLnBrk="1" hangingPunct="1">
              <a:defRPr/>
            </a:lvl1pPr>
          </a:lstStyle>
          <a:p>
            <a:pPr>
              <a:defRPr/>
            </a:pPr>
            <a:fld id="{C99FA340-54CC-4787-8279-08379A130147}" type="slidenum">
              <a:rPr lang="en-US" altLang="ja-JP"/>
              <a:pPr>
                <a:defRPr/>
              </a:pPr>
              <a:t>‹#›</a:t>
            </a:fld>
            <a:endParaRPr lang="en-US" altLang="ja-JP" dirty="0"/>
          </a:p>
        </p:txBody>
      </p:sp>
    </p:spTree>
    <p:extLst>
      <p:ext uri="{BB962C8B-B14F-4D97-AF65-F5344CB8AC3E}">
        <p14:creationId xmlns:p14="http://schemas.microsoft.com/office/powerpoint/2010/main" val="937774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miter lim="800000"/>
            <a:headEnd/>
            <a:tailEnd/>
          </a:ln>
        </p:spPr>
        <p:txBody>
          <a:bodyPr/>
          <a:lstStyle/>
          <a:p>
            <a:pPr defTabSz="910498"/>
            <a:fld id="{B44029B0-85D7-4413-A605-9F624B884F4E}" type="slidenum">
              <a:rPr lang="en-US" altLang="ja-JP" smtClean="0"/>
              <a:pPr defTabSz="910498"/>
              <a:t>1</a:t>
            </a:fld>
            <a:endParaRPr lang="en-US" altLang="ja-JP" dirty="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miter lim="800000"/>
            <a:headEnd/>
            <a:tailEnd/>
          </a:ln>
        </p:spPr>
        <p:txBody>
          <a:bodyPr/>
          <a:lstStyle/>
          <a:p>
            <a:pPr defTabSz="910498"/>
            <a:fld id="{F9AD9E68-7FF6-4C63-BCAD-1125B833FDFC}" type="slidenum">
              <a:rPr lang="en-US" altLang="ja-JP" smtClean="0"/>
              <a:pPr defTabSz="910498"/>
              <a:t>10</a:t>
            </a:fld>
            <a:endParaRPr lang="en-US" altLang="ja-JP" dirty="0"/>
          </a:p>
        </p:txBody>
      </p:sp>
      <p:sp>
        <p:nvSpPr>
          <p:cNvPr id="97283" name="Rectangle 2"/>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miter lim="800000"/>
            <a:headEnd/>
            <a:tailEnd/>
          </a:ln>
        </p:spPr>
        <p:txBody>
          <a:bodyPr/>
          <a:lstStyle/>
          <a:p>
            <a:pPr defTabSz="910498"/>
            <a:fld id="{F9AD9E68-7FF6-4C63-BCAD-1125B833FDFC}" type="slidenum">
              <a:rPr lang="en-US" altLang="ja-JP" smtClean="0"/>
              <a:pPr defTabSz="910498"/>
              <a:t>11</a:t>
            </a:fld>
            <a:endParaRPr lang="en-US" altLang="ja-JP" dirty="0"/>
          </a:p>
        </p:txBody>
      </p:sp>
      <p:sp>
        <p:nvSpPr>
          <p:cNvPr id="97283"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2080982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miter lim="800000"/>
            <a:headEnd/>
            <a:tailEnd/>
          </a:ln>
        </p:spPr>
        <p:txBody>
          <a:bodyPr/>
          <a:lstStyle/>
          <a:p>
            <a:pPr defTabSz="910498"/>
            <a:fld id="{F9AD9E68-7FF6-4C63-BCAD-1125B833FDFC}" type="slidenum">
              <a:rPr lang="en-US" altLang="ja-JP" smtClean="0"/>
              <a:pPr defTabSz="910498"/>
              <a:t>12</a:t>
            </a:fld>
            <a:endParaRPr lang="en-US" altLang="ja-JP" dirty="0"/>
          </a:p>
        </p:txBody>
      </p:sp>
      <p:sp>
        <p:nvSpPr>
          <p:cNvPr id="97283"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1394623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miter lim="800000"/>
            <a:headEnd/>
            <a:tailEnd/>
          </a:ln>
        </p:spPr>
        <p:txBody>
          <a:bodyPr/>
          <a:lstStyle/>
          <a:p>
            <a:pPr defTabSz="910498"/>
            <a:fld id="{7CC82DEA-587C-45C1-A416-C056CE8D76A6}" type="slidenum">
              <a:rPr lang="en-US" altLang="ja-JP" smtClean="0"/>
              <a:pPr defTabSz="910498"/>
              <a:t>13</a:t>
            </a:fld>
            <a:endParaRPr lang="en-US" altLang="ja-JP" dirty="0"/>
          </a:p>
        </p:txBody>
      </p:sp>
      <p:sp>
        <p:nvSpPr>
          <p:cNvPr id="98307" name="Rectangle 2"/>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49250" y="9428183"/>
            <a:ext cx="2946859" cy="496883"/>
          </a:xfrm>
          <a:prstGeom prst="rect">
            <a:avLst/>
          </a:prstGeom>
          <a:noFill/>
          <a:ln w="9525">
            <a:noFill/>
            <a:miter lim="800000"/>
            <a:headEnd/>
            <a:tailEnd/>
          </a:ln>
        </p:spPr>
        <p:txBody>
          <a:bodyPr lIns="92089" tIns="46045" rIns="92089" bIns="46045" anchor="b"/>
          <a:lstStyle/>
          <a:p>
            <a:pPr algn="r" eaLnBrk="1" hangingPunct="1"/>
            <a:fld id="{C3BD4555-5497-4A4B-B6C0-484086979AD4}" type="slidenum">
              <a:rPr lang="en-US" altLang="ja-JP"/>
              <a:pPr algn="r" eaLnBrk="1" hangingPunct="1"/>
              <a:t>14</a:t>
            </a:fld>
            <a:endParaRPr lang="en-US" altLang="ja-JP" dirty="0"/>
          </a:p>
        </p:txBody>
      </p:sp>
      <p:sp>
        <p:nvSpPr>
          <p:cNvPr id="99331" name="Rectangle 2"/>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49250" y="9428183"/>
            <a:ext cx="2946859" cy="496883"/>
          </a:xfrm>
          <a:prstGeom prst="rect">
            <a:avLst/>
          </a:prstGeom>
          <a:noFill/>
          <a:ln w="9525">
            <a:noFill/>
            <a:miter lim="800000"/>
            <a:headEnd/>
            <a:tailEnd/>
          </a:ln>
        </p:spPr>
        <p:txBody>
          <a:bodyPr lIns="92089" tIns="46045" rIns="92089" bIns="46045" anchor="b"/>
          <a:lstStyle/>
          <a:p>
            <a:pPr algn="r" eaLnBrk="1" hangingPunct="1"/>
            <a:fld id="{C3BD4555-5497-4A4B-B6C0-484086979AD4}" type="slidenum">
              <a:rPr lang="en-US" altLang="ja-JP"/>
              <a:pPr algn="r" eaLnBrk="1" hangingPunct="1"/>
              <a:t>15</a:t>
            </a:fld>
            <a:endParaRPr lang="en-US" altLang="ja-JP" dirty="0"/>
          </a:p>
        </p:txBody>
      </p:sp>
      <p:sp>
        <p:nvSpPr>
          <p:cNvPr id="99331"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1274250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49250" y="9428183"/>
            <a:ext cx="2946859" cy="496883"/>
          </a:xfrm>
          <a:prstGeom prst="rect">
            <a:avLst/>
          </a:prstGeom>
          <a:noFill/>
          <a:ln w="9525">
            <a:noFill/>
            <a:miter lim="800000"/>
            <a:headEnd/>
            <a:tailEnd/>
          </a:ln>
        </p:spPr>
        <p:txBody>
          <a:bodyPr lIns="92089" tIns="46045" rIns="92089" bIns="46045" anchor="b"/>
          <a:lstStyle/>
          <a:p>
            <a:pPr algn="r" eaLnBrk="1" hangingPunct="1"/>
            <a:fld id="{C3BD4555-5497-4A4B-B6C0-484086979AD4}" type="slidenum">
              <a:rPr lang="en-US" altLang="ja-JP"/>
              <a:pPr algn="r" eaLnBrk="1" hangingPunct="1"/>
              <a:t>16</a:t>
            </a:fld>
            <a:endParaRPr lang="en-US" altLang="ja-JP" dirty="0"/>
          </a:p>
        </p:txBody>
      </p:sp>
      <p:sp>
        <p:nvSpPr>
          <p:cNvPr id="99331"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3467587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49250" y="9428183"/>
            <a:ext cx="2946859" cy="496883"/>
          </a:xfrm>
          <a:prstGeom prst="rect">
            <a:avLst/>
          </a:prstGeom>
          <a:noFill/>
          <a:ln w="9525">
            <a:noFill/>
            <a:miter lim="800000"/>
            <a:headEnd/>
            <a:tailEnd/>
          </a:ln>
        </p:spPr>
        <p:txBody>
          <a:bodyPr lIns="92089" tIns="46045" rIns="92089" bIns="46045" anchor="b"/>
          <a:lstStyle/>
          <a:p>
            <a:pPr algn="r" eaLnBrk="1" hangingPunct="1"/>
            <a:fld id="{6F3BD75C-A431-426D-BFB8-E9DE02990305}" type="slidenum">
              <a:rPr lang="en-US" altLang="ja-JP"/>
              <a:pPr algn="r" eaLnBrk="1" hangingPunct="1"/>
              <a:t>17</a:t>
            </a:fld>
            <a:endParaRPr lang="en-US" altLang="ja-JP" dirty="0"/>
          </a:p>
        </p:txBody>
      </p:sp>
      <p:sp>
        <p:nvSpPr>
          <p:cNvPr id="100355" name="Rectangle 2"/>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49250" y="9428183"/>
            <a:ext cx="2946859" cy="496883"/>
          </a:xfrm>
          <a:prstGeom prst="rect">
            <a:avLst/>
          </a:prstGeom>
          <a:noFill/>
          <a:ln w="9525">
            <a:noFill/>
            <a:miter lim="800000"/>
            <a:headEnd/>
            <a:tailEnd/>
          </a:ln>
        </p:spPr>
        <p:txBody>
          <a:bodyPr lIns="92089" tIns="46045" rIns="92089" bIns="46045" anchor="b"/>
          <a:lstStyle/>
          <a:p>
            <a:pPr algn="r" eaLnBrk="1" hangingPunct="1"/>
            <a:fld id="{6F3BD75C-A431-426D-BFB8-E9DE02990305}" type="slidenum">
              <a:rPr lang="en-US" altLang="ja-JP"/>
              <a:pPr algn="r" eaLnBrk="1" hangingPunct="1"/>
              <a:t>18</a:t>
            </a:fld>
            <a:endParaRPr lang="en-US" altLang="ja-JP" dirty="0"/>
          </a:p>
        </p:txBody>
      </p:sp>
      <p:sp>
        <p:nvSpPr>
          <p:cNvPr id="10035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2788169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miter lim="800000"/>
            <a:headEnd/>
            <a:tailEnd/>
          </a:ln>
        </p:spPr>
        <p:txBody>
          <a:bodyPr/>
          <a:lstStyle/>
          <a:p>
            <a:pPr defTabSz="910498"/>
            <a:fld id="{6DA1706E-7A9A-4EA6-8F51-8EE7B51E84B8}" type="slidenum">
              <a:rPr lang="en-US" altLang="ja-JP" smtClean="0"/>
              <a:pPr defTabSz="910498"/>
              <a:t>19</a:t>
            </a:fld>
            <a:endParaRPr lang="en-US" altLang="ja-JP" dirty="0"/>
          </a:p>
        </p:txBody>
      </p:sp>
      <p:sp>
        <p:nvSpPr>
          <p:cNvPr id="102403" name="Rectangle 2"/>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miter lim="800000"/>
            <a:headEnd/>
            <a:tailEnd/>
          </a:ln>
        </p:spPr>
        <p:txBody>
          <a:bodyPr/>
          <a:lstStyle/>
          <a:p>
            <a:pPr defTabSz="910498"/>
            <a:fld id="{22B0F5AC-FB6C-460D-A9DA-98A31B5CE5B4}" type="slidenum">
              <a:rPr lang="en-US" altLang="ja-JP" smtClean="0"/>
              <a:pPr defTabSz="910498"/>
              <a:t>2</a:t>
            </a:fld>
            <a:endParaRPr lang="en-US" altLang="ja-JP" dirty="0"/>
          </a:p>
        </p:txBody>
      </p:sp>
      <p:sp>
        <p:nvSpPr>
          <p:cNvPr id="89091" name="Rectangle 18"/>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miter lim="800000"/>
            <a:headEnd/>
            <a:tailEnd/>
          </a:ln>
        </p:spPr>
        <p:txBody>
          <a:bodyPr/>
          <a:lstStyle/>
          <a:p>
            <a:pPr defTabSz="910498"/>
            <a:fld id="{6DA1706E-7A9A-4EA6-8F51-8EE7B51E84B8}" type="slidenum">
              <a:rPr lang="en-US" altLang="ja-JP" smtClean="0"/>
              <a:pPr defTabSz="910498"/>
              <a:t>20</a:t>
            </a:fld>
            <a:endParaRPr lang="en-US" altLang="ja-JP" dirty="0"/>
          </a:p>
        </p:txBody>
      </p:sp>
      <p:sp>
        <p:nvSpPr>
          <p:cNvPr id="102403"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1411789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miter lim="800000"/>
            <a:headEnd/>
            <a:tailEnd/>
          </a:ln>
        </p:spPr>
        <p:txBody>
          <a:bodyPr/>
          <a:lstStyle/>
          <a:p>
            <a:pPr defTabSz="910498"/>
            <a:fld id="{6DA1706E-7A9A-4EA6-8F51-8EE7B51E84B8}" type="slidenum">
              <a:rPr lang="en-US" altLang="ja-JP" smtClean="0"/>
              <a:pPr defTabSz="910498"/>
              <a:t>21</a:t>
            </a:fld>
            <a:endParaRPr lang="en-US" altLang="ja-JP" dirty="0"/>
          </a:p>
        </p:txBody>
      </p:sp>
      <p:sp>
        <p:nvSpPr>
          <p:cNvPr id="102403"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3805983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miter lim="800000"/>
            <a:headEnd/>
            <a:tailEnd/>
          </a:ln>
        </p:spPr>
        <p:txBody>
          <a:bodyPr/>
          <a:lstStyle/>
          <a:p>
            <a:pPr defTabSz="910498"/>
            <a:fld id="{6DA1706E-7A9A-4EA6-8F51-8EE7B51E84B8}" type="slidenum">
              <a:rPr lang="en-US" altLang="ja-JP" smtClean="0"/>
              <a:pPr defTabSz="910498"/>
              <a:t>22</a:t>
            </a:fld>
            <a:endParaRPr lang="en-US" altLang="ja-JP" dirty="0"/>
          </a:p>
        </p:txBody>
      </p:sp>
      <p:sp>
        <p:nvSpPr>
          <p:cNvPr id="102403"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3892036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miter lim="800000"/>
            <a:headEnd/>
            <a:tailEnd/>
          </a:ln>
        </p:spPr>
        <p:txBody>
          <a:bodyPr/>
          <a:lstStyle/>
          <a:p>
            <a:pPr defTabSz="910498"/>
            <a:fld id="{6DA1706E-7A9A-4EA6-8F51-8EE7B51E84B8}" type="slidenum">
              <a:rPr lang="en-US" altLang="ja-JP" smtClean="0"/>
              <a:pPr defTabSz="910498"/>
              <a:t>23</a:t>
            </a:fld>
            <a:endParaRPr lang="en-US" altLang="ja-JP" dirty="0"/>
          </a:p>
        </p:txBody>
      </p:sp>
      <p:sp>
        <p:nvSpPr>
          <p:cNvPr id="102403"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2861999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miter lim="800000"/>
            <a:headEnd/>
            <a:tailEnd/>
          </a:ln>
        </p:spPr>
        <p:txBody>
          <a:bodyPr/>
          <a:lstStyle/>
          <a:p>
            <a:pPr defTabSz="910498"/>
            <a:fld id="{6DA1706E-7A9A-4EA6-8F51-8EE7B51E84B8}" type="slidenum">
              <a:rPr lang="en-US" altLang="ja-JP" smtClean="0"/>
              <a:pPr defTabSz="910498"/>
              <a:t>24</a:t>
            </a:fld>
            <a:endParaRPr lang="en-US" altLang="ja-JP" dirty="0"/>
          </a:p>
        </p:txBody>
      </p:sp>
      <p:sp>
        <p:nvSpPr>
          <p:cNvPr id="102403"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1928796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miter lim="800000"/>
            <a:headEnd/>
            <a:tailEnd/>
          </a:ln>
        </p:spPr>
        <p:txBody>
          <a:bodyPr/>
          <a:lstStyle/>
          <a:p>
            <a:pPr defTabSz="910498"/>
            <a:fld id="{6DA1706E-7A9A-4EA6-8F51-8EE7B51E84B8}" type="slidenum">
              <a:rPr lang="en-US" altLang="ja-JP" smtClean="0"/>
              <a:pPr defTabSz="910498"/>
              <a:t>25</a:t>
            </a:fld>
            <a:endParaRPr lang="en-US" altLang="ja-JP" dirty="0"/>
          </a:p>
        </p:txBody>
      </p:sp>
      <p:sp>
        <p:nvSpPr>
          <p:cNvPr id="102403"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3817376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3849250" y="9428183"/>
            <a:ext cx="2946859" cy="496883"/>
          </a:xfrm>
          <a:prstGeom prst="rect">
            <a:avLst/>
          </a:prstGeom>
          <a:noFill/>
          <a:ln w="9525">
            <a:noFill/>
            <a:miter lim="800000"/>
            <a:headEnd/>
            <a:tailEnd/>
          </a:ln>
        </p:spPr>
        <p:txBody>
          <a:bodyPr lIns="92089" tIns="46045" rIns="92089" bIns="46045" anchor="b"/>
          <a:lstStyle/>
          <a:p>
            <a:pPr algn="r" eaLnBrk="1" hangingPunct="1"/>
            <a:fld id="{4A72D176-51C4-4F2D-869E-5A35539F976D}" type="slidenum">
              <a:rPr lang="en-US" altLang="ja-JP"/>
              <a:pPr algn="r" eaLnBrk="1" hangingPunct="1"/>
              <a:t>26</a:t>
            </a:fld>
            <a:endParaRPr lang="en-US" altLang="ja-JP" dirty="0"/>
          </a:p>
        </p:txBody>
      </p:sp>
      <p:sp>
        <p:nvSpPr>
          <p:cNvPr id="105475" name="Rectangle 2"/>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miter lim="800000"/>
            <a:headEnd/>
            <a:tailEnd/>
          </a:ln>
        </p:spPr>
        <p:txBody>
          <a:bodyPr/>
          <a:lstStyle/>
          <a:p>
            <a:pPr defTabSz="910498"/>
            <a:fld id="{BBE911CC-4895-4FFB-B893-ACACC2E532A9}" type="slidenum">
              <a:rPr lang="en-US" altLang="ja-JP" smtClean="0"/>
              <a:pPr defTabSz="910498"/>
              <a:t>27</a:t>
            </a:fld>
            <a:endParaRPr lang="en-US" altLang="ja-JP" dirty="0"/>
          </a:p>
        </p:txBody>
      </p:sp>
      <p:sp>
        <p:nvSpPr>
          <p:cNvPr id="110595" name="Rectangle 2"/>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miter lim="800000"/>
            <a:headEnd/>
            <a:tailEnd/>
          </a:ln>
        </p:spPr>
        <p:txBody>
          <a:bodyPr/>
          <a:lstStyle/>
          <a:p>
            <a:pPr defTabSz="910498"/>
            <a:fld id="{5BA95D06-8E96-467E-ADEB-E64F42176552}" type="slidenum">
              <a:rPr lang="en-US" altLang="ja-JP" smtClean="0"/>
              <a:pPr defTabSz="910498"/>
              <a:t>28</a:t>
            </a:fld>
            <a:endParaRPr lang="en-US" altLang="ja-JP" dirty="0"/>
          </a:p>
        </p:txBody>
      </p:sp>
      <p:sp>
        <p:nvSpPr>
          <p:cNvPr id="112643"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8379477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miter lim="800000"/>
            <a:headEnd/>
            <a:tailEnd/>
          </a:ln>
        </p:spPr>
        <p:txBody>
          <a:bodyPr/>
          <a:lstStyle/>
          <a:p>
            <a:pPr defTabSz="910498"/>
            <a:fld id="{A38C347E-7426-4965-9917-ED3DEE2D399C}" type="slidenum">
              <a:rPr lang="en-US" altLang="ja-JP" smtClean="0"/>
              <a:pPr defTabSz="910498"/>
              <a:t>29</a:t>
            </a:fld>
            <a:endParaRPr lang="en-US" altLang="ja-JP" dirty="0"/>
          </a:p>
        </p:txBody>
      </p:sp>
      <p:sp>
        <p:nvSpPr>
          <p:cNvPr id="113667"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995794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miter lim="800000"/>
            <a:headEnd/>
            <a:tailEnd/>
          </a:ln>
        </p:spPr>
        <p:txBody>
          <a:bodyPr/>
          <a:lstStyle/>
          <a:p>
            <a:pPr defTabSz="910498"/>
            <a:fld id="{F2AF2F5B-5002-42B4-AC02-EB6BE850BAB3}" type="slidenum">
              <a:rPr lang="en-US" altLang="ja-JP" smtClean="0"/>
              <a:pPr defTabSz="910498"/>
              <a:t>3</a:t>
            </a:fld>
            <a:endParaRPr lang="en-US" altLang="ja-JP" dirty="0"/>
          </a:p>
        </p:txBody>
      </p:sp>
      <p:sp>
        <p:nvSpPr>
          <p:cNvPr id="90115" name="Rectangle 2"/>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miter lim="800000"/>
            <a:headEnd/>
            <a:tailEnd/>
          </a:ln>
        </p:spPr>
        <p:txBody>
          <a:bodyPr/>
          <a:lstStyle/>
          <a:p>
            <a:pPr defTabSz="910498"/>
            <a:fld id="{D0E4E106-D8FF-4A95-BD18-AF648C512E5F}" type="slidenum">
              <a:rPr lang="en-US" altLang="ja-JP" smtClean="0"/>
              <a:pPr defTabSz="910498"/>
              <a:t>30</a:t>
            </a:fld>
            <a:endParaRPr lang="en-US" altLang="ja-JP" dirty="0"/>
          </a:p>
        </p:txBody>
      </p:sp>
      <p:sp>
        <p:nvSpPr>
          <p:cNvPr id="114691"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1526889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31</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32335726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32</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42417096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33</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32241753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34</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23714367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35</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12040681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36</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38664422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37</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28613277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38</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10537532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39</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3545122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pPr defTabSz="910498"/>
            <a:fld id="{DE6FB411-3988-4524-94B6-DE56339887D1}" type="slidenum">
              <a:rPr lang="en-US" altLang="ja-JP" smtClean="0"/>
              <a:pPr defTabSz="910498"/>
              <a:t>4</a:t>
            </a:fld>
            <a:endParaRPr lang="en-US" altLang="ja-JP" dirty="0"/>
          </a:p>
        </p:txBody>
      </p:sp>
      <p:sp>
        <p:nvSpPr>
          <p:cNvPr id="91139" name="Rectangle 17"/>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40</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8597741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41</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16249782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42</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36764570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43</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30745969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44</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13152044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45</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13023931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46</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33257652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47</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41759827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48</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31187262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49</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504909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miter lim="800000"/>
            <a:headEnd/>
            <a:tailEnd/>
          </a:ln>
        </p:spPr>
        <p:txBody>
          <a:bodyPr/>
          <a:lstStyle/>
          <a:p>
            <a:pPr defTabSz="910498"/>
            <a:fld id="{2E6CECB8-B4DA-4A1D-BF02-761C7D509CD9}" type="slidenum">
              <a:rPr lang="en-US" altLang="ja-JP" smtClean="0"/>
              <a:pPr defTabSz="910498"/>
              <a:t>5</a:t>
            </a:fld>
            <a:endParaRPr lang="en-US" altLang="ja-JP" dirty="0"/>
          </a:p>
        </p:txBody>
      </p:sp>
      <p:sp>
        <p:nvSpPr>
          <p:cNvPr id="92163" name="Rectangle 2"/>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50</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37631333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51</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23801350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52</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20769356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53</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19671597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54</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34974916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55</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28866658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56</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1035776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57</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4885777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58</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29823455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59</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246653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miter lim="800000"/>
            <a:headEnd/>
            <a:tailEnd/>
          </a:ln>
        </p:spPr>
        <p:txBody>
          <a:bodyPr/>
          <a:lstStyle/>
          <a:p>
            <a:pPr defTabSz="910498"/>
            <a:fld id="{06256299-F80E-4CD4-9CCA-30D3FDC5B705}" type="slidenum">
              <a:rPr lang="en-US" altLang="ja-JP" smtClean="0"/>
              <a:pPr defTabSz="910498"/>
              <a:t>6</a:t>
            </a:fld>
            <a:endParaRPr lang="en-US" altLang="ja-JP" dirty="0"/>
          </a:p>
        </p:txBody>
      </p:sp>
      <p:sp>
        <p:nvSpPr>
          <p:cNvPr id="93187" name="Rectangle 2"/>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60</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10458393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61</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13164723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62</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5700342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63</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6741169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64</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14968476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65</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3206815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66</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2740875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67</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30940639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68</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9953134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69</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3361922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miter lim="800000"/>
            <a:headEnd/>
            <a:tailEnd/>
          </a:ln>
        </p:spPr>
        <p:txBody>
          <a:bodyPr/>
          <a:lstStyle/>
          <a:p>
            <a:pPr defTabSz="910498"/>
            <a:fld id="{7B56079D-CB1C-4EE8-9B2D-8091DF8B4B09}" type="slidenum">
              <a:rPr lang="en-US" altLang="ja-JP" smtClean="0"/>
              <a:pPr defTabSz="910498"/>
              <a:t>7</a:t>
            </a:fld>
            <a:endParaRPr lang="en-US" altLang="ja-JP" dirty="0"/>
          </a:p>
        </p:txBody>
      </p:sp>
      <p:sp>
        <p:nvSpPr>
          <p:cNvPr id="94211" name="Rectangle 2"/>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70</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22180026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71</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21719732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72</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11276836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73</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15040933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74</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19209150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75</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70430045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76</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8910601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77</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401611833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78</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229598518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79</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3102816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49250" y="9428183"/>
            <a:ext cx="2946859" cy="496883"/>
          </a:xfrm>
          <a:prstGeom prst="rect">
            <a:avLst/>
          </a:prstGeom>
          <a:noFill/>
          <a:ln w="9525">
            <a:noFill/>
            <a:miter lim="800000"/>
            <a:headEnd/>
            <a:tailEnd/>
          </a:ln>
        </p:spPr>
        <p:txBody>
          <a:bodyPr lIns="92089" tIns="46045" rIns="92089" bIns="46045" anchor="b"/>
          <a:lstStyle/>
          <a:p>
            <a:pPr algn="r" eaLnBrk="1" hangingPunct="1"/>
            <a:fld id="{F88ECA02-BD9C-4464-9785-0E1075A1C24F}" type="slidenum">
              <a:rPr lang="en-US" altLang="ja-JP"/>
              <a:pPr algn="r" eaLnBrk="1" hangingPunct="1"/>
              <a:t>8</a:t>
            </a:fld>
            <a:endParaRPr lang="en-US" altLang="ja-JP" dirty="0"/>
          </a:p>
        </p:txBody>
      </p:sp>
      <p:sp>
        <p:nvSpPr>
          <p:cNvPr id="95235" name="Rectangle 2"/>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80</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333441716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81</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2694691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82</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369610008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83</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225816525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pPr defTabSz="910498"/>
            <a:fld id="{59428CBB-1CD8-49A2-97A6-9B00218C8B92}" type="slidenum">
              <a:rPr lang="en-US" altLang="ja-JP" smtClean="0"/>
              <a:pPr defTabSz="910498"/>
              <a:t>84</a:t>
            </a:fld>
            <a:endParaRPr lang="en-US" altLang="ja-JP" dirty="0"/>
          </a:p>
        </p:txBody>
      </p:sp>
      <p:sp>
        <p:nvSpPr>
          <p:cNvPr id="115715" name="Rectangle 2"/>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4162120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miter lim="800000"/>
            <a:headEnd/>
            <a:tailEnd/>
          </a:ln>
        </p:spPr>
        <p:txBody>
          <a:bodyPr/>
          <a:lstStyle/>
          <a:p>
            <a:pPr defTabSz="910498"/>
            <a:fld id="{30A59357-85C8-4FBB-B68A-9EC04E3442CD}" type="slidenum">
              <a:rPr lang="en-US" altLang="ja-JP" smtClean="0"/>
              <a:pPr defTabSz="910498"/>
              <a:t>9</a:t>
            </a:fld>
            <a:endParaRPr lang="en-US" altLang="ja-JP" dirty="0"/>
          </a:p>
        </p:txBody>
      </p:sp>
      <p:sp>
        <p:nvSpPr>
          <p:cNvPr id="96259" name="Rectangle 2"/>
          <p:cNvSpPr>
            <a:spLocks noGrp="1" noChangeArrowheads="1"/>
          </p:cNvSpPr>
          <p:nvPr>
            <p:ph type="body" idx="1"/>
          </p:nvPr>
        </p:nvSpPr>
        <p:spPr>
          <a:noFill/>
        </p:spPr>
        <p:txBody>
          <a:bodyPr/>
          <a:lstStyle/>
          <a:p>
            <a:pPr eaLnBrk="1" hangingPunct="1"/>
            <a:endParaRPr lang="ja-JP" altLang="ja-JP"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a:defRPr/>
            </a:lvl1pPr>
          </a:lstStyle>
          <a:p>
            <a:pPr>
              <a:defRPr/>
            </a:pPr>
            <a:endParaRPr lang="en-US" altLang="ja-JP" dirty="0"/>
          </a:p>
        </p:txBody>
      </p:sp>
      <p:sp>
        <p:nvSpPr>
          <p:cNvPr id="3" name="Rectangle 4"/>
          <p:cNvSpPr>
            <a:spLocks noGrp="1" noChangeArrowheads="1"/>
          </p:cNvSpPr>
          <p:nvPr>
            <p:ph type="ftr" sz="quarter" idx="11"/>
          </p:nvPr>
        </p:nvSpPr>
        <p:spPr/>
        <p:txBody>
          <a:bodyPr/>
          <a:lstStyle>
            <a:lvl1pPr>
              <a:defRPr/>
            </a:lvl1pPr>
          </a:lstStyle>
          <a:p>
            <a:pPr>
              <a:defRPr/>
            </a:pPr>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ja-JP" dirty="0"/>
              <a:t>-</a:t>
            </a:r>
            <a:fld id="{95A42B36-796C-4C48-9614-E3C62D3980B6}" type="slidenum">
              <a:rPr lang="en-US" altLang="ja-JP"/>
              <a:pPr>
                <a:defRPr/>
              </a:pPr>
              <a:t>‹#›</a:t>
            </a:fld>
            <a:r>
              <a:rPr lang="en-US" altLang="ja-JP" dirty="0"/>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ja-JP" dirty="0"/>
              <a:t>-</a:t>
            </a:r>
            <a:fld id="{0CD6255E-F380-4748-B3FF-4D477C76C148}" type="slidenum">
              <a:rPr lang="en-US" altLang="ja-JP"/>
              <a:pPr>
                <a:defRPr/>
              </a:pPr>
              <a:t>‹#›</a:t>
            </a:fld>
            <a:r>
              <a:rPr lang="en-US" altLang="ja-JP" dirty="0"/>
              <a:t>-</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95300" y="6245225"/>
            <a:ext cx="23114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endParaRPr lang="en-US" altLang="ja-JP" dirty="0"/>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ja-JP" dirty="0"/>
          </a:p>
        </p:txBody>
      </p:sp>
      <p:sp>
        <p:nvSpPr>
          <p:cNvPr id="1030" name="Rectangle 6"/>
          <p:cNvSpPr>
            <a:spLocks noGrp="1" noChangeArrowheads="1"/>
          </p:cNvSpPr>
          <p:nvPr>
            <p:ph type="sldNum" sz="quarter" idx="4"/>
          </p:nvPr>
        </p:nvSpPr>
        <p:spPr bwMode="auto">
          <a:xfrm>
            <a:off x="4591050" y="6597650"/>
            <a:ext cx="606425" cy="304800"/>
          </a:xfrm>
          <a:prstGeom prst="rect">
            <a:avLst/>
          </a:prstGeom>
          <a:noFill/>
          <a:ln>
            <a:noFill/>
          </a:ln>
          <a:effectLst/>
          <a:extLst/>
        </p:spPr>
        <p:txBody>
          <a:bodyPr vert="horz" wrap="none" lIns="91440" tIns="45720" rIns="91440" bIns="45720" numCol="1" anchor="t" anchorCtr="0" compatLnSpc="1">
            <a:prstTxWarp prst="textNoShape">
              <a:avLst/>
            </a:prstTxWarp>
            <a:spAutoFit/>
          </a:bodyPr>
          <a:lstStyle>
            <a:lvl1pPr algn="ctr" eaLnBrk="1" hangingPunct="1">
              <a:defRPr sz="1400"/>
            </a:lvl1pPr>
          </a:lstStyle>
          <a:p>
            <a:pPr>
              <a:defRPr/>
            </a:pPr>
            <a:r>
              <a:rPr lang="en-US" altLang="ja-JP" dirty="0"/>
              <a:t>-</a:t>
            </a:r>
            <a:fld id="{D8EEC190-156F-421E-821A-68AC0985E819}" type="slidenum">
              <a:rPr lang="en-US" altLang="ja-JP"/>
              <a:pPr>
                <a:defRPr/>
              </a:pPr>
              <a:t>‹#›</a:t>
            </a:fld>
            <a:r>
              <a:rPr lang="en-US" altLang="ja-JP" dirty="0"/>
              <a:t>-</a:t>
            </a:r>
          </a:p>
        </p:txBody>
      </p:sp>
      <p:sp>
        <p:nvSpPr>
          <p:cNvPr id="2" name="Arc 26"/>
          <p:cNvSpPr>
            <a:spLocks/>
          </p:cNvSpPr>
          <p:nvPr userDrawn="1"/>
        </p:nvSpPr>
        <p:spPr bwMode="gray">
          <a:xfrm flipV="1">
            <a:off x="7994650" y="44450"/>
            <a:ext cx="1397000" cy="576263"/>
          </a:xfrm>
          <a:custGeom>
            <a:avLst/>
            <a:gdLst>
              <a:gd name="T0" fmla="*/ 2147483647 w 21488"/>
              <a:gd name="T1" fmla="*/ 0 h 20589"/>
              <a:gd name="T2" fmla="*/ 2147483647 w 21488"/>
              <a:gd name="T3" fmla="*/ 2147483647 h 20589"/>
              <a:gd name="T4" fmla="*/ 0 w 21488"/>
              <a:gd name="T5" fmla="*/ 2147483647 h 20589"/>
              <a:gd name="T6" fmla="*/ 0 60000 65536"/>
              <a:gd name="T7" fmla="*/ 0 60000 65536"/>
              <a:gd name="T8" fmla="*/ 0 60000 65536"/>
            </a:gdLst>
            <a:ahLst/>
            <a:cxnLst>
              <a:cxn ang="T6">
                <a:pos x="T0" y="T1"/>
              </a:cxn>
              <a:cxn ang="T7">
                <a:pos x="T2" y="T3"/>
              </a:cxn>
              <a:cxn ang="T8">
                <a:pos x="T4" y="T5"/>
              </a:cxn>
            </a:cxnLst>
            <a:rect l="0" t="0" r="r" b="b"/>
            <a:pathLst>
              <a:path w="21488" h="20589" fill="none" extrusionOk="0">
                <a:moveTo>
                  <a:pt x="6530" y="0"/>
                </a:moveTo>
                <a:cubicBezTo>
                  <a:pt x="14735" y="2602"/>
                  <a:pt x="20611" y="9828"/>
                  <a:pt x="21487" y="18391"/>
                </a:cubicBezTo>
              </a:path>
              <a:path w="21488" h="20589" stroke="0" extrusionOk="0">
                <a:moveTo>
                  <a:pt x="6530" y="0"/>
                </a:moveTo>
                <a:cubicBezTo>
                  <a:pt x="14735" y="2602"/>
                  <a:pt x="20611" y="9828"/>
                  <a:pt x="21487" y="18391"/>
                </a:cubicBezTo>
                <a:lnTo>
                  <a:pt x="0" y="20589"/>
                </a:lnTo>
                <a:lnTo>
                  <a:pt x="6530" y="0"/>
                </a:lnTo>
                <a:close/>
              </a:path>
            </a:pathLst>
          </a:custGeom>
          <a:noFill/>
          <a:ln w="9525">
            <a:solidFill>
              <a:schemeClr val="bg1"/>
            </a:solidFill>
            <a:round/>
            <a:headEnd/>
            <a:tailEnd/>
          </a:ln>
        </p:spPr>
        <p:txBody>
          <a:bodyPr wrap="none" anchor="ctr"/>
          <a:lstStyle/>
          <a:p>
            <a:pPr>
              <a:defRPr/>
            </a:pPr>
            <a:endParaRPr lang="ja-JP" altLang="en-US" dirty="0"/>
          </a:p>
        </p:txBody>
      </p:sp>
      <p:sp>
        <p:nvSpPr>
          <p:cNvPr id="3" name="Arc 27"/>
          <p:cNvSpPr>
            <a:spLocks/>
          </p:cNvSpPr>
          <p:nvPr userDrawn="1"/>
        </p:nvSpPr>
        <p:spPr bwMode="gray">
          <a:xfrm flipV="1">
            <a:off x="8151813" y="114300"/>
            <a:ext cx="1481137" cy="506413"/>
          </a:xfrm>
          <a:custGeom>
            <a:avLst/>
            <a:gdLst>
              <a:gd name="T0" fmla="*/ 2147483647 w 21600"/>
              <a:gd name="T1" fmla="*/ 0 h 20454"/>
              <a:gd name="T2" fmla="*/ 2147483647 w 21600"/>
              <a:gd name="T3" fmla="*/ 2147483647 h 20454"/>
              <a:gd name="T4" fmla="*/ 0 w 21600"/>
              <a:gd name="T5" fmla="*/ 2147483647 h 20454"/>
              <a:gd name="T6" fmla="*/ 0 60000 65536"/>
              <a:gd name="T7" fmla="*/ 0 60000 65536"/>
              <a:gd name="T8" fmla="*/ 0 60000 65536"/>
            </a:gdLst>
            <a:ahLst/>
            <a:cxnLst>
              <a:cxn ang="T6">
                <a:pos x="T0" y="T1"/>
              </a:cxn>
              <a:cxn ang="T7">
                <a:pos x="T2" y="T3"/>
              </a:cxn>
              <a:cxn ang="T8">
                <a:pos x="T4" y="T5"/>
              </a:cxn>
            </a:cxnLst>
            <a:rect l="0" t="0" r="r" b="b"/>
            <a:pathLst>
              <a:path w="21600" h="20454" fill="none" extrusionOk="0">
                <a:moveTo>
                  <a:pt x="6943" y="0"/>
                </a:moveTo>
                <a:cubicBezTo>
                  <a:pt x="15705" y="2975"/>
                  <a:pt x="21600" y="11200"/>
                  <a:pt x="21600" y="20454"/>
                </a:cubicBezTo>
              </a:path>
              <a:path w="21600" h="20454" stroke="0" extrusionOk="0">
                <a:moveTo>
                  <a:pt x="6943" y="0"/>
                </a:moveTo>
                <a:cubicBezTo>
                  <a:pt x="15705" y="2975"/>
                  <a:pt x="21600" y="11200"/>
                  <a:pt x="21600" y="20454"/>
                </a:cubicBezTo>
                <a:lnTo>
                  <a:pt x="0" y="20454"/>
                </a:lnTo>
                <a:lnTo>
                  <a:pt x="6943" y="0"/>
                </a:lnTo>
                <a:close/>
              </a:path>
            </a:pathLst>
          </a:custGeom>
          <a:noFill/>
          <a:ln w="9525">
            <a:solidFill>
              <a:schemeClr val="bg1"/>
            </a:solidFill>
            <a:round/>
            <a:headEnd/>
            <a:tailEnd/>
          </a:ln>
        </p:spPr>
        <p:txBody>
          <a:bodyPr wrap="none" anchor="ctr"/>
          <a:lstStyle/>
          <a:p>
            <a:pPr>
              <a:defRPr/>
            </a:pPr>
            <a:endParaRPr lang="ja-JP" altLang="en-US" dirty="0"/>
          </a:p>
        </p:txBody>
      </p:sp>
      <p:sp>
        <p:nvSpPr>
          <p:cNvPr id="1031" name="Rectangle 2"/>
          <p:cNvSpPr>
            <a:spLocks noGrp="1" noChangeArrowheads="1"/>
          </p:cNvSpPr>
          <p:nvPr>
            <p:ph type="title"/>
          </p:nvPr>
        </p:nvSpPr>
        <p:spPr bwMode="auto">
          <a:xfrm>
            <a:off x="495300" y="115888"/>
            <a:ext cx="8915400" cy="433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32" name="Line 28"/>
          <p:cNvSpPr>
            <a:spLocks noChangeShapeType="1"/>
          </p:cNvSpPr>
          <p:nvPr userDrawn="1"/>
        </p:nvSpPr>
        <p:spPr bwMode="auto">
          <a:xfrm>
            <a:off x="307975" y="511175"/>
            <a:ext cx="9288463" cy="0"/>
          </a:xfrm>
          <a:prstGeom prst="line">
            <a:avLst/>
          </a:prstGeom>
          <a:noFill/>
          <a:ln w="25400">
            <a:solidFill>
              <a:srgbClr val="C0C0C0"/>
            </a:solidFill>
            <a:round/>
            <a:headEnd/>
            <a:tailEnd/>
          </a:ln>
        </p:spPr>
        <p:txBody>
          <a:bodyPr wrap="none" anchor="ctr"/>
          <a:lstStyle/>
          <a:p>
            <a:pPr>
              <a:defRPr/>
            </a:pPr>
            <a:endParaRPr lang="ja-JP" altLang="en-US" dirty="0"/>
          </a:p>
        </p:txBody>
      </p:sp>
    </p:spTree>
  </p:cSld>
  <p:clrMap bg1="lt1" tx1="dk1" bg2="lt2" tx2="dk2" accent1="accent1" accent2="accent2" accent3="accent3" accent4="accent4" accent5="accent5" accent6="accent6" hlink="hlink" folHlink="folHlink"/>
  <p:sldLayoutIdLst>
    <p:sldLayoutId id="2147483959" r:id="rId1"/>
    <p:sldLayoutId id="2147483953" r:id="rId2"/>
    <p:sldLayoutId id="2147483954" r:id="rId3"/>
  </p:sldLayoutIdLst>
  <p:hf hdr="0" ftr="0" dt="0"/>
  <p:txStyles>
    <p:titleStyle>
      <a:lvl1pPr algn="l" rtl="0" eaLnBrk="0" fontAlgn="base" hangingPunct="0">
        <a:spcBef>
          <a:spcPct val="0"/>
        </a:spcBef>
        <a:spcAft>
          <a:spcPct val="0"/>
        </a:spcAft>
        <a:defRPr kumimoji="1">
          <a:solidFill>
            <a:schemeClr val="tx1"/>
          </a:solidFill>
          <a:latin typeface="+mn-ea"/>
          <a:ea typeface="+mn-ea"/>
          <a:cs typeface="+mj-cs"/>
        </a:defRPr>
      </a:lvl1pPr>
      <a:lvl2pPr algn="l" rtl="0" eaLnBrk="0" fontAlgn="base" hangingPunct="0">
        <a:spcBef>
          <a:spcPct val="0"/>
        </a:spcBef>
        <a:spcAft>
          <a:spcPct val="0"/>
        </a:spcAft>
        <a:defRPr kumimoji="1">
          <a:solidFill>
            <a:schemeClr val="tx1"/>
          </a:solidFill>
          <a:latin typeface="HG丸ｺﾞｼｯｸM-PRO" pitchFamily="50" charset="-128"/>
          <a:ea typeface="HG丸ｺﾞｼｯｸM-PRO" pitchFamily="50" charset="-128"/>
        </a:defRPr>
      </a:lvl2pPr>
      <a:lvl3pPr algn="l" rtl="0" eaLnBrk="0" fontAlgn="base" hangingPunct="0">
        <a:spcBef>
          <a:spcPct val="0"/>
        </a:spcBef>
        <a:spcAft>
          <a:spcPct val="0"/>
        </a:spcAft>
        <a:defRPr kumimoji="1">
          <a:solidFill>
            <a:schemeClr val="tx1"/>
          </a:solidFill>
          <a:latin typeface="HG丸ｺﾞｼｯｸM-PRO" pitchFamily="50" charset="-128"/>
          <a:ea typeface="HG丸ｺﾞｼｯｸM-PRO" pitchFamily="50" charset="-128"/>
        </a:defRPr>
      </a:lvl3pPr>
      <a:lvl4pPr algn="l" rtl="0" eaLnBrk="0" fontAlgn="base" hangingPunct="0">
        <a:spcBef>
          <a:spcPct val="0"/>
        </a:spcBef>
        <a:spcAft>
          <a:spcPct val="0"/>
        </a:spcAft>
        <a:defRPr kumimoji="1">
          <a:solidFill>
            <a:schemeClr val="tx1"/>
          </a:solidFill>
          <a:latin typeface="HG丸ｺﾞｼｯｸM-PRO" pitchFamily="50" charset="-128"/>
          <a:ea typeface="HG丸ｺﾞｼｯｸM-PRO" pitchFamily="50" charset="-128"/>
        </a:defRPr>
      </a:lvl4pPr>
      <a:lvl5pPr algn="l" rtl="0" eaLnBrk="0" fontAlgn="base" hangingPunct="0">
        <a:spcBef>
          <a:spcPct val="0"/>
        </a:spcBef>
        <a:spcAft>
          <a:spcPct val="0"/>
        </a:spcAft>
        <a:defRPr kumimoji="1">
          <a:solidFill>
            <a:schemeClr val="tx1"/>
          </a:solidFill>
          <a:latin typeface="HG丸ｺﾞｼｯｸM-PRO" pitchFamily="50" charset="-128"/>
          <a:ea typeface="HG丸ｺﾞｼｯｸM-PRO" pitchFamily="50" charset="-128"/>
        </a:defRPr>
      </a:lvl5pPr>
      <a:lvl6pPr marL="457200" algn="l" rtl="0" fontAlgn="base">
        <a:spcBef>
          <a:spcPct val="0"/>
        </a:spcBef>
        <a:spcAft>
          <a:spcPct val="0"/>
        </a:spcAft>
        <a:defRPr kumimoji="1">
          <a:solidFill>
            <a:schemeClr val="tx1"/>
          </a:solidFill>
          <a:latin typeface="HG丸ｺﾞｼｯｸM-PRO" pitchFamily="50" charset="-128"/>
          <a:ea typeface="HG丸ｺﾞｼｯｸM-PRO" pitchFamily="50" charset="-128"/>
        </a:defRPr>
      </a:lvl6pPr>
      <a:lvl7pPr marL="914400" algn="l" rtl="0" fontAlgn="base">
        <a:spcBef>
          <a:spcPct val="0"/>
        </a:spcBef>
        <a:spcAft>
          <a:spcPct val="0"/>
        </a:spcAft>
        <a:defRPr kumimoji="1">
          <a:solidFill>
            <a:schemeClr val="tx1"/>
          </a:solidFill>
          <a:latin typeface="HG丸ｺﾞｼｯｸM-PRO" pitchFamily="50" charset="-128"/>
          <a:ea typeface="HG丸ｺﾞｼｯｸM-PRO" pitchFamily="50" charset="-128"/>
        </a:defRPr>
      </a:lvl7pPr>
      <a:lvl8pPr marL="1371600" algn="l" rtl="0" fontAlgn="base">
        <a:spcBef>
          <a:spcPct val="0"/>
        </a:spcBef>
        <a:spcAft>
          <a:spcPct val="0"/>
        </a:spcAft>
        <a:defRPr kumimoji="1">
          <a:solidFill>
            <a:schemeClr val="tx1"/>
          </a:solidFill>
          <a:latin typeface="HG丸ｺﾞｼｯｸM-PRO" pitchFamily="50" charset="-128"/>
          <a:ea typeface="HG丸ｺﾞｼｯｸM-PRO" pitchFamily="50" charset="-128"/>
        </a:defRPr>
      </a:lvl8pPr>
      <a:lvl9pPr marL="1828800" algn="l" rtl="0" fontAlgn="base">
        <a:spcBef>
          <a:spcPct val="0"/>
        </a:spcBef>
        <a:spcAft>
          <a:spcPct val="0"/>
        </a:spcAft>
        <a:defRPr kumimoji="1">
          <a:solidFill>
            <a:schemeClr val="tx1"/>
          </a:solidFill>
          <a:latin typeface="HG丸ｺﾞｼｯｸM-PRO" pitchFamily="50" charset="-128"/>
          <a:ea typeface="HG丸ｺﾞｼｯｸM-PRO" pitchFamily="50" charset="-128"/>
        </a:defRPr>
      </a:lvl9pPr>
    </p:titleStyle>
    <p:bodyStyle>
      <a:lvl1pPr marL="342900" indent="-342900" algn="l" rtl="0" eaLnBrk="0" fontAlgn="base" hangingPunct="0">
        <a:spcBef>
          <a:spcPct val="20000"/>
        </a:spcBef>
        <a:spcAft>
          <a:spcPct val="0"/>
        </a:spcAft>
        <a:buChar char="•"/>
        <a:defRPr kumimoji="1" sz="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1200">
          <a:solidFill>
            <a:schemeClr val="tx1"/>
          </a:solidFill>
          <a:latin typeface="+mn-lt"/>
          <a:ea typeface="+mn-ea"/>
        </a:defRPr>
      </a:lvl2pPr>
      <a:lvl3pPr marL="1143000" indent="-228600" algn="l" rtl="0" eaLnBrk="0" fontAlgn="base" hangingPunct="0">
        <a:spcBef>
          <a:spcPct val="20000"/>
        </a:spcBef>
        <a:spcAft>
          <a:spcPct val="0"/>
        </a:spcAft>
        <a:buChar char="•"/>
        <a:defRPr kumimoji="1" sz="1200">
          <a:solidFill>
            <a:schemeClr val="tx1"/>
          </a:solidFill>
          <a:latin typeface="+mn-lt"/>
          <a:ea typeface="+mn-ea"/>
        </a:defRPr>
      </a:lvl3pPr>
      <a:lvl4pPr marL="1600200" indent="-228600" algn="l" rtl="0" eaLnBrk="0" fontAlgn="base" hangingPunct="0">
        <a:spcBef>
          <a:spcPct val="20000"/>
        </a:spcBef>
        <a:spcAft>
          <a:spcPct val="0"/>
        </a:spcAft>
        <a:buChar char="–"/>
        <a:defRPr kumimoji="1" sz="1200">
          <a:solidFill>
            <a:schemeClr val="tx1"/>
          </a:solidFill>
          <a:latin typeface="+mn-lt"/>
          <a:ea typeface="+mn-ea"/>
        </a:defRPr>
      </a:lvl4pPr>
      <a:lvl5pPr marL="2057400" indent="-228600" algn="l" rtl="0" eaLnBrk="0" fontAlgn="base" hangingPunct="0">
        <a:spcBef>
          <a:spcPct val="20000"/>
        </a:spcBef>
        <a:spcAft>
          <a:spcPct val="0"/>
        </a:spcAft>
        <a:buChar char="»"/>
        <a:defRPr kumimoji="1" sz="1200">
          <a:solidFill>
            <a:schemeClr val="tx1"/>
          </a:solidFill>
          <a:latin typeface="+mn-lt"/>
          <a:ea typeface="+mn-ea"/>
        </a:defRPr>
      </a:lvl5pPr>
      <a:lvl6pPr marL="2514600" indent="-228600" algn="l" rtl="0" fontAlgn="base">
        <a:spcBef>
          <a:spcPct val="20000"/>
        </a:spcBef>
        <a:spcAft>
          <a:spcPct val="0"/>
        </a:spcAft>
        <a:buChar char="»"/>
        <a:defRPr kumimoji="1" sz="1200">
          <a:solidFill>
            <a:schemeClr val="tx1"/>
          </a:solidFill>
          <a:latin typeface="+mn-lt"/>
          <a:ea typeface="+mn-ea"/>
        </a:defRPr>
      </a:lvl6pPr>
      <a:lvl7pPr marL="2971800" indent="-228600" algn="l" rtl="0" fontAlgn="base">
        <a:spcBef>
          <a:spcPct val="20000"/>
        </a:spcBef>
        <a:spcAft>
          <a:spcPct val="0"/>
        </a:spcAft>
        <a:buChar char="»"/>
        <a:defRPr kumimoji="1" sz="1200">
          <a:solidFill>
            <a:schemeClr val="tx1"/>
          </a:solidFill>
          <a:latin typeface="+mn-lt"/>
          <a:ea typeface="+mn-ea"/>
        </a:defRPr>
      </a:lvl7pPr>
      <a:lvl8pPr marL="3429000" indent="-228600" algn="l" rtl="0" fontAlgn="base">
        <a:spcBef>
          <a:spcPct val="20000"/>
        </a:spcBef>
        <a:spcAft>
          <a:spcPct val="0"/>
        </a:spcAft>
        <a:buChar char="»"/>
        <a:defRPr kumimoji="1" sz="1200">
          <a:solidFill>
            <a:schemeClr val="tx1"/>
          </a:solidFill>
          <a:latin typeface="+mn-lt"/>
          <a:ea typeface="+mn-ea"/>
        </a:defRPr>
      </a:lvl8pPr>
      <a:lvl9pPr marL="3886200" indent="-228600" algn="l" rtl="0" fontAlgn="base">
        <a:spcBef>
          <a:spcPct val="20000"/>
        </a:spcBef>
        <a:spcAft>
          <a:spcPct val="0"/>
        </a:spcAft>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Excel_Worksheet.xlsx"/></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2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2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image" Target="../media/image34.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2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6.emf"/></Relationships>
</file>

<file path=ppt/slides/_rels/slide47.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50.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65.emf"/></Relationships>
</file>

<file path=ppt/slides/_rels/slide55.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70.emf"/></Relationships>
</file>

<file path=ppt/slides/_rels/slide59.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60.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0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7"/>
          <p:cNvSpPr>
            <a:spLocks noChangeArrowheads="1"/>
          </p:cNvSpPr>
          <p:nvPr/>
        </p:nvSpPr>
        <p:spPr bwMode="gray">
          <a:xfrm>
            <a:off x="1300163" y="3000375"/>
            <a:ext cx="7305675" cy="855663"/>
          </a:xfrm>
          <a:prstGeom prst="roundRect">
            <a:avLst>
              <a:gd name="adj" fmla="val 16667"/>
            </a:avLst>
          </a:prstGeom>
          <a:solidFill>
            <a:srgbClr val="CCECFF"/>
          </a:solidFill>
          <a:ln w="9525">
            <a:solidFill>
              <a:srgbClr val="3366FF"/>
            </a:solidFill>
            <a:round/>
            <a:headEnd/>
            <a:tailEnd/>
          </a:ln>
        </p:spPr>
        <p:txBody>
          <a:bodyPr wrap="none" lIns="198000" tIns="118800" rIns="198000" bIns="118800" anchor="ctr">
            <a:spAutoFit/>
          </a:bodyPr>
          <a:lstStyle/>
          <a:p>
            <a:pPr algn="ctr" eaLnBrk="1" hangingPunct="1"/>
            <a:r>
              <a:rPr lang="ja-JP" altLang="en-US" sz="3600" dirty="0">
                <a:solidFill>
                  <a:schemeClr val="tx2"/>
                </a:solidFill>
              </a:rPr>
              <a:t>京都府がん検診受診率調査報告書</a:t>
            </a:r>
          </a:p>
        </p:txBody>
      </p:sp>
      <p:sp>
        <p:nvSpPr>
          <p:cNvPr id="3075" name="Rectangle 8"/>
          <p:cNvSpPr>
            <a:spLocks noGrp="1" noChangeArrowheads="1"/>
          </p:cNvSpPr>
          <p:nvPr>
            <p:ph type="subTitle" idx="4294967295"/>
          </p:nvPr>
        </p:nvSpPr>
        <p:spPr bwMode="auto">
          <a:xfrm>
            <a:off x="3716932" y="4652963"/>
            <a:ext cx="2470549" cy="1114151"/>
          </a:xfrm>
          <a:prstGeom prst="rect">
            <a:avLst/>
          </a:prstGeom>
          <a:noFill/>
          <a:ln algn="ctr">
            <a:miter lim="800000"/>
            <a:headEnd/>
            <a:tailEnd/>
          </a:ln>
        </p:spPr>
        <p:txBody>
          <a:bodyPr wrap="none">
            <a:spAutoFit/>
          </a:bodyPr>
          <a:lstStyle/>
          <a:p>
            <a:pPr marL="0" indent="0" algn="ctr" eaLnBrk="1" hangingPunct="1">
              <a:buFontTx/>
              <a:buNone/>
            </a:pPr>
            <a:r>
              <a:rPr lang="ja-JP" altLang="en-US" sz="2800" dirty="0"/>
              <a:t>令和元年１０月</a:t>
            </a:r>
          </a:p>
          <a:p>
            <a:pPr marL="0" indent="0" algn="ctr" eaLnBrk="1" hangingPunct="1">
              <a:buFontTx/>
              <a:buNone/>
            </a:pPr>
            <a:r>
              <a:rPr lang="ja-JP" altLang="en-US" sz="3200" dirty="0"/>
              <a:t>京都府</a:t>
            </a:r>
          </a:p>
        </p:txBody>
      </p:sp>
      <p:sp>
        <p:nvSpPr>
          <p:cNvPr id="3076" name="Rectangle 9"/>
          <p:cNvSpPr>
            <a:spLocks noChangeArrowheads="1"/>
          </p:cNvSpPr>
          <p:nvPr/>
        </p:nvSpPr>
        <p:spPr bwMode="auto">
          <a:xfrm>
            <a:off x="3729038" y="2349500"/>
            <a:ext cx="2236510" cy="584775"/>
          </a:xfrm>
          <a:prstGeom prst="rect">
            <a:avLst/>
          </a:prstGeom>
          <a:noFill/>
          <a:ln w="9525">
            <a:noFill/>
            <a:miter lim="800000"/>
            <a:headEnd/>
            <a:tailEnd/>
          </a:ln>
        </p:spPr>
        <p:txBody>
          <a:bodyPr wrap="none">
            <a:spAutoFit/>
          </a:bodyPr>
          <a:lstStyle/>
          <a:p>
            <a:pPr eaLnBrk="1" hangingPunct="1">
              <a:spcBef>
                <a:spcPct val="20000"/>
              </a:spcBef>
            </a:pPr>
            <a:r>
              <a:rPr lang="ja-JP" altLang="en-US" sz="3200" dirty="0">
                <a:latin typeface="ＭＳ Ｐゴシック" pitchFamily="50" charset="-128"/>
              </a:rPr>
              <a:t>令和元年度</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１．がん検診の受診に関する状況</a:t>
            </a:r>
          </a:p>
        </p:txBody>
      </p:sp>
      <p:sp>
        <p:nvSpPr>
          <p:cNvPr id="12290" name="スライド番号プレースホルダー 4"/>
          <p:cNvSpPr>
            <a:spLocks noGrp="1"/>
          </p:cNvSpPr>
          <p:nvPr>
            <p:ph type="sldNum" sz="quarter" idx="12"/>
          </p:nvPr>
        </p:nvSpPr>
        <p:spPr>
          <a:noFill/>
          <a:ln>
            <a:miter lim="800000"/>
            <a:headEnd/>
            <a:tailEnd/>
          </a:ln>
        </p:spPr>
        <p:txBody>
          <a:bodyPr/>
          <a:lstStyle/>
          <a:p>
            <a:r>
              <a:rPr lang="en-US" altLang="ja-JP" dirty="0"/>
              <a:t>-</a:t>
            </a:r>
            <a:fld id="{DE703604-438A-46BB-B615-356B0217C99A}" type="slidenum">
              <a:rPr lang="en-US" altLang="ja-JP" smtClean="0"/>
              <a:pPr/>
              <a:t>10</a:t>
            </a:fld>
            <a:r>
              <a:rPr lang="en-US" altLang="ja-JP" dirty="0"/>
              <a:t>-</a:t>
            </a:r>
          </a:p>
        </p:txBody>
      </p:sp>
      <p:sp>
        <p:nvSpPr>
          <p:cNvPr id="12291" name="Rectangle 3"/>
          <p:cNvSpPr>
            <a:spLocks noChangeArrowheads="1"/>
          </p:cNvSpPr>
          <p:nvPr/>
        </p:nvSpPr>
        <p:spPr bwMode="auto">
          <a:xfrm>
            <a:off x="415925" y="1064139"/>
            <a:ext cx="3167906" cy="286232"/>
          </a:xfrm>
          <a:prstGeom prst="rect">
            <a:avLst/>
          </a:prstGeom>
          <a:noFill/>
          <a:ln w="9525" algn="ctr">
            <a:noFill/>
            <a:miter lim="800000"/>
            <a:headEnd/>
            <a:tailEnd/>
          </a:ln>
        </p:spPr>
        <p:txBody>
          <a:bodyPr wrap="square">
            <a:spAutoFit/>
          </a:bodyPr>
          <a:lstStyle/>
          <a:p>
            <a:pPr eaLnBrk="1" hangingPunct="1">
              <a:lnSpc>
                <a:spcPct val="105000"/>
              </a:lnSpc>
              <a:spcBef>
                <a:spcPct val="10000"/>
              </a:spcBef>
              <a:tabLst>
                <a:tab pos="444500" algn="l"/>
                <a:tab pos="3492500" algn="l"/>
              </a:tabLst>
            </a:pPr>
            <a:r>
              <a:rPr lang="ja-JP" altLang="en-US" dirty="0">
                <a:latin typeface="ＭＳ Ｐゴシック" pitchFamily="50" charset="-128"/>
              </a:rPr>
              <a:t>（１）全体的な傾向</a:t>
            </a:r>
          </a:p>
        </p:txBody>
      </p:sp>
      <p:sp>
        <p:nvSpPr>
          <p:cNvPr id="12293" name="Rectangle 11"/>
          <p:cNvSpPr>
            <a:spLocks noChangeArrowheads="1"/>
          </p:cNvSpPr>
          <p:nvPr/>
        </p:nvSpPr>
        <p:spPr bwMode="auto">
          <a:xfrm>
            <a:off x="436818" y="4814282"/>
            <a:ext cx="8505825" cy="630942"/>
          </a:xfrm>
          <a:prstGeom prst="rect">
            <a:avLst/>
          </a:prstGeom>
          <a:noFill/>
          <a:ln w="9525" algn="ctr">
            <a:noFill/>
            <a:miter lim="800000"/>
            <a:headEnd/>
            <a:tailEnd/>
          </a:ln>
        </p:spPr>
        <p:txBody>
          <a:bodyPr>
            <a:spAutoFit/>
          </a:bodyPr>
          <a:lstStyle/>
          <a:p>
            <a:pPr marL="104775" indent="-104775" eaLnBrk="1" hangingPunct="1">
              <a:spcBef>
                <a:spcPts val="600"/>
              </a:spcBef>
              <a:tabLst>
                <a:tab pos="444500" algn="l"/>
                <a:tab pos="3492500" algn="l"/>
              </a:tabLst>
            </a:pPr>
            <a:r>
              <a:rPr lang="ja-JP" altLang="en-US" sz="1000" dirty="0">
                <a:latin typeface="ＭＳ Ｐゴシック" pitchFamily="50" charset="-128"/>
              </a:rPr>
              <a:t>○検査別の受診率は「</a:t>
            </a:r>
            <a:r>
              <a:rPr lang="en-US" altLang="ja-JP" sz="1000" dirty="0">
                <a:latin typeface="ＭＳ Ｐゴシック" pitchFamily="50" charset="-128"/>
              </a:rPr>
              <a:t>4</a:t>
            </a:r>
            <a:r>
              <a:rPr lang="ja-JP" altLang="en-US" sz="1000" dirty="0">
                <a:latin typeface="ＭＳ Ｐゴシック" pitchFamily="50" charset="-128"/>
              </a:rPr>
              <a:t>．胸部エックス線検査」が</a:t>
            </a:r>
            <a:r>
              <a:rPr lang="en-US" altLang="ja-JP" sz="1000" dirty="0">
                <a:latin typeface="ＭＳ Ｐゴシック" pitchFamily="50" charset="-128"/>
              </a:rPr>
              <a:t>58.6</a:t>
            </a:r>
            <a:r>
              <a:rPr lang="ja-JP" altLang="en-US" sz="1000" dirty="0">
                <a:latin typeface="ＭＳ Ｐゴシック" pitchFamily="50" charset="-128"/>
              </a:rPr>
              <a:t>％で最も高い。次いで「</a:t>
            </a:r>
            <a:r>
              <a:rPr lang="en-US" altLang="ja-JP" sz="1000" dirty="0">
                <a:latin typeface="ＭＳ Ｐゴシック" pitchFamily="50" charset="-128"/>
              </a:rPr>
              <a:t>7</a:t>
            </a:r>
            <a:r>
              <a:rPr lang="ja-JP" altLang="en-US" sz="1000" dirty="0">
                <a:latin typeface="ＭＳ Ｐゴシック" pitchFamily="50" charset="-128"/>
              </a:rPr>
              <a:t>．便の潜血検査」が</a:t>
            </a:r>
            <a:r>
              <a:rPr lang="en-US" altLang="ja-JP" sz="1000" dirty="0">
                <a:latin typeface="ＭＳ Ｐゴシック" pitchFamily="50" charset="-128"/>
              </a:rPr>
              <a:t>5.15</a:t>
            </a:r>
            <a:r>
              <a:rPr lang="ja-JP" altLang="en-US" sz="1000" dirty="0">
                <a:latin typeface="ＭＳ Ｐゴシック" pitchFamily="50" charset="-128"/>
              </a:rPr>
              <a:t>％と続く</a:t>
            </a:r>
            <a:endParaRPr lang="en-US" altLang="ja-JP" sz="1000" dirty="0">
              <a:latin typeface="ＭＳ Ｐゴシック" pitchFamily="50" charset="-128"/>
            </a:endParaRPr>
          </a:p>
          <a:p>
            <a:pPr marL="104775" indent="-104775" eaLnBrk="1" hangingPunct="1">
              <a:spcBef>
                <a:spcPts val="600"/>
              </a:spcBef>
              <a:tabLst>
                <a:tab pos="444500" algn="l"/>
                <a:tab pos="3492500" algn="l"/>
              </a:tabLst>
            </a:pPr>
            <a:r>
              <a:rPr lang="ja-JP" altLang="en-US" sz="1000" dirty="0">
                <a:latin typeface="ＭＳ Ｐゴシック" pitchFamily="50" charset="-128"/>
              </a:rPr>
              <a:t>○指針に基づく受診率でみると、受診率が</a:t>
            </a:r>
            <a:r>
              <a:rPr lang="en-US" altLang="ja-JP" sz="1000" dirty="0">
                <a:latin typeface="ＭＳ Ｐゴシック" pitchFamily="50" charset="-128"/>
              </a:rPr>
              <a:t>5</a:t>
            </a:r>
            <a:r>
              <a:rPr lang="ja-JP" altLang="en-US" sz="1000" dirty="0">
                <a:latin typeface="ＭＳ Ｐゴシック" pitchFamily="50" charset="-128"/>
              </a:rPr>
              <a:t>割以上であるのは胃がん検診、肺がん検診、大腸がん検診である。乳がん検診は</a:t>
            </a:r>
            <a:r>
              <a:rPr lang="en-US" altLang="ja-JP" sz="1000" dirty="0">
                <a:latin typeface="ＭＳ Ｐゴシック" pitchFamily="50" charset="-128"/>
              </a:rPr>
              <a:t>5</a:t>
            </a:r>
            <a:r>
              <a:rPr lang="ja-JP" altLang="en-US" sz="1000" dirty="0">
                <a:latin typeface="ＭＳ Ｐゴシック" pitchFamily="50" charset="-128"/>
              </a:rPr>
              <a:t>割弱。子宮頸がん検診は</a:t>
            </a:r>
            <a:r>
              <a:rPr lang="en-US" altLang="ja-JP" sz="1000" dirty="0">
                <a:latin typeface="ＭＳ Ｐゴシック" pitchFamily="50" charset="-128"/>
              </a:rPr>
              <a:t>2</a:t>
            </a:r>
            <a:r>
              <a:rPr lang="ja-JP" altLang="en-US" sz="1000" dirty="0">
                <a:latin typeface="ＭＳ Ｐゴシック" pitchFamily="50" charset="-128"/>
              </a:rPr>
              <a:t>割の受診率である。</a:t>
            </a:r>
            <a:endParaRPr lang="en-US" altLang="ja-JP" sz="1000" dirty="0">
              <a:latin typeface="ＭＳ Ｐゴシック" pitchFamily="50" charset="-128"/>
            </a:endParaRPr>
          </a:p>
        </p:txBody>
      </p:sp>
      <p:sp>
        <p:nvSpPr>
          <p:cNvPr id="12295" name="Rectangle 16"/>
          <p:cNvSpPr>
            <a:spLocks noChangeArrowheads="1"/>
          </p:cNvSpPr>
          <p:nvPr/>
        </p:nvSpPr>
        <p:spPr bwMode="auto">
          <a:xfrm>
            <a:off x="330200" y="504825"/>
            <a:ext cx="9288463" cy="395365"/>
          </a:xfrm>
          <a:prstGeom prst="rect">
            <a:avLst/>
          </a:prstGeom>
          <a:noFill/>
          <a:ln w="9525" algn="ctr">
            <a:noFill/>
            <a:miter lim="800000"/>
            <a:headEnd/>
            <a:tailEnd/>
          </a:ln>
        </p:spPr>
        <p:txBody>
          <a:bodyPr>
            <a:spAutoFit/>
          </a:bodyPr>
          <a:lstStyle/>
          <a:p>
            <a:pPr marL="182563" indent="-182563" eaLnBrk="1" hangingPunct="1">
              <a:lnSpc>
                <a:spcPct val="110000"/>
              </a:lnSpc>
              <a:spcBef>
                <a:spcPct val="20000"/>
              </a:spcBef>
              <a:tabLst>
                <a:tab pos="444500" algn="l"/>
                <a:tab pos="3492500" algn="l"/>
              </a:tabLst>
            </a:pPr>
            <a:r>
              <a:rPr lang="en-US" altLang="ja-JP" sz="1000" dirty="0">
                <a:latin typeface="ＭＳ Ｐゴシック" pitchFamily="50" charset="-128"/>
              </a:rPr>
              <a:t>	</a:t>
            </a:r>
            <a:r>
              <a:rPr lang="en-US" altLang="ja-JP" sz="900" dirty="0">
                <a:latin typeface="ＭＳ Ｐゴシック" pitchFamily="50" charset="-128"/>
              </a:rPr>
              <a:t>※</a:t>
            </a:r>
            <a:r>
              <a:rPr lang="ja-JP" altLang="en-US" sz="900" dirty="0">
                <a:latin typeface="ＭＳ Ｐゴシック" pitchFamily="50" charset="-128"/>
              </a:rPr>
              <a:t>がん検診については、平成</a:t>
            </a:r>
            <a:r>
              <a:rPr lang="en-US" altLang="ja-JP" sz="900" dirty="0">
                <a:latin typeface="ＭＳ Ｐゴシック" pitchFamily="50" charset="-128"/>
              </a:rPr>
              <a:t>30</a:t>
            </a:r>
            <a:r>
              <a:rPr lang="ja-JP" altLang="en-US" sz="900" dirty="0">
                <a:latin typeface="ＭＳ Ｐゴシック" pitchFamily="50" charset="-128"/>
              </a:rPr>
              <a:t>年度（平成</a:t>
            </a:r>
            <a:r>
              <a:rPr lang="en-US" altLang="ja-JP" sz="900" dirty="0">
                <a:latin typeface="ＭＳ Ｐゴシック" pitchFamily="50" charset="-128"/>
              </a:rPr>
              <a:t>30</a:t>
            </a:r>
            <a:r>
              <a:rPr lang="ja-JP" altLang="en-US" sz="900" dirty="0">
                <a:latin typeface="ＭＳ Ｐゴシック" pitchFamily="50" charset="-128"/>
              </a:rPr>
              <a:t>年</a:t>
            </a:r>
            <a:r>
              <a:rPr lang="en-US" altLang="ja-JP" sz="900" dirty="0">
                <a:latin typeface="ＭＳ Ｐゴシック" pitchFamily="50" charset="-128"/>
              </a:rPr>
              <a:t>4</a:t>
            </a:r>
            <a:r>
              <a:rPr lang="ja-JP" altLang="en-US" sz="900" dirty="0">
                <a:latin typeface="ＭＳ Ｐゴシック" pitchFamily="50" charset="-128"/>
              </a:rPr>
              <a:t>月</a:t>
            </a:r>
            <a:r>
              <a:rPr lang="en-US" altLang="ja-JP" sz="900" dirty="0">
                <a:latin typeface="ＭＳ Ｐゴシック" pitchFamily="50" charset="-128"/>
              </a:rPr>
              <a:t>1</a:t>
            </a:r>
            <a:r>
              <a:rPr lang="ja-JP" altLang="en-US" sz="900" dirty="0">
                <a:latin typeface="ＭＳ Ｐゴシック" pitchFamily="50" charset="-128"/>
              </a:rPr>
              <a:t>日～</a:t>
            </a:r>
            <a:r>
              <a:rPr lang="en-US" altLang="ja-JP" sz="900" dirty="0">
                <a:latin typeface="ＭＳ Ｐゴシック" pitchFamily="50" charset="-128"/>
              </a:rPr>
              <a:t>31</a:t>
            </a:r>
            <a:r>
              <a:rPr lang="ja-JP" altLang="en-US" sz="900" dirty="0">
                <a:latin typeface="ＭＳ Ｐゴシック" pitchFamily="50" charset="-128"/>
              </a:rPr>
              <a:t>年</a:t>
            </a:r>
            <a:r>
              <a:rPr lang="en-US" altLang="ja-JP" sz="900" dirty="0">
                <a:latin typeface="ＭＳ Ｐゴシック" pitchFamily="50" charset="-128"/>
              </a:rPr>
              <a:t>3</a:t>
            </a:r>
            <a:r>
              <a:rPr lang="ja-JP" altLang="en-US" sz="900" dirty="0">
                <a:latin typeface="ＭＳ Ｐゴシック" pitchFamily="50" charset="-128"/>
              </a:rPr>
              <a:t>月</a:t>
            </a:r>
            <a:r>
              <a:rPr lang="en-US" altLang="ja-JP" sz="900" dirty="0">
                <a:latin typeface="ＭＳ Ｐゴシック" pitchFamily="50" charset="-128"/>
              </a:rPr>
              <a:t>31</a:t>
            </a:r>
            <a:r>
              <a:rPr lang="ja-JP" altLang="en-US" sz="900" dirty="0">
                <a:latin typeface="ＭＳ Ｐゴシック" pitchFamily="50" charset="-128"/>
              </a:rPr>
              <a:t>日。ただし胃がん検診、乳がん検診、子宮がん検診は平成</a:t>
            </a:r>
            <a:r>
              <a:rPr lang="en-US" altLang="ja-JP" sz="900" dirty="0">
                <a:latin typeface="ＭＳ Ｐゴシック" pitchFamily="50" charset="-128"/>
              </a:rPr>
              <a:t>29</a:t>
            </a:r>
            <a:r>
              <a:rPr lang="ja-JP" altLang="en-US" sz="900" dirty="0">
                <a:latin typeface="ＭＳ Ｐゴシック" pitchFamily="50" charset="-128"/>
              </a:rPr>
              <a:t>年</a:t>
            </a:r>
            <a:r>
              <a:rPr lang="en-US" altLang="ja-JP" sz="900" dirty="0">
                <a:latin typeface="ＭＳ Ｐゴシック" pitchFamily="50" charset="-128"/>
              </a:rPr>
              <a:t>4</a:t>
            </a:r>
            <a:r>
              <a:rPr lang="ja-JP" altLang="en-US" sz="900" dirty="0">
                <a:latin typeface="ＭＳ Ｐゴシック" pitchFamily="50" charset="-128"/>
              </a:rPr>
              <a:t>月</a:t>
            </a:r>
            <a:r>
              <a:rPr lang="en-US" altLang="ja-JP" sz="900" dirty="0">
                <a:latin typeface="ＭＳ Ｐゴシック" pitchFamily="50" charset="-128"/>
              </a:rPr>
              <a:t>1</a:t>
            </a:r>
            <a:r>
              <a:rPr lang="ja-JP" altLang="en-US" sz="900" dirty="0">
                <a:latin typeface="ＭＳ Ｐゴシック" pitchFamily="50" charset="-128"/>
              </a:rPr>
              <a:t>日～</a:t>
            </a:r>
            <a:r>
              <a:rPr lang="en-US" altLang="ja-JP" sz="900" dirty="0">
                <a:latin typeface="ＭＳ Ｐゴシック" pitchFamily="50" charset="-128"/>
              </a:rPr>
              <a:t>31</a:t>
            </a:r>
            <a:r>
              <a:rPr lang="ja-JP" altLang="en-US" sz="900" dirty="0">
                <a:latin typeface="ＭＳ Ｐゴシック" pitchFamily="50" charset="-128"/>
              </a:rPr>
              <a:t>年</a:t>
            </a:r>
            <a:r>
              <a:rPr lang="en-US" altLang="ja-JP" sz="900" dirty="0">
                <a:latin typeface="ＭＳ Ｐゴシック" pitchFamily="50" charset="-128"/>
              </a:rPr>
              <a:t>3</a:t>
            </a:r>
            <a:r>
              <a:rPr lang="ja-JP" altLang="en-US" sz="900" dirty="0">
                <a:latin typeface="ＭＳ Ｐゴシック" pitchFamily="50" charset="-128"/>
              </a:rPr>
              <a:t>月</a:t>
            </a:r>
            <a:r>
              <a:rPr lang="en-US" altLang="ja-JP" sz="900" dirty="0">
                <a:latin typeface="ＭＳ Ｐゴシック" pitchFamily="50" charset="-128"/>
              </a:rPr>
              <a:t>31</a:t>
            </a:r>
            <a:r>
              <a:rPr lang="ja-JP" altLang="en-US" sz="900" dirty="0">
                <a:latin typeface="ＭＳ Ｐゴシック" pitchFamily="50" charset="-128"/>
              </a:rPr>
              <a:t>日）の受診状況を調査している</a:t>
            </a:r>
            <a:br>
              <a:rPr lang="en-US" altLang="ja-JP" sz="900" dirty="0">
                <a:latin typeface="ＭＳ Ｐゴシック" pitchFamily="50" charset="-128"/>
              </a:rPr>
            </a:br>
            <a:r>
              <a:rPr lang="ja-JP" altLang="en-US" sz="900" dirty="0">
                <a:latin typeface="ＭＳ Ｐゴシック" pitchFamily="50" charset="-128"/>
              </a:rPr>
              <a:t>（以下同じ）。</a:t>
            </a: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2860461274"/>
              </p:ext>
            </p:extLst>
          </p:nvPr>
        </p:nvGraphicFramePr>
        <p:xfrm>
          <a:off x="283494" y="1350371"/>
          <a:ext cx="9335169" cy="3240360"/>
        </p:xfrm>
        <a:graphic>
          <a:graphicData uri="http://schemas.openxmlformats.org/presentationml/2006/ole">
            <mc:AlternateContent xmlns:mc="http://schemas.openxmlformats.org/markup-compatibility/2006">
              <mc:Choice xmlns:v="urn:schemas-microsoft-com:vml" Requires="v">
                <p:oleObj spid="_x0000_s1046" name="ワークシート" r:id="rId4" imgW="11944538" imgH="2990936" progId="Excel.Sheet.12">
                  <p:embed/>
                </p:oleObj>
              </mc:Choice>
              <mc:Fallback>
                <p:oleObj name="ワークシート" r:id="rId4" imgW="11944538" imgH="2990936" progId="Excel.Sheet.12">
                  <p:embed/>
                  <p:pic>
                    <p:nvPicPr>
                      <p:cNvPr id="0" name=""/>
                      <p:cNvPicPr/>
                      <p:nvPr/>
                    </p:nvPicPr>
                    <p:blipFill>
                      <a:blip r:embed="rId5"/>
                      <a:stretch>
                        <a:fillRect/>
                      </a:stretch>
                    </p:blipFill>
                    <p:spPr>
                      <a:xfrm>
                        <a:off x="283494" y="1350371"/>
                        <a:ext cx="9335169" cy="3240360"/>
                      </a:xfrm>
                      <a:prstGeom prst="rect">
                        <a:avLst/>
                      </a:prstGeom>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１．がん検診の受診に関する状況</a:t>
            </a:r>
          </a:p>
        </p:txBody>
      </p:sp>
      <p:sp>
        <p:nvSpPr>
          <p:cNvPr id="12290" name="スライド番号プレースホルダー 4"/>
          <p:cNvSpPr>
            <a:spLocks noGrp="1"/>
          </p:cNvSpPr>
          <p:nvPr>
            <p:ph type="sldNum" sz="quarter" idx="12"/>
          </p:nvPr>
        </p:nvSpPr>
        <p:spPr>
          <a:noFill/>
          <a:ln>
            <a:miter lim="800000"/>
            <a:headEnd/>
            <a:tailEnd/>
          </a:ln>
        </p:spPr>
        <p:txBody>
          <a:bodyPr/>
          <a:lstStyle/>
          <a:p>
            <a:r>
              <a:rPr lang="en-US" altLang="ja-JP" dirty="0"/>
              <a:t>-</a:t>
            </a:r>
            <a:fld id="{DE703604-438A-46BB-B615-356B0217C99A}" type="slidenum">
              <a:rPr lang="en-US" altLang="ja-JP" smtClean="0"/>
              <a:pPr/>
              <a:t>11</a:t>
            </a:fld>
            <a:r>
              <a:rPr lang="en-US" altLang="ja-JP" dirty="0"/>
              <a:t>-</a:t>
            </a:r>
          </a:p>
        </p:txBody>
      </p:sp>
      <p:sp>
        <p:nvSpPr>
          <p:cNvPr id="12291" name="Rectangle 3"/>
          <p:cNvSpPr>
            <a:spLocks noChangeArrowheads="1"/>
          </p:cNvSpPr>
          <p:nvPr/>
        </p:nvSpPr>
        <p:spPr bwMode="auto">
          <a:xfrm>
            <a:off x="415924" y="779329"/>
            <a:ext cx="2664867" cy="286232"/>
          </a:xfrm>
          <a:prstGeom prst="rect">
            <a:avLst/>
          </a:prstGeom>
          <a:noFill/>
          <a:ln w="9525" algn="ctr">
            <a:noFill/>
            <a:miter lim="800000"/>
            <a:headEnd/>
            <a:tailEnd/>
          </a:ln>
        </p:spPr>
        <p:txBody>
          <a:bodyPr wrap="square">
            <a:spAutoFit/>
          </a:bodyPr>
          <a:lstStyle/>
          <a:p>
            <a:pPr eaLnBrk="1" hangingPunct="1">
              <a:lnSpc>
                <a:spcPct val="105000"/>
              </a:lnSpc>
              <a:spcBef>
                <a:spcPct val="10000"/>
              </a:spcBef>
              <a:tabLst>
                <a:tab pos="444500" algn="l"/>
                <a:tab pos="3492500" algn="l"/>
              </a:tabLst>
            </a:pPr>
            <a:r>
              <a:rPr lang="ja-JP" altLang="en-US" dirty="0">
                <a:latin typeface="ＭＳ Ｐゴシック" pitchFamily="50" charset="-128"/>
              </a:rPr>
              <a:t>（２）性別・年齢別の受診傾向</a:t>
            </a:r>
          </a:p>
        </p:txBody>
      </p:sp>
      <p:sp>
        <p:nvSpPr>
          <p:cNvPr id="12294" name="Rectangle 14"/>
          <p:cNvSpPr>
            <a:spLocks noChangeArrowheads="1"/>
          </p:cNvSpPr>
          <p:nvPr/>
        </p:nvSpPr>
        <p:spPr bwMode="auto">
          <a:xfrm>
            <a:off x="776536" y="3128892"/>
            <a:ext cx="8640514" cy="477054"/>
          </a:xfrm>
          <a:prstGeom prst="rect">
            <a:avLst/>
          </a:prstGeom>
          <a:noFill/>
          <a:ln w="9525" algn="ctr">
            <a:noFill/>
            <a:miter lim="800000"/>
            <a:headEnd/>
            <a:tailEnd/>
          </a:ln>
        </p:spPr>
        <p:txBody>
          <a:bodyPr wrap="square">
            <a:spAutoFit/>
          </a:bodyPr>
          <a:lstStyle/>
          <a:p>
            <a:pPr marL="104775" indent="-104775" eaLnBrk="1" hangingPunct="1">
              <a:spcBef>
                <a:spcPts val="600"/>
              </a:spcBef>
              <a:tabLst>
                <a:tab pos="444500" algn="l"/>
                <a:tab pos="3492500" algn="l"/>
              </a:tabLst>
            </a:pPr>
            <a:r>
              <a:rPr lang="en-US" altLang="ja-JP" sz="1000" dirty="0">
                <a:latin typeface="ＭＳ Ｐゴシック" pitchFamily="50" charset="-128"/>
              </a:rPr>
              <a:t>○</a:t>
            </a:r>
            <a:r>
              <a:rPr lang="ja-JP" altLang="en-US" sz="1000" dirty="0">
                <a:latin typeface="ＭＳ Ｐゴシック" pitchFamily="50" charset="-128"/>
              </a:rPr>
              <a:t>女性は男性に比べて胃がん検診、肺がん検診、大腸がん検診の受診率が低い。これらの検診は男女ともに年齢が高いほど受診率が上がる傾向がみられる。</a:t>
            </a:r>
            <a:endParaRPr lang="en-US" altLang="ja-JP" sz="1000" dirty="0">
              <a:latin typeface="ＭＳ Ｐゴシック" pitchFamily="50" charset="-128"/>
            </a:endParaRPr>
          </a:p>
          <a:p>
            <a:pPr marL="104775" indent="-104775" eaLnBrk="1" hangingPunct="1">
              <a:spcBef>
                <a:spcPts val="600"/>
              </a:spcBef>
              <a:tabLst>
                <a:tab pos="444500" algn="l"/>
                <a:tab pos="3492500" algn="l"/>
              </a:tabLst>
            </a:pPr>
            <a:r>
              <a:rPr lang="ja-JP" altLang="en-US" sz="1000" dirty="0">
                <a:latin typeface="ＭＳ Ｐゴシック" pitchFamily="50" charset="-128"/>
              </a:rPr>
              <a:t>○乳がん検診の受診率については年齢による差は小さい。子宮頸がん検診の受診率は</a:t>
            </a:r>
            <a:r>
              <a:rPr lang="en-US" altLang="ja-JP" sz="1000" dirty="0">
                <a:latin typeface="ＭＳ Ｐゴシック" pitchFamily="50" charset="-128"/>
              </a:rPr>
              <a:t>30</a:t>
            </a:r>
            <a:r>
              <a:rPr lang="ja-JP" altLang="en-US" sz="1000" dirty="0">
                <a:latin typeface="ＭＳ Ｐゴシック" pitchFamily="50" charset="-128"/>
              </a:rPr>
              <a:t>代で最も高く</a:t>
            </a:r>
            <a:r>
              <a:rPr lang="en-US" altLang="ja-JP" sz="1000" dirty="0">
                <a:latin typeface="ＭＳ Ｐゴシック" pitchFamily="50" charset="-128"/>
              </a:rPr>
              <a:t>5</a:t>
            </a:r>
            <a:r>
              <a:rPr lang="ja-JP" altLang="en-US" sz="1000" dirty="0">
                <a:latin typeface="ＭＳ Ｐゴシック" pitchFamily="50" charset="-128"/>
              </a:rPr>
              <a:t>割である。他の年代では</a:t>
            </a:r>
            <a:r>
              <a:rPr lang="en-US" altLang="ja-JP" sz="1000" dirty="0">
                <a:latin typeface="ＭＳ Ｐゴシック" pitchFamily="50" charset="-128"/>
              </a:rPr>
              <a:t>3</a:t>
            </a:r>
            <a:r>
              <a:rPr lang="ja-JP" altLang="en-US" sz="1000" dirty="0">
                <a:latin typeface="ＭＳ Ｐゴシック" pitchFamily="50" charset="-128"/>
              </a:rPr>
              <a:t>割～</a:t>
            </a:r>
            <a:r>
              <a:rPr lang="en-US" altLang="ja-JP" sz="1000" dirty="0">
                <a:latin typeface="ＭＳ Ｐゴシック" pitchFamily="50" charset="-128"/>
              </a:rPr>
              <a:t>4</a:t>
            </a:r>
            <a:r>
              <a:rPr lang="ja-JP" altLang="en-US" sz="1000" dirty="0">
                <a:latin typeface="ＭＳ Ｐゴシック" pitchFamily="50" charset="-128"/>
              </a:rPr>
              <a:t>割程度にとどまる。</a:t>
            </a:r>
            <a:endParaRPr lang="en-US" altLang="ja-JP" sz="1000" dirty="0">
              <a:latin typeface="ＭＳ Ｐゴシック" pitchFamily="50" charset="-128"/>
            </a:endParaRPr>
          </a:p>
        </p:txBody>
      </p:sp>
      <p:sp>
        <p:nvSpPr>
          <p:cNvPr id="12" name="Rectangle 3"/>
          <p:cNvSpPr>
            <a:spLocks noChangeArrowheads="1"/>
          </p:cNvSpPr>
          <p:nvPr/>
        </p:nvSpPr>
        <p:spPr bwMode="auto">
          <a:xfrm>
            <a:off x="415925" y="3722587"/>
            <a:ext cx="2015778" cy="286232"/>
          </a:xfrm>
          <a:prstGeom prst="rect">
            <a:avLst/>
          </a:prstGeom>
          <a:noFill/>
          <a:ln w="9525" algn="ctr">
            <a:noFill/>
            <a:miter lim="800000"/>
            <a:headEnd/>
            <a:tailEnd/>
          </a:ln>
        </p:spPr>
        <p:txBody>
          <a:bodyPr wrap="square">
            <a:spAutoFit/>
          </a:bodyPr>
          <a:lstStyle/>
          <a:p>
            <a:pPr eaLnBrk="1" hangingPunct="1">
              <a:lnSpc>
                <a:spcPct val="105000"/>
              </a:lnSpc>
              <a:spcBef>
                <a:spcPct val="10000"/>
              </a:spcBef>
              <a:tabLst>
                <a:tab pos="444500" algn="l"/>
                <a:tab pos="3492500" algn="l"/>
              </a:tabLst>
            </a:pPr>
            <a:r>
              <a:rPr lang="ja-JP" altLang="en-US" dirty="0">
                <a:latin typeface="ＭＳ Ｐゴシック" pitchFamily="50" charset="-128"/>
              </a:rPr>
              <a:t>（３）職業別の受診傾向</a:t>
            </a:r>
          </a:p>
        </p:txBody>
      </p:sp>
      <p:sp>
        <p:nvSpPr>
          <p:cNvPr id="14" name="Rectangle 14"/>
          <p:cNvSpPr>
            <a:spLocks noChangeArrowheads="1"/>
          </p:cNvSpPr>
          <p:nvPr/>
        </p:nvSpPr>
        <p:spPr bwMode="auto">
          <a:xfrm>
            <a:off x="776536" y="5832266"/>
            <a:ext cx="8505825" cy="246221"/>
          </a:xfrm>
          <a:prstGeom prst="rect">
            <a:avLst/>
          </a:prstGeom>
          <a:noFill/>
          <a:ln w="9525" algn="ctr">
            <a:noFill/>
            <a:miter lim="800000"/>
            <a:headEnd/>
            <a:tailEnd/>
          </a:ln>
        </p:spPr>
        <p:txBody>
          <a:bodyPr>
            <a:spAutoFit/>
          </a:bodyPr>
          <a:lstStyle/>
          <a:p>
            <a:pPr marL="104775" indent="-104775" eaLnBrk="1" hangingPunct="1">
              <a:spcBef>
                <a:spcPts val="600"/>
              </a:spcBef>
              <a:tabLst>
                <a:tab pos="444500" algn="l"/>
                <a:tab pos="3492500" algn="l"/>
              </a:tabLst>
            </a:pPr>
            <a:r>
              <a:rPr lang="en-US" altLang="ja-JP" sz="1000" dirty="0">
                <a:latin typeface="ＭＳ Ｐゴシック" pitchFamily="50" charset="-128"/>
              </a:rPr>
              <a:t>○</a:t>
            </a:r>
            <a:r>
              <a:rPr lang="ja-JP" altLang="en-US" sz="1000" dirty="0">
                <a:latin typeface="ＭＳ Ｐゴシック" pitchFamily="50" charset="-128"/>
              </a:rPr>
              <a:t>胃がん検診、肺がん検診、大腸がん検診、乳がん検診については勤め（全日）従事者の受診率が高く、無職など勤め以外において受診率が低い。</a:t>
            </a:r>
            <a:endParaRPr lang="en-US" altLang="ja-JP" sz="1000" dirty="0">
              <a:latin typeface="ＭＳ Ｐゴシック" pitchFamily="50" charset="-128"/>
            </a:endParaRPr>
          </a:p>
        </p:txBody>
      </p:sp>
      <p:pic>
        <p:nvPicPr>
          <p:cNvPr id="2" name="図 1"/>
          <p:cNvPicPr>
            <a:picLocks noChangeAspect="1"/>
          </p:cNvPicPr>
          <p:nvPr/>
        </p:nvPicPr>
        <p:blipFill>
          <a:blip r:embed="rId3"/>
          <a:stretch>
            <a:fillRect/>
          </a:stretch>
        </p:blipFill>
        <p:spPr>
          <a:xfrm>
            <a:off x="777140" y="1115581"/>
            <a:ext cx="8697151" cy="1875500"/>
          </a:xfrm>
          <a:prstGeom prst="rect">
            <a:avLst/>
          </a:prstGeom>
        </p:spPr>
      </p:pic>
      <p:pic>
        <p:nvPicPr>
          <p:cNvPr id="5" name="図 4"/>
          <p:cNvPicPr>
            <a:picLocks noChangeAspect="1"/>
          </p:cNvPicPr>
          <p:nvPr/>
        </p:nvPicPr>
        <p:blipFill>
          <a:blip r:embed="rId4"/>
          <a:stretch>
            <a:fillRect/>
          </a:stretch>
        </p:blipFill>
        <p:spPr>
          <a:xfrm>
            <a:off x="776531" y="4014936"/>
            <a:ext cx="8697151" cy="1681900"/>
          </a:xfrm>
          <a:prstGeom prst="rect">
            <a:avLst/>
          </a:prstGeom>
        </p:spPr>
      </p:pic>
    </p:spTree>
    <p:extLst>
      <p:ext uri="{BB962C8B-B14F-4D97-AF65-F5344CB8AC3E}">
        <p14:creationId xmlns:p14="http://schemas.microsoft.com/office/powerpoint/2010/main" val="2676084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１．がん検診の受診に関する状況</a:t>
            </a:r>
          </a:p>
        </p:txBody>
      </p:sp>
      <p:sp>
        <p:nvSpPr>
          <p:cNvPr id="12290" name="スライド番号プレースホルダー 4"/>
          <p:cNvSpPr>
            <a:spLocks noGrp="1"/>
          </p:cNvSpPr>
          <p:nvPr>
            <p:ph type="sldNum" sz="quarter" idx="12"/>
          </p:nvPr>
        </p:nvSpPr>
        <p:spPr>
          <a:noFill/>
          <a:ln>
            <a:miter lim="800000"/>
            <a:headEnd/>
            <a:tailEnd/>
          </a:ln>
        </p:spPr>
        <p:txBody>
          <a:bodyPr/>
          <a:lstStyle/>
          <a:p>
            <a:r>
              <a:rPr lang="en-US" altLang="ja-JP" dirty="0"/>
              <a:t>-</a:t>
            </a:r>
            <a:fld id="{DE703604-438A-46BB-B615-356B0217C99A}" type="slidenum">
              <a:rPr lang="en-US" altLang="ja-JP" smtClean="0"/>
              <a:pPr/>
              <a:t>12</a:t>
            </a:fld>
            <a:r>
              <a:rPr lang="en-US" altLang="ja-JP" dirty="0"/>
              <a:t>-</a:t>
            </a:r>
          </a:p>
        </p:txBody>
      </p:sp>
      <p:sp>
        <p:nvSpPr>
          <p:cNvPr id="12291" name="Rectangle 3"/>
          <p:cNvSpPr>
            <a:spLocks noChangeArrowheads="1"/>
          </p:cNvSpPr>
          <p:nvPr/>
        </p:nvSpPr>
        <p:spPr bwMode="auto">
          <a:xfrm>
            <a:off x="415925" y="779329"/>
            <a:ext cx="2015778" cy="286232"/>
          </a:xfrm>
          <a:prstGeom prst="rect">
            <a:avLst/>
          </a:prstGeom>
          <a:noFill/>
          <a:ln w="9525" algn="ctr">
            <a:noFill/>
            <a:miter lim="800000"/>
            <a:headEnd/>
            <a:tailEnd/>
          </a:ln>
        </p:spPr>
        <p:txBody>
          <a:bodyPr wrap="square">
            <a:spAutoFit/>
          </a:bodyPr>
          <a:lstStyle/>
          <a:p>
            <a:pPr eaLnBrk="1" hangingPunct="1">
              <a:lnSpc>
                <a:spcPct val="105000"/>
              </a:lnSpc>
              <a:spcBef>
                <a:spcPct val="10000"/>
              </a:spcBef>
              <a:tabLst>
                <a:tab pos="444500" algn="l"/>
                <a:tab pos="3492500" algn="l"/>
              </a:tabLst>
            </a:pPr>
            <a:r>
              <a:rPr lang="ja-JP" altLang="en-US" dirty="0">
                <a:latin typeface="ＭＳ Ｐゴシック" pitchFamily="50" charset="-128"/>
              </a:rPr>
              <a:t>（４）医療保険別の受診傾向</a:t>
            </a:r>
          </a:p>
        </p:txBody>
      </p:sp>
      <p:sp>
        <p:nvSpPr>
          <p:cNvPr id="12294" name="Rectangle 14"/>
          <p:cNvSpPr>
            <a:spLocks noChangeArrowheads="1"/>
          </p:cNvSpPr>
          <p:nvPr/>
        </p:nvSpPr>
        <p:spPr bwMode="auto">
          <a:xfrm>
            <a:off x="797778" y="2794053"/>
            <a:ext cx="8619272" cy="400110"/>
          </a:xfrm>
          <a:prstGeom prst="rect">
            <a:avLst/>
          </a:prstGeom>
          <a:noFill/>
          <a:ln w="9525" algn="ctr">
            <a:noFill/>
            <a:miter lim="800000"/>
            <a:headEnd/>
            <a:tailEnd/>
          </a:ln>
        </p:spPr>
        <p:txBody>
          <a:bodyPr wrap="square">
            <a:spAutoFit/>
          </a:bodyPr>
          <a:lstStyle/>
          <a:p>
            <a:pPr marL="104775" indent="-104775" eaLnBrk="1" hangingPunct="1">
              <a:spcBef>
                <a:spcPts val="600"/>
              </a:spcBef>
              <a:tabLst>
                <a:tab pos="444500" algn="l"/>
                <a:tab pos="3492500" algn="l"/>
              </a:tabLst>
            </a:pPr>
            <a:r>
              <a:rPr lang="en-US" altLang="ja-JP" sz="1000" dirty="0">
                <a:latin typeface="ＭＳ Ｐゴシック" pitchFamily="50" charset="-128"/>
              </a:rPr>
              <a:t>○</a:t>
            </a:r>
            <a:r>
              <a:rPr lang="ja-JP" altLang="en-US" sz="1000" dirty="0">
                <a:latin typeface="ＭＳ Ｐゴシック" pitchFamily="50" charset="-128"/>
              </a:rPr>
              <a:t>がん検診の種類を問わず、組合管掌健康保険、共済組合加入者において受診率が高く、市町村国民健康保険、市町村以外の国民健康保険加入者において低い傾向がみられる。</a:t>
            </a:r>
            <a:endParaRPr lang="en-US" altLang="ja-JP" sz="1000" dirty="0">
              <a:latin typeface="ＭＳ Ｐゴシック" pitchFamily="50" charset="-128"/>
            </a:endParaRPr>
          </a:p>
        </p:txBody>
      </p:sp>
      <p:sp>
        <p:nvSpPr>
          <p:cNvPr id="12" name="Rectangle 3"/>
          <p:cNvSpPr>
            <a:spLocks noChangeArrowheads="1"/>
          </p:cNvSpPr>
          <p:nvPr/>
        </p:nvSpPr>
        <p:spPr bwMode="auto">
          <a:xfrm>
            <a:off x="415931" y="3281366"/>
            <a:ext cx="2015778" cy="286232"/>
          </a:xfrm>
          <a:prstGeom prst="rect">
            <a:avLst/>
          </a:prstGeom>
          <a:noFill/>
          <a:ln w="9525" algn="ctr">
            <a:noFill/>
            <a:miter lim="800000"/>
            <a:headEnd/>
            <a:tailEnd/>
          </a:ln>
        </p:spPr>
        <p:txBody>
          <a:bodyPr wrap="square">
            <a:spAutoFit/>
          </a:bodyPr>
          <a:lstStyle/>
          <a:p>
            <a:pPr eaLnBrk="1" hangingPunct="1">
              <a:lnSpc>
                <a:spcPct val="105000"/>
              </a:lnSpc>
              <a:spcBef>
                <a:spcPct val="10000"/>
              </a:spcBef>
              <a:tabLst>
                <a:tab pos="444500" algn="l"/>
                <a:tab pos="3492500" algn="l"/>
              </a:tabLst>
            </a:pPr>
            <a:r>
              <a:rPr lang="ja-JP" altLang="en-US" dirty="0">
                <a:latin typeface="ＭＳ Ｐゴシック" pitchFamily="50" charset="-128"/>
              </a:rPr>
              <a:t>（５）地域別の受診傾向</a:t>
            </a:r>
          </a:p>
        </p:txBody>
      </p:sp>
      <p:sp>
        <p:nvSpPr>
          <p:cNvPr id="14" name="Rectangle 14"/>
          <p:cNvSpPr>
            <a:spLocks noChangeArrowheads="1"/>
          </p:cNvSpPr>
          <p:nvPr/>
        </p:nvSpPr>
        <p:spPr bwMode="auto">
          <a:xfrm>
            <a:off x="776542" y="5391045"/>
            <a:ext cx="8505825" cy="1169551"/>
          </a:xfrm>
          <a:prstGeom prst="rect">
            <a:avLst/>
          </a:prstGeom>
          <a:noFill/>
          <a:ln w="9525" algn="ctr">
            <a:noFill/>
            <a:miter lim="800000"/>
            <a:headEnd/>
            <a:tailEnd/>
          </a:ln>
        </p:spPr>
        <p:txBody>
          <a:bodyPr>
            <a:spAutoFit/>
          </a:bodyPr>
          <a:lstStyle/>
          <a:p>
            <a:pPr marL="104775" indent="-104775" eaLnBrk="1" hangingPunct="1">
              <a:spcBef>
                <a:spcPts val="600"/>
              </a:spcBef>
              <a:tabLst>
                <a:tab pos="444500" algn="l"/>
                <a:tab pos="3492500" algn="l"/>
              </a:tabLst>
            </a:pPr>
            <a:r>
              <a:rPr lang="en-US" altLang="ja-JP" sz="1000" dirty="0">
                <a:latin typeface="ＭＳ Ｐゴシック" pitchFamily="50" charset="-128"/>
              </a:rPr>
              <a:t>○</a:t>
            </a:r>
            <a:r>
              <a:rPr lang="ja-JP" altLang="en-US" sz="1000" dirty="0">
                <a:latin typeface="ＭＳ Ｐゴシック" pitchFamily="50" charset="-128"/>
              </a:rPr>
              <a:t>胃がん検診の受診率は中丹東において最も高く</a:t>
            </a:r>
            <a:r>
              <a:rPr lang="en-US" altLang="ja-JP" sz="1000" dirty="0">
                <a:latin typeface="ＭＳ Ｐゴシック" pitchFamily="50" charset="-128"/>
              </a:rPr>
              <a:t>65.0</a:t>
            </a:r>
            <a:r>
              <a:rPr lang="ja-JP" altLang="en-US" sz="1000" dirty="0">
                <a:latin typeface="ＭＳ Ｐゴシック" pitchFamily="50" charset="-128"/>
              </a:rPr>
              <a:t>％である。中丹西において最も低く</a:t>
            </a:r>
            <a:r>
              <a:rPr lang="en-US" altLang="ja-JP" sz="1000" dirty="0">
                <a:latin typeface="ＭＳ Ｐゴシック" pitchFamily="50" charset="-128"/>
              </a:rPr>
              <a:t>40.6</a:t>
            </a:r>
            <a:r>
              <a:rPr lang="ja-JP" altLang="en-US" sz="1000" dirty="0">
                <a:latin typeface="ＭＳ Ｐゴシック" pitchFamily="50" charset="-128"/>
              </a:rPr>
              <a:t>％である。</a:t>
            </a:r>
            <a:endParaRPr lang="en-US" altLang="ja-JP" sz="1000" dirty="0">
              <a:latin typeface="ＭＳ Ｐゴシック" pitchFamily="50" charset="-128"/>
            </a:endParaRPr>
          </a:p>
          <a:p>
            <a:pPr marL="104775" indent="-104775" eaLnBrk="1" hangingPunct="1">
              <a:spcBef>
                <a:spcPts val="600"/>
              </a:spcBef>
              <a:tabLst>
                <a:tab pos="444500" algn="l"/>
                <a:tab pos="3492500" algn="l"/>
              </a:tabLst>
            </a:pPr>
            <a:r>
              <a:rPr lang="ja-JP" altLang="en-US" sz="1000" dirty="0">
                <a:latin typeface="ＭＳ Ｐゴシック" pitchFamily="50" charset="-128"/>
              </a:rPr>
              <a:t>○肺がん検診の受診率は丹後において最も高く</a:t>
            </a:r>
            <a:r>
              <a:rPr lang="en-US" altLang="ja-JP" sz="1000" dirty="0">
                <a:latin typeface="ＭＳ Ｐゴシック" pitchFamily="50" charset="-128"/>
              </a:rPr>
              <a:t>74.0</a:t>
            </a:r>
            <a:r>
              <a:rPr lang="ja-JP" altLang="en-US" sz="1000" dirty="0">
                <a:latin typeface="ＭＳ Ｐゴシック" pitchFamily="50" charset="-128"/>
              </a:rPr>
              <a:t>％である。中丹西において最も低く</a:t>
            </a:r>
            <a:r>
              <a:rPr lang="en-US" altLang="ja-JP" sz="1000" dirty="0">
                <a:latin typeface="ＭＳ Ｐゴシック" pitchFamily="50" charset="-128"/>
              </a:rPr>
              <a:t>50.9</a:t>
            </a:r>
            <a:r>
              <a:rPr lang="ja-JP" altLang="en-US" sz="1000" dirty="0">
                <a:latin typeface="ＭＳ Ｐゴシック" pitchFamily="50" charset="-128"/>
              </a:rPr>
              <a:t>％である。</a:t>
            </a:r>
            <a:endParaRPr lang="en-US" altLang="ja-JP" sz="1000" dirty="0">
              <a:latin typeface="ＭＳ Ｐゴシック" pitchFamily="50" charset="-128"/>
            </a:endParaRPr>
          </a:p>
          <a:p>
            <a:pPr marL="104775" indent="-104775" eaLnBrk="1" hangingPunct="1">
              <a:spcBef>
                <a:spcPts val="600"/>
              </a:spcBef>
              <a:tabLst>
                <a:tab pos="444500" algn="l"/>
                <a:tab pos="3492500" algn="l"/>
              </a:tabLst>
            </a:pPr>
            <a:r>
              <a:rPr lang="ja-JP" altLang="en-US" sz="1000" dirty="0">
                <a:latin typeface="ＭＳ Ｐゴシック" pitchFamily="50" charset="-128"/>
              </a:rPr>
              <a:t>○大腸がん検診の受診率は丹後において最も高く</a:t>
            </a:r>
            <a:r>
              <a:rPr lang="en-US" altLang="ja-JP" sz="1000" dirty="0">
                <a:latin typeface="ＭＳ Ｐゴシック" pitchFamily="50" charset="-128"/>
              </a:rPr>
              <a:t>67.0</a:t>
            </a:r>
            <a:r>
              <a:rPr lang="ja-JP" altLang="en-US" sz="1000" dirty="0">
                <a:latin typeface="ＭＳ Ｐゴシック" pitchFamily="50" charset="-128"/>
              </a:rPr>
              <a:t>％である。南丹において最も低く</a:t>
            </a:r>
            <a:r>
              <a:rPr lang="en-US" altLang="ja-JP" sz="1000" dirty="0">
                <a:latin typeface="ＭＳ Ｐゴシック" pitchFamily="50" charset="-128"/>
              </a:rPr>
              <a:t>46.2</a:t>
            </a:r>
            <a:r>
              <a:rPr lang="ja-JP" altLang="en-US" sz="1000" dirty="0">
                <a:latin typeface="ＭＳ Ｐゴシック" pitchFamily="50" charset="-128"/>
              </a:rPr>
              <a:t>％である。</a:t>
            </a:r>
            <a:endParaRPr lang="en-US" altLang="ja-JP" sz="1000" dirty="0">
              <a:latin typeface="ＭＳ Ｐゴシック" pitchFamily="50" charset="-128"/>
            </a:endParaRPr>
          </a:p>
          <a:p>
            <a:pPr marL="104775" indent="-104775" eaLnBrk="1" hangingPunct="1">
              <a:spcBef>
                <a:spcPts val="600"/>
              </a:spcBef>
              <a:tabLst>
                <a:tab pos="444500" algn="l"/>
                <a:tab pos="3492500" algn="l"/>
              </a:tabLst>
            </a:pPr>
            <a:r>
              <a:rPr lang="ja-JP" altLang="en-US" sz="1000" dirty="0">
                <a:latin typeface="ＭＳ Ｐゴシック" pitchFamily="50" charset="-128"/>
              </a:rPr>
              <a:t>○乳がん検診の受診率は丹後において最も高く</a:t>
            </a:r>
            <a:r>
              <a:rPr lang="en-US" altLang="ja-JP" sz="1000" dirty="0">
                <a:latin typeface="ＭＳ Ｐゴシック" pitchFamily="50" charset="-128"/>
              </a:rPr>
              <a:t>70.4</a:t>
            </a:r>
            <a:r>
              <a:rPr lang="ja-JP" altLang="en-US" sz="1000" dirty="0">
                <a:latin typeface="ＭＳ Ｐゴシック" pitchFamily="50" charset="-128"/>
              </a:rPr>
              <a:t>％である。中丹西において最も低く</a:t>
            </a:r>
            <a:r>
              <a:rPr lang="en-US" altLang="ja-JP" sz="1000" dirty="0">
                <a:latin typeface="ＭＳ Ｐゴシック" pitchFamily="50" charset="-128"/>
              </a:rPr>
              <a:t>31.5</a:t>
            </a:r>
            <a:r>
              <a:rPr lang="ja-JP" altLang="en-US" sz="1000" dirty="0">
                <a:latin typeface="ＭＳ Ｐゴシック" pitchFamily="50" charset="-128"/>
              </a:rPr>
              <a:t>％である。</a:t>
            </a:r>
            <a:endParaRPr lang="en-US" altLang="ja-JP" sz="1000" dirty="0">
              <a:latin typeface="ＭＳ Ｐゴシック" pitchFamily="50" charset="-128"/>
            </a:endParaRPr>
          </a:p>
          <a:p>
            <a:pPr marL="104775" indent="-104775" eaLnBrk="1" hangingPunct="1">
              <a:spcBef>
                <a:spcPts val="600"/>
              </a:spcBef>
              <a:tabLst>
                <a:tab pos="444500" algn="l"/>
                <a:tab pos="3492500" algn="l"/>
              </a:tabLst>
            </a:pPr>
            <a:r>
              <a:rPr lang="ja-JP" altLang="en-US" sz="1000" dirty="0">
                <a:latin typeface="ＭＳ Ｐゴシック" pitchFamily="50" charset="-128"/>
              </a:rPr>
              <a:t>○子宮頸がん検診の受診率は山城南において最も高く</a:t>
            </a:r>
            <a:r>
              <a:rPr lang="en-US" altLang="ja-JP" sz="1000" dirty="0">
                <a:latin typeface="ＭＳ Ｐゴシック" pitchFamily="50" charset="-128"/>
              </a:rPr>
              <a:t>37.5</a:t>
            </a:r>
            <a:r>
              <a:rPr lang="ja-JP" altLang="en-US" sz="1000" dirty="0">
                <a:latin typeface="ＭＳ Ｐゴシック" pitchFamily="50" charset="-128"/>
              </a:rPr>
              <a:t>％である。京都市において最も低く</a:t>
            </a:r>
            <a:r>
              <a:rPr lang="en-US" altLang="ja-JP" sz="1000" dirty="0">
                <a:latin typeface="ＭＳ Ｐゴシック" pitchFamily="50" charset="-128"/>
              </a:rPr>
              <a:t>24.3</a:t>
            </a:r>
            <a:r>
              <a:rPr lang="ja-JP" altLang="en-US" sz="1000" dirty="0">
                <a:latin typeface="ＭＳ Ｐゴシック" pitchFamily="50" charset="-128"/>
              </a:rPr>
              <a:t>％である。</a:t>
            </a:r>
            <a:endParaRPr lang="en-US" altLang="ja-JP" sz="1000" dirty="0">
              <a:latin typeface="ＭＳ Ｐゴシック" pitchFamily="50" charset="-128"/>
            </a:endParaRPr>
          </a:p>
        </p:txBody>
      </p:sp>
      <p:pic>
        <p:nvPicPr>
          <p:cNvPr id="15" name="図 14"/>
          <p:cNvPicPr>
            <a:picLocks noChangeAspect="1"/>
          </p:cNvPicPr>
          <p:nvPr/>
        </p:nvPicPr>
        <p:blipFill>
          <a:blip r:embed="rId3"/>
          <a:stretch>
            <a:fillRect/>
          </a:stretch>
        </p:blipFill>
        <p:spPr>
          <a:xfrm>
            <a:off x="776288" y="1084515"/>
            <a:ext cx="8697151" cy="1579050"/>
          </a:xfrm>
          <a:prstGeom prst="rect">
            <a:avLst/>
          </a:prstGeom>
        </p:spPr>
      </p:pic>
      <p:pic>
        <p:nvPicPr>
          <p:cNvPr id="16" name="図 15"/>
          <p:cNvPicPr>
            <a:picLocks noChangeAspect="1"/>
          </p:cNvPicPr>
          <p:nvPr/>
        </p:nvPicPr>
        <p:blipFill>
          <a:blip r:embed="rId4"/>
          <a:stretch>
            <a:fillRect/>
          </a:stretch>
        </p:blipFill>
        <p:spPr>
          <a:xfrm>
            <a:off x="776287" y="3523095"/>
            <a:ext cx="8697151" cy="1802900"/>
          </a:xfrm>
          <a:prstGeom prst="rect">
            <a:avLst/>
          </a:prstGeom>
        </p:spPr>
      </p:pic>
    </p:spTree>
    <p:extLst>
      <p:ext uri="{BB962C8B-B14F-4D97-AF65-F5344CB8AC3E}">
        <p14:creationId xmlns:p14="http://schemas.microsoft.com/office/powerpoint/2010/main" val="2167276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１．がん検診の受診に関する状況</a:t>
            </a:r>
          </a:p>
        </p:txBody>
      </p:sp>
      <p:sp>
        <p:nvSpPr>
          <p:cNvPr id="13314" name="スライド番号プレースホルダー 4"/>
          <p:cNvSpPr>
            <a:spLocks noGrp="1"/>
          </p:cNvSpPr>
          <p:nvPr>
            <p:ph type="sldNum" sz="quarter" idx="12"/>
          </p:nvPr>
        </p:nvSpPr>
        <p:spPr>
          <a:noFill/>
          <a:ln>
            <a:miter lim="800000"/>
            <a:headEnd/>
            <a:tailEnd/>
          </a:ln>
        </p:spPr>
        <p:txBody>
          <a:bodyPr/>
          <a:lstStyle/>
          <a:p>
            <a:r>
              <a:rPr lang="en-US" altLang="ja-JP" dirty="0"/>
              <a:t>-</a:t>
            </a:r>
            <a:fld id="{9A601050-CE61-4B2F-A475-DE9A37DB74E1}" type="slidenum">
              <a:rPr lang="en-US" altLang="ja-JP" smtClean="0"/>
              <a:pPr/>
              <a:t>13</a:t>
            </a:fld>
            <a:r>
              <a:rPr lang="en-US" altLang="ja-JP" dirty="0"/>
              <a:t>-</a:t>
            </a:r>
          </a:p>
        </p:txBody>
      </p:sp>
      <p:sp>
        <p:nvSpPr>
          <p:cNvPr id="13318" name="Rectangle 8"/>
          <p:cNvSpPr>
            <a:spLocks noChangeArrowheads="1"/>
          </p:cNvSpPr>
          <p:nvPr/>
        </p:nvSpPr>
        <p:spPr bwMode="auto">
          <a:xfrm>
            <a:off x="776288" y="4455626"/>
            <a:ext cx="8929240" cy="707886"/>
          </a:xfrm>
          <a:prstGeom prst="rect">
            <a:avLst/>
          </a:prstGeom>
          <a:noFill/>
          <a:ln w="9525" algn="ctr">
            <a:noFill/>
            <a:miter lim="800000"/>
            <a:headEnd/>
            <a:tailEnd/>
          </a:ln>
        </p:spPr>
        <p:txBody>
          <a:bodyPr wrap="square">
            <a:spAutoFit/>
          </a:bodyPr>
          <a:lstStyle/>
          <a:p>
            <a:pPr marL="104775" indent="-104775" eaLnBrk="1" hangingPunct="1">
              <a:spcBef>
                <a:spcPts val="600"/>
              </a:spcBef>
              <a:tabLst>
                <a:tab pos="444500" algn="l"/>
                <a:tab pos="3492500" algn="l"/>
              </a:tabLst>
            </a:pPr>
            <a:r>
              <a:rPr lang="en-US" altLang="ja-JP" sz="1000" dirty="0">
                <a:latin typeface="ＭＳ Ｐゴシック" pitchFamily="50" charset="-128"/>
              </a:rPr>
              <a:t>○</a:t>
            </a:r>
            <a:r>
              <a:rPr lang="ja-JP" altLang="en-US" sz="1000" dirty="0">
                <a:latin typeface="ＭＳ Ｐゴシック" pitchFamily="50" charset="-128"/>
              </a:rPr>
              <a:t>「</a:t>
            </a:r>
            <a:r>
              <a:rPr lang="en-US" altLang="ja-JP" sz="1000" dirty="0">
                <a:latin typeface="ＭＳ Ｐゴシック" pitchFamily="50" charset="-128"/>
              </a:rPr>
              <a:t>1.</a:t>
            </a:r>
            <a:r>
              <a:rPr lang="ja-JP" altLang="en-US" sz="1000" dirty="0">
                <a:latin typeface="ＭＳ Ｐゴシック" pitchFamily="50" charset="-128"/>
              </a:rPr>
              <a:t>胃のエックス線検査」 「</a:t>
            </a:r>
            <a:r>
              <a:rPr lang="en-US" altLang="ja-JP" sz="1000" dirty="0">
                <a:latin typeface="ＭＳ Ｐゴシック" pitchFamily="50" charset="-128"/>
              </a:rPr>
              <a:t>4.</a:t>
            </a:r>
            <a:r>
              <a:rPr lang="ja-JP" altLang="en-US" sz="1000" dirty="0">
                <a:latin typeface="ＭＳ Ｐゴシック" pitchFamily="50" charset="-128"/>
              </a:rPr>
              <a:t>胸部エックス線検査」 「</a:t>
            </a:r>
            <a:r>
              <a:rPr lang="en-US" altLang="ja-JP" sz="1000" dirty="0">
                <a:latin typeface="ＭＳ Ｐゴシック" pitchFamily="50" charset="-128"/>
              </a:rPr>
              <a:t>7.</a:t>
            </a:r>
            <a:r>
              <a:rPr lang="ja-JP" altLang="en-US" sz="1000" dirty="0">
                <a:latin typeface="ＭＳ Ｐゴシック" pitchFamily="50" charset="-128"/>
              </a:rPr>
              <a:t>便の潜血検査」「</a:t>
            </a:r>
            <a:r>
              <a:rPr lang="en-US" altLang="ja-JP" sz="1000" dirty="0">
                <a:latin typeface="ＭＳ Ｐゴシック" pitchFamily="50" charset="-128"/>
              </a:rPr>
              <a:t>8.</a:t>
            </a:r>
            <a:r>
              <a:rPr lang="ja-JP" altLang="en-US" sz="1000" dirty="0">
                <a:latin typeface="ＭＳ Ｐゴシック" pitchFamily="50" charset="-128"/>
              </a:rPr>
              <a:t>大腸のエックス線検査」は職場が最も多い。</a:t>
            </a:r>
            <a:endParaRPr lang="en-US" altLang="ja-JP" sz="1000" dirty="0">
              <a:latin typeface="ＭＳ Ｐゴシック" pitchFamily="50" charset="-128"/>
            </a:endParaRPr>
          </a:p>
          <a:p>
            <a:pPr marL="104775" indent="-104775" eaLnBrk="1" hangingPunct="1">
              <a:spcBef>
                <a:spcPts val="600"/>
              </a:spcBef>
              <a:tabLst>
                <a:tab pos="444500" algn="l"/>
                <a:tab pos="3492500" algn="l"/>
              </a:tabLst>
            </a:pPr>
            <a:r>
              <a:rPr lang="ja-JP" altLang="en-US" sz="1000" dirty="0">
                <a:latin typeface="ＭＳ Ｐゴシック" pitchFamily="50" charset="-128"/>
              </a:rPr>
              <a:t>○「</a:t>
            </a:r>
            <a:r>
              <a:rPr lang="en-US" altLang="ja-JP" sz="1000" dirty="0">
                <a:latin typeface="ＭＳ Ｐゴシック" pitchFamily="50" charset="-128"/>
              </a:rPr>
              <a:t>2.</a:t>
            </a:r>
            <a:r>
              <a:rPr lang="ja-JP" altLang="en-US" sz="1000" dirty="0">
                <a:latin typeface="ＭＳ Ｐゴシック" pitchFamily="50" charset="-128"/>
              </a:rPr>
              <a:t>胃カメラ」 「</a:t>
            </a:r>
            <a:r>
              <a:rPr lang="en-US" altLang="ja-JP" sz="1000" dirty="0">
                <a:latin typeface="ＭＳ Ｐゴシック" pitchFamily="50" charset="-128"/>
              </a:rPr>
              <a:t>3.</a:t>
            </a:r>
            <a:r>
              <a:rPr lang="ja-JP" altLang="en-US" sz="1000" dirty="0">
                <a:latin typeface="ＭＳ Ｐゴシック" pitchFamily="50" charset="-128"/>
              </a:rPr>
              <a:t>胃がんリスク検査・</a:t>
            </a:r>
            <a:r>
              <a:rPr lang="en-US" altLang="ja-JP" sz="1000" dirty="0">
                <a:latin typeface="ＭＳ Ｐゴシック" pitchFamily="50" charset="-128"/>
              </a:rPr>
              <a:t>ABC</a:t>
            </a:r>
            <a:r>
              <a:rPr lang="ja-JP" altLang="en-US" sz="1000" dirty="0">
                <a:latin typeface="ＭＳ Ｐゴシック" pitchFamily="50" charset="-128"/>
              </a:rPr>
              <a:t>検査」 「</a:t>
            </a:r>
            <a:r>
              <a:rPr lang="en-US" altLang="ja-JP" sz="1000" dirty="0">
                <a:latin typeface="ＭＳ Ｐゴシック" pitchFamily="50" charset="-128"/>
              </a:rPr>
              <a:t>5.</a:t>
            </a:r>
            <a:r>
              <a:rPr lang="ja-JP" altLang="en-US" sz="1000" dirty="0">
                <a:latin typeface="ＭＳ Ｐゴシック" pitchFamily="50" charset="-128"/>
              </a:rPr>
              <a:t>喀痰検査」 「</a:t>
            </a:r>
            <a:r>
              <a:rPr lang="en-US" altLang="ja-JP" sz="1000" dirty="0">
                <a:latin typeface="ＭＳ Ｐゴシック" pitchFamily="50" charset="-128"/>
              </a:rPr>
              <a:t>6.</a:t>
            </a:r>
            <a:r>
              <a:rPr lang="zh-TW" altLang="en-US" sz="1000" dirty="0">
                <a:latin typeface="ＭＳ Ｐゴシック" pitchFamily="50" charset="-128"/>
              </a:rPr>
              <a:t>気管支鏡検査</a:t>
            </a:r>
            <a:r>
              <a:rPr lang="ja-JP" altLang="en-US" sz="1000" dirty="0">
                <a:latin typeface="ＭＳ Ｐゴシック" pitchFamily="50" charset="-128"/>
              </a:rPr>
              <a:t>」「</a:t>
            </a:r>
            <a:r>
              <a:rPr lang="en-US" altLang="ja-JP" sz="1000" dirty="0">
                <a:latin typeface="ＭＳ Ｐゴシック" pitchFamily="50" charset="-128"/>
              </a:rPr>
              <a:t>9.</a:t>
            </a:r>
            <a:r>
              <a:rPr lang="ja-JP" altLang="en-US" sz="1000" dirty="0">
                <a:latin typeface="ＭＳ Ｐゴシック" pitchFamily="50" charset="-128"/>
              </a:rPr>
              <a:t>大腸の内視鏡検査」は人間ドックが最も多い。</a:t>
            </a:r>
            <a:endParaRPr lang="en-US" altLang="ja-JP" sz="1000" dirty="0">
              <a:latin typeface="ＭＳ Ｐゴシック" pitchFamily="50" charset="-128"/>
            </a:endParaRPr>
          </a:p>
          <a:p>
            <a:pPr marL="104775" indent="-104775" eaLnBrk="1" hangingPunct="1">
              <a:spcBef>
                <a:spcPts val="600"/>
              </a:spcBef>
              <a:tabLst>
                <a:tab pos="444500" algn="l"/>
                <a:tab pos="3492500" algn="l"/>
              </a:tabLst>
            </a:pPr>
            <a:r>
              <a:rPr lang="ja-JP" altLang="en-US" sz="1000" dirty="0">
                <a:latin typeface="ＭＳ Ｐゴシック" pitchFamily="50" charset="-128"/>
              </a:rPr>
              <a:t>○「</a:t>
            </a:r>
            <a:r>
              <a:rPr lang="en-US" altLang="ja-JP" sz="1000" dirty="0">
                <a:latin typeface="ＭＳ Ｐゴシック" pitchFamily="50" charset="-128"/>
              </a:rPr>
              <a:t>10.</a:t>
            </a:r>
            <a:r>
              <a:rPr lang="ja-JP" altLang="en-US" sz="1000" dirty="0">
                <a:latin typeface="ＭＳ Ｐゴシック" pitchFamily="50" charset="-128"/>
              </a:rPr>
              <a:t>乳房の視触診検査」「</a:t>
            </a:r>
            <a:r>
              <a:rPr lang="en-US" altLang="ja-JP" sz="1000" dirty="0">
                <a:latin typeface="ＭＳ Ｐゴシック" pitchFamily="50" charset="-128"/>
              </a:rPr>
              <a:t>11.</a:t>
            </a:r>
            <a:r>
              <a:rPr lang="ja-JP" altLang="en-US" sz="1000" dirty="0">
                <a:latin typeface="ＭＳ Ｐゴシック" pitchFamily="50" charset="-128"/>
              </a:rPr>
              <a:t>乳房のエックス線検査」「</a:t>
            </a:r>
            <a:r>
              <a:rPr lang="en-US" altLang="ja-JP" sz="1000" dirty="0">
                <a:latin typeface="ＭＳ Ｐゴシック" pitchFamily="50" charset="-128"/>
              </a:rPr>
              <a:t>12.</a:t>
            </a:r>
            <a:r>
              <a:rPr lang="ja-JP" altLang="en-US" sz="1000" dirty="0">
                <a:latin typeface="ＭＳ Ｐゴシック" pitchFamily="50" charset="-128"/>
              </a:rPr>
              <a:t>乳房の超音波検査」「</a:t>
            </a:r>
            <a:r>
              <a:rPr lang="en-US" altLang="ja-JP" sz="1000" dirty="0">
                <a:latin typeface="ＭＳ Ｐゴシック" pitchFamily="50" charset="-128"/>
              </a:rPr>
              <a:t>13.</a:t>
            </a:r>
            <a:r>
              <a:rPr lang="ja-JP" altLang="en-US" sz="1000" dirty="0">
                <a:latin typeface="ＭＳ Ｐゴシック" pitchFamily="50" charset="-128"/>
              </a:rPr>
              <a:t>細胞診検査（妊婦健診）」「</a:t>
            </a:r>
            <a:r>
              <a:rPr lang="en-US" altLang="ja-JP" sz="1000" dirty="0">
                <a:latin typeface="ＭＳ Ｐゴシック" pitchFamily="50" charset="-128"/>
              </a:rPr>
              <a:t>14.</a:t>
            </a:r>
            <a:r>
              <a:rPr lang="ja-JP" altLang="en-US" sz="1000" dirty="0">
                <a:latin typeface="ＭＳ Ｐゴシック" pitchFamily="50" charset="-128"/>
              </a:rPr>
              <a:t>細胞診検査（妊婦健診以外）」は市町村が最も多い。</a:t>
            </a:r>
            <a:endParaRPr lang="en-US" altLang="ja-JP" sz="1000" dirty="0">
              <a:latin typeface="ＭＳ Ｐゴシック" pitchFamily="50" charset="-128"/>
            </a:endParaRPr>
          </a:p>
        </p:txBody>
      </p:sp>
      <p:sp>
        <p:nvSpPr>
          <p:cNvPr id="11" name="Rectangle 3"/>
          <p:cNvSpPr>
            <a:spLocks noChangeArrowheads="1"/>
          </p:cNvSpPr>
          <p:nvPr/>
        </p:nvSpPr>
        <p:spPr bwMode="auto">
          <a:xfrm>
            <a:off x="415925" y="730802"/>
            <a:ext cx="2015778" cy="286232"/>
          </a:xfrm>
          <a:prstGeom prst="rect">
            <a:avLst/>
          </a:prstGeom>
          <a:noFill/>
          <a:ln w="9525" algn="ctr">
            <a:noFill/>
            <a:miter lim="800000"/>
            <a:headEnd/>
            <a:tailEnd/>
          </a:ln>
        </p:spPr>
        <p:txBody>
          <a:bodyPr wrap="square">
            <a:spAutoFit/>
          </a:bodyPr>
          <a:lstStyle/>
          <a:p>
            <a:pPr eaLnBrk="1" hangingPunct="1">
              <a:lnSpc>
                <a:spcPct val="105000"/>
              </a:lnSpc>
              <a:spcBef>
                <a:spcPct val="10000"/>
              </a:spcBef>
              <a:tabLst>
                <a:tab pos="444500" algn="l"/>
                <a:tab pos="3492500" algn="l"/>
              </a:tabLst>
            </a:pPr>
            <a:r>
              <a:rPr lang="ja-JP" altLang="en-US" dirty="0">
                <a:latin typeface="ＭＳ Ｐゴシック" pitchFamily="50" charset="-128"/>
              </a:rPr>
              <a:t>（６）受診場所</a:t>
            </a:r>
          </a:p>
        </p:txBody>
      </p:sp>
      <p:pic>
        <p:nvPicPr>
          <p:cNvPr id="4" name="図 3"/>
          <p:cNvPicPr>
            <a:picLocks noChangeAspect="1"/>
          </p:cNvPicPr>
          <p:nvPr/>
        </p:nvPicPr>
        <p:blipFill>
          <a:blip r:embed="rId3"/>
          <a:stretch>
            <a:fillRect/>
          </a:stretch>
        </p:blipFill>
        <p:spPr>
          <a:xfrm>
            <a:off x="776288" y="1017033"/>
            <a:ext cx="5904904" cy="336730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ー 4"/>
          <p:cNvSpPr txBox="1">
            <a:spLocks noGrp="1"/>
          </p:cNvSpPr>
          <p:nvPr/>
        </p:nvSpPr>
        <p:spPr bwMode="auto">
          <a:xfrm>
            <a:off x="4645025" y="6597650"/>
            <a:ext cx="498475" cy="304800"/>
          </a:xfrm>
          <a:prstGeom prst="rect">
            <a:avLst/>
          </a:prstGeom>
          <a:noFill/>
          <a:ln w="9525">
            <a:noFill/>
            <a:miter lim="800000"/>
            <a:headEnd/>
            <a:tailEnd/>
          </a:ln>
        </p:spPr>
        <p:txBody>
          <a:bodyPr wrap="none">
            <a:spAutoFit/>
          </a:bodyPr>
          <a:lstStyle/>
          <a:p>
            <a:pPr algn="ctr" eaLnBrk="1" hangingPunct="1"/>
            <a:r>
              <a:rPr lang="en-US" altLang="ja-JP" sz="1400" dirty="0"/>
              <a:t>-</a:t>
            </a:r>
            <a:fld id="{714ED391-8DF2-42E6-9CE9-C2AD701AD831}" type="slidenum">
              <a:rPr lang="en-US" altLang="ja-JP" sz="1400"/>
              <a:pPr algn="ctr" eaLnBrk="1" hangingPunct="1"/>
              <a:t>14</a:t>
            </a:fld>
            <a:r>
              <a:rPr lang="en-US" altLang="ja-JP" sz="1400" dirty="0"/>
              <a:t>-</a:t>
            </a:r>
          </a:p>
        </p:txBody>
      </p:sp>
      <p:sp>
        <p:nvSpPr>
          <p:cNvPr id="14340" name="Rectangle 3"/>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２．がん検診の受診・未受診理由</a:t>
            </a:r>
          </a:p>
        </p:txBody>
      </p:sp>
      <p:sp>
        <p:nvSpPr>
          <p:cNvPr id="14341" name="Rectangle 13"/>
          <p:cNvSpPr>
            <a:spLocks noChangeArrowheads="1"/>
          </p:cNvSpPr>
          <p:nvPr/>
        </p:nvSpPr>
        <p:spPr bwMode="auto">
          <a:xfrm>
            <a:off x="941870" y="3189899"/>
            <a:ext cx="8505825" cy="400110"/>
          </a:xfrm>
          <a:prstGeom prst="rect">
            <a:avLst/>
          </a:prstGeom>
          <a:noFill/>
          <a:ln w="9525" algn="ctr">
            <a:noFill/>
            <a:miter lim="800000"/>
            <a:headEnd/>
            <a:tailEnd/>
          </a:ln>
        </p:spPr>
        <p:txBody>
          <a:bodyPr>
            <a:spAutoFit/>
          </a:bodyPr>
          <a:lstStyle/>
          <a:p>
            <a:pPr marL="104775" indent="-104775" eaLnBrk="1" hangingPunct="1">
              <a:spcBef>
                <a:spcPct val="10000"/>
              </a:spcBef>
              <a:tabLst>
                <a:tab pos="444500" algn="l"/>
                <a:tab pos="3492500" algn="l"/>
              </a:tabLst>
            </a:pPr>
            <a:r>
              <a:rPr lang="en-US" altLang="ja-JP" sz="1000" dirty="0">
                <a:latin typeface="ＭＳ Ｐゴシック" pitchFamily="50" charset="-128"/>
              </a:rPr>
              <a:t>○</a:t>
            </a:r>
            <a:r>
              <a:rPr lang="ja-JP" altLang="en-US" sz="1000" dirty="0">
                <a:latin typeface="ＭＳ Ｐゴシック" pitchFamily="50" charset="-128"/>
              </a:rPr>
              <a:t>「がん検診の必要性を理解しているから」が</a:t>
            </a:r>
            <a:r>
              <a:rPr lang="en-US" altLang="ja-JP" sz="1000" dirty="0">
                <a:latin typeface="ＭＳ Ｐゴシック" pitchFamily="50" charset="-128"/>
              </a:rPr>
              <a:t>29.9</a:t>
            </a:r>
            <a:r>
              <a:rPr lang="ja-JP" altLang="en-US" sz="1000" dirty="0">
                <a:latin typeface="ＭＳ Ｐゴシック" pitchFamily="50" charset="-128"/>
              </a:rPr>
              <a:t>％で最も多く、次いで「市町村から個別通知がきたから（あなた宛の郵便物）」（</a:t>
            </a:r>
            <a:r>
              <a:rPr lang="en-US" altLang="ja-JP" sz="1000" dirty="0">
                <a:latin typeface="ＭＳ Ｐゴシック" pitchFamily="50" charset="-128"/>
              </a:rPr>
              <a:t>22.5</a:t>
            </a:r>
            <a:r>
              <a:rPr lang="ja-JP" altLang="en-US" sz="1000" dirty="0">
                <a:latin typeface="ＭＳ Ｐゴシック" pitchFamily="50" charset="-128"/>
              </a:rPr>
              <a:t>％）、</a:t>
            </a:r>
            <a:br>
              <a:rPr lang="en-US" altLang="ja-JP" sz="1000" dirty="0">
                <a:latin typeface="ＭＳ Ｐゴシック" pitchFamily="50" charset="-128"/>
              </a:rPr>
            </a:br>
            <a:r>
              <a:rPr lang="ja-JP" altLang="en-US" sz="1000" dirty="0">
                <a:latin typeface="ＭＳ Ｐゴシック" pitchFamily="50" charset="-128"/>
              </a:rPr>
              <a:t>「職場で回覧物、通知をみたから」（</a:t>
            </a:r>
            <a:r>
              <a:rPr lang="en-US" altLang="ja-JP" sz="1000" dirty="0">
                <a:latin typeface="ＭＳ Ｐゴシック" pitchFamily="50" charset="-128"/>
              </a:rPr>
              <a:t>17.2</a:t>
            </a:r>
            <a:r>
              <a:rPr lang="ja-JP" altLang="en-US" sz="1000" dirty="0">
                <a:latin typeface="ＭＳ Ｐゴシック" pitchFamily="50" charset="-128"/>
              </a:rPr>
              <a:t>％）が続く。</a:t>
            </a:r>
          </a:p>
        </p:txBody>
      </p:sp>
      <p:sp>
        <p:nvSpPr>
          <p:cNvPr id="14343" name="Rectangle 15"/>
          <p:cNvSpPr>
            <a:spLocks noChangeArrowheads="1"/>
          </p:cNvSpPr>
          <p:nvPr/>
        </p:nvSpPr>
        <p:spPr bwMode="auto">
          <a:xfrm>
            <a:off x="943064" y="5890598"/>
            <a:ext cx="8504631" cy="723275"/>
          </a:xfrm>
          <a:prstGeom prst="rect">
            <a:avLst/>
          </a:prstGeom>
          <a:noFill/>
          <a:ln w="9525" algn="ctr">
            <a:noFill/>
            <a:miter lim="800000"/>
            <a:headEnd/>
            <a:tailEnd/>
          </a:ln>
        </p:spPr>
        <p:txBody>
          <a:bodyPr wrap="square">
            <a:spAutoFit/>
          </a:bodyPr>
          <a:lstStyle/>
          <a:p>
            <a:pPr marL="104775" indent="-104775" eaLnBrk="1" hangingPunct="1">
              <a:spcBef>
                <a:spcPct val="10000"/>
              </a:spcBef>
              <a:tabLst>
                <a:tab pos="444500" algn="l"/>
                <a:tab pos="3492500" algn="l"/>
              </a:tabLst>
            </a:pPr>
            <a:r>
              <a:rPr lang="ja-JP" altLang="en-US" sz="1000" dirty="0">
                <a:latin typeface="ＭＳ Ｐゴシック" pitchFamily="50" charset="-128"/>
              </a:rPr>
              <a:t>○男性</a:t>
            </a:r>
            <a:r>
              <a:rPr lang="en-US" altLang="ja-JP" sz="1000" dirty="0">
                <a:latin typeface="ＭＳ Ｐゴシック" pitchFamily="50" charset="-128"/>
              </a:rPr>
              <a:t>40</a:t>
            </a:r>
            <a:r>
              <a:rPr lang="ja-JP" altLang="en-US" sz="1000" dirty="0">
                <a:latin typeface="ＭＳ Ｐゴシック" pitchFamily="50" charset="-128"/>
              </a:rPr>
              <a:t>～</a:t>
            </a:r>
            <a:r>
              <a:rPr lang="en-US" altLang="ja-JP" sz="1000" dirty="0">
                <a:latin typeface="ＭＳ Ｐゴシック" pitchFamily="50" charset="-128"/>
              </a:rPr>
              <a:t>49</a:t>
            </a:r>
            <a:r>
              <a:rPr lang="ja-JP" altLang="en-US" sz="1000" dirty="0">
                <a:latin typeface="ＭＳ Ｐゴシック" pitchFamily="50" charset="-128"/>
              </a:rPr>
              <a:t>歳では「職場での回覧物、通知をみたから」が最も多い。男性</a:t>
            </a:r>
            <a:r>
              <a:rPr lang="en-US" altLang="ja-JP" sz="1000" dirty="0">
                <a:latin typeface="ＭＳ Ｐゴシック" pitchFamily="50" charset="-128"/>
              </a:rPr>
              <a:t>60</a:t>
            </a:r>
            <a:r>
              <a:rPr lang="ja-JP" altLang="en-US" sz="1000" dirty="0">
                <a:latin typeface="ＭＳ Ｐゴシック" pitchFamily="50" charset="-128"/>
              </a:rPr>
              <a:t>～</a:t>
            </a:r>
            <a:r>
              <a:rPr lang="en-US" altLang="ja-JP" sz="1000" dirty="0">
                <a:latin typeface="ＭＳ Ｐゴシック" pitchFamily="50" charset="-128"/>
              </a:rPr>
              <a:t>69</a:t>
            </a:r>
            <a:r>
              <a:rPr lang="ja-JP" altLang="en-US" sz="1000" dirty="0">
                <a:latin typeface="ＭＳ Ｐゴシック" pitchFamily="50" charset="-128"/>
              </a:rPr>
              <a:t>歳では「がん検診の必要性を理解しているから」の他は「市町村から個別通知がきたから」が多い。</a:t>
            </a:r>
            <a:endParaRPr lang="en-US" altLang="ja-JP" sz="1000" dirty="0">
              <a:latin typeface="ＭＳ Ｐゴシック" pitchFamily="50" charset="-128"/>
            </a:endParaRPr>
          </a:p>
          <a:p>
            <a:pPr marL="104775" indent="-104775" eaLnBrk="1" hangingPunct="1">
              <a:spcBef>
                <a:spcPct val="10000"/>
              </a:spcBef>
              <a:tabLst>
                <a:tab pos="444500" algn="l"/>
                <a:tab pos="3492500" algn="l"/>
              </a:tabLst>
            </a:pPr>
            <a:r>
              <a:rPr lang="ja-JP" altLang="en-US" sz="1000" dirty="0">
                <a:latin typeface="ＭＳ Ｐゴシック" pitchFamily="50" charset="-128"/>
              </a:rPr>
              <a:t>○女性は男性に比べ「職場での回覧物、通知をみたから」が少なく、「市町村から個別通知がきたから」が多い傾向がみられる。</a:t>
            </a:r>
            <a:br>
              <a:rPr lang="en-US" altLang="ja-JP" sz="1000" dirty="0">
                <a:latin typeface="ＭＳ Ｐゴシック" pitchFamily="50" charset="-128"/>
              </a:rPr>
            </a:br>
            <a:r>
              <a:rPr lang="ja-JP" altLang="en-US" sz="1000" dirty="0">
                <a:latin typeface="ＭＳ Ｐゴシック" pitchFamily="50" charset="-128"/>
              </a:rPr>
              <a:t>女性</a:t>
            </a:r>
            <a:r>
              <a:rPr lang="en-US" altLang="ja-JP" sz="1000" dirty="0">
                <a:latin typeface="ＭＳ Ｐゴシック" pitchFamily="50" charset="-128"/>
              </a:rPr>
              <a:t>20</a:t>
            </a:r>
            <a:r>
              <a:rPr lang="ja-JP" altLang="en-US" sz="1000" dirty="0">
                <a:latin typeface="ＭＳ Ｐゴシック" pitchFamily="50" charset="-128"/>
              </a:rPr>
              <a:t>～</a:t>
            </a:r>
            <a:r>
              <a:rPr lang="en-US" altLang="ja-JP" sz="1000" dirty="0">
                <a:latin typeface="ＭＳ Ｐゴシック" pitchFamily="50" charset="-128"/>
              </a:rPr>
              <a:t>29</a:t>
            </a:r>
            <a:r>
              <a:rPr lang="ja-JP" altLang="en-US" sz="1000" dirty="0">
                <a:latin typeface="ＭＳ Ｐゴシック" pitchFamily="50" charset="-128"/>
              </a:rPr>
              <a:t>歳では「市町村から無料クーポン券が届いたから」も「市町村から個別通知がきたから」と同程度の水準となっており、主なきっかけとなっている。</a:t>
            </a:r>
            <a:endParaRPr lang="en-US" altLang="ja-JP" sz="1000" dirty="0">
              <a:latin typeface="ＭＳ Ｐゴシック" pitchFamily="50" charset="-128"/>
            </a:endParaRPr>
          </a:p>
        </p:txBody>
      </p:sp>
      <p:pic>
        <p:nvPicPr>
          <p:cNvPr id="2" name="図 1"/>
          <p:cNvPicPr>
            <a:picLocks noChangeAspect="1"/>
          </p:cNvPicPr>
          <p:nvPr/>
        </p:nvPicPr>
        <p:blipFill>
          <a:blip r:embed="rId3"/>
          <a:stretch>
            <a:fillRect/>
          </a:stretch>
        </p:blipFill>
        <p:spPr>
          <a:xfrm>
            <a:off x="934480" y="1077899"/>
            <a:ext cx="4069801" cy="2112000"/>
          </a:xfrm>
          <a:prstGeom prst="rect">
            <a:avLst/>
          </a:prstGeom>
        </p:spPr>
      </p:pic>
      <p:pic>
        <p:nvPicPr>
          <p:cNvPr id="3" name="図 2"/>
          <p:cNvPicPr>
            <a:picLocks noChangeAspect="1"/>
          </p:cNvPicPr>
          <p:nvPr/>
        </p:nvPicPr>
        <p:blipFill>
          <a:blip r:embed="rId4"/>
          <a:stretch>
            <a:fillRect/>
          </a:stretch>
        </p:blipFill>
        <p:spPr>
          <a:xfrm>
            <a:off x="934480" y="3826448"/>
            <a:ext cx="8051401" cy="2064150"/>
          </a:xfrm>
          <a:prstGeom prst="rect">
            <a:avLst/>
          </a:prstGeom>
        </p:spPr>
      </p:pic>
      <p:sp>
        <p:nvSpPr>
          <p:cNvPr id="12" name="Rectangle 3"/>
          <p:cNvSpPr>
            <a:spLocks noChangeArrowheads="1"/>
          </p:cNvSpPr>
          <p:nvPr/>
        </p:nvSpPr>
        <p:spPr bwMode="auto">
          <a:xfrm>
            <a:off x="415923" y="620688"/>
            <a:ext cx="2880891" cy="498598"/>
          </a:xfrm>
          <a:prstGeom prst="rect">
            <a:avLst/>
          </a:prstGeom>
          <a:noFill/>
          <a:ln w="9525" algn="ctr">
            <a:noFill/>
            <a:miter lim="800000"/>
            <a:headEnd/>
            <a:tailEnd/>
          </a:ln>
        </p:spPr>
        <p:txBody>
          <a:bodyPr wrap="square">
            <a:spAutoFit/>
          </a:bodyPr>
          <a:lstStyle/>
          <a:p>
            <a:pPr eaLnBrk="1" hangingPunct="1">
              <a:lnSpc>
                <a:spcPct val="105000"/>
              </a:lnSpc>
              <a:spcBef>
                <a:spcPct val="10000"/>
              </a:spcBef>
              <a:tabLst>
                <a:tab pos="444500" algn="l"/>
                <a:tab pos="3492500" algn="l"/>
              </a:tabLst>
            </a:pPr>
            <a:r>
              <a:rPr lang="ja-JP" altLang="en-US" dirty="0">
                <a:latin typeface="ＭＳ Ｐゴシック" pitchFamily="50" charset="-128"/>
              </a:rPr>
              <a:t>（１）受診のきっかけ</a:t>
            </a:r>
            <a:endParaRPr lang="en-US" altLang="ja-JP" dirty="0">
              <a:latin typeface="ＭＳ Ｐゴシック" pitchFamily="50" charset="-128"/>
            </a:endParaRPr>
          </a:p>
          <a:p>
            <a:pPr eaLnBrk="1" hangingPunct="1">
              <a:lnSpc>
                <a:spcPct val="105000"/>
              </a:lnSpc>
              <a:spcBef>
                <a:spcPct val="10000"/>
              </a:spcBef>
              <a:tabLst>
                <a:tab pos="444500" algn="l"/>
                <a:tab pos="3492500" algn="l"/>
              </a:tabLst>
            </a:pPr>
            <a:r>
              <a:rPr lang="ja-JP" altLang="en-US" dirty="0">
                <a:latin typeface="ＭＳ Ｐゴシック" pitchFamily="50" charset="-128"/>
              </a:rPr>
              <a:t>　　　</a:t>
            </a:r>
            <a:r>
              <a:rPr lang="ja-JP" altLang="en-US" sz="1100" dirty="0">
                <a:latin typeface="ＭＳ Ｐゴシック" pitchFamily="50" charset="-128"/>
              </a:rPr>
              <a:t>－全体的な傾向－</a:t>
            </a:r>
            <a:endParaRPr lang="ja-JP" altLang="en-US" dirty="0">
              <a:latin typeface="ＭＳ Ｐゴシック" pitchFamily="50" charset="-128"/>
            </a:endParaRPr>
          </a:p>
        </p:txBody>
      </p:sp>
      <p:sp>
        <p:nvSpPr>
          <p:cNvPr id="13" name="Rectangle 3"/>
          <p:cNvSpPr>
            <a:spLocks noChangeArrowheads="1"/>
          </p:cNvSpPr>
          <p:nvPr/>
        </p:nvSpPr>
        <p:spPr bwMode="auto">
          <a:xfrm>
            <a:off x="776284" y="3581380"/>
            <a:ext cx="3312941" cy="249427"/>
          </a:xfrm>
          <a:prstGeom prst="rect">
            <a:avLst/>
          </a:prstGeom>
          <a:noFill/>
          <a:ln w="9525" algn="ctr">
            <a:noFill/>
            <a:miter lim="800000"/>
            <a:headEnd/>
            <a:tailEnd/>
          </a:ln>
        </p:spPr>
        <p:txBody>
          <a:bodyPr wrap="square">
            <a:spAutoFit/>
          </a:bodyPr>
          <a:lstStyle/>
          <a:p>
            <a:pPr eaLnBrk="1" hangingPunct="1">
              <a:lnSpc>
                <a:spcPct val="105000"/>
              </a:lnSpc>
              <a:spcBef>
                <a:spcPct val="10000"/>
              </a:spcBef>
              <a:tabLst>
                <a:tab pos="444500" algn="l"/>
                <a:tab pos="3492500" algn="l"/>
              </a:tabLst>
            </a:pPr>
            <a:r>
              <a:rPr lang="ja-JP" altLang="en-US" sz="1100" dirty="0">
                <a:latin typeface="ＭＳ Ｐゴシック" pitchFamily="50" charset="-128"/>
              </a:rPr>
              <a:t>－性年代別の傾向－</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ー 4"/>
          <p:cNvSpPr txBox="1">
            <a:spLocks noGrp="1"/>
          </p:cNvSpPr>
          <p:nvPr/>
        </p:nvSpPr>
        <p:spPr bwMode="auto">
          <a:xfrm>
            <a:off x="4645025" y="6597650"/>
            <a:ext cx="498475" cy="304800"/>
          </a:xfrm>
          <a:prstGeom prst="rect">
            <a:avLst/>
          </a:prstGeom>
          <a:noFill/>
          <a:ln w="9525">
            <a:noFill/>
            <a:miter lim="800000"/>
            <a:headEnd/>
            <a:tailEnd/>
          </a:ln>
        </p:spPr>
        <p:txBody>
          <a:bodyPr wrap="none">
            <a:spAutoFit/>
          </a:bodyPr>
          <a:lstStyle/>
          <a:p>
            <a:pPr algn="ctr" eaLnBrk="1" hangingPunct="1"/>
            <a:r>
              <a:rPr lang="en-US" altLang="ja-JP" sz="1400" dirty="0"/>
              <a:t>-</a:t>
            </a:r>
            <a:fld id="{714ED391-8DF2-42E6-9CE9-C2AD701AD831}" type="slidenum">
              <a:rPr lang="en-US" altLang="ja-JP" sz="1400"/>
              <a:pPr algn="ctr" eaLnBrk="1" hangingPunct="1"/>
              <a:t>15</a:t>
            </a:fld>
            <a:r>
              <a:rPr lang="en-US" altLang="ja-JP" sz="1400" dirty="0"/>
              <a:t>-</a:t>
            </a:r>
          </a:p>
        </p:txBody>
      </p:sp>
      <p:sp>
        <p:nvSpPr>
          <p:cNvPr id="14340" name="Rectangle 3"/>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２．がん検診の受診・未受診理由</a:t>
            </a:r>
          </a:p>
        </p:txBody>
      </p:sp>
      <p:sp>
        <p:nvSpPr>
          <p:cNvPr id="14341" name="Rectangle 13"/>
          <p:cNvSpPr>
            <a:spLocks noChangeArrowheads="1"/>
          </p:cNvSpPr>
          <p:nvPr/>
        </p:nvSpPr>
        <p:spPr bwMode="auto">
          <a:xfrm>
            <a:off x="934883" y="2796539"/>
            <a:ext cx="8505825" cy="246221"/>
          </a:xfrm>
          <a:prstGeom prst="rect">
            <a:avLst/>
          </a:prstGeom>
          <a:noFill/>
          <a:ln w="9525" algn="ctr">
            <a:noFill/>
            <a:miter lim="800000"/>
            <a:headEnd/>
            <a:tailEnd/>
          </a:ln>
        </p:spPr>
        <p:txBody>
          <a:bodyPr>
            <a:spAutoFit/>
          </a:bodyPr>
          <a:lstStyle/>
          <a:p>
            <a:pPr marL="104775" indent="-104775" eaLnBrk="1" hangingPunct="1">
              <a:spcBef>
                <a:spcPct val="10000"/>
              </a:spcBef>
              <a:tabLst>
                <a:tab pos="444500" algn="l"/>
                <a:tab pos="3492500" algn="l"/>
              </a:tabLst>
            </a:pPr>
            <a:r>
              <a:rPr lang="en-US" altLang="ja-JP" sz="1000" dirty="0">
                <a:latin typeface="ＭＳ Ｐゴシック" pitchFamily="50" charset="-128"/>
              </a:rPr>
              <a:t>○</a:t>
            </a:r>
            <a:r>
              <a:rPr lang="ja-JP" altLang="en-US" sz="1000" dirty="0">
                <a:latin typeface="ＭＳ Ｐゴシック" pitchFamily="50" charset="-128"/>
              </a:rPr>
              <a:t>「安心感を得ることができた」が</a:t>
            </a:r>
            <a:r>
              <a:rPr lang="en-US" altLang="ja-JP" sz="1000" dirty="0">
                <a:latin typeface="ＭＳ Ｐゴシック" pitchFamily="50" charset="-128"/>
              </a:rPr>
              <a:t>73.6</a:t>
            </a:r>
            <a:r>
              <a:rPr lang="ja-JP" altLang="en-US" sz="1000" dirty="0">
                <a:latin typeface="ＭＳ Ｐゴシック" pitchFamily="50" charset="-128"/>
              </a:rPr>
              <a:t>％で最も高く、次いで「日常生活において健康を意識するようになった」が</a:t>
            </a:r>
            <a:r>
              <a:rPr lang="en-US" altLang="ja-JP" sz="1000" dirty="0">
                <a:latin typeface="ＭＳ Ｐゴシック" pitchFamily="50" charset="-128"/>
              </a:rPr>
              <a:t>25.6</a:t>
            </a:r>
            <a:r>
              <a:rPr lang="ja-JP" altLang="en-US" sz="1000" dirty="0">
                <a:latin typeface="ＭＳ Ｐゴシック" pitchFamily="50" charset="-128"/>
              </a:rPr>
              <a:t>％である。</a:t>
            </a:r>
          </a:p>
        </p:txBody>
      </p:sp>
      <p:sp>
        <p:nvSpPr>
          <p:cNvPr id="12" name="Rectangle 3"/>
          <p:cNvSpPr>
            <a:spLocks noChangeArrowheads="1"/>
          </p:cNvSpPr>
          <p:nvPr/>
        </p:nvSpPr>
        <p:spPr bwMode="auto">
          <a:xfrm>
            <a:off x="415923" y="799334"/>
            <a:ext cx="2880891" cy="557076"/>
          </a:xfrm>
          <a:prstGeom prst="rect">
            <a:avLst/>
          </a:prstGeom>
          <a:noFill/>
          <a:ln w="9525" algn="ctr">
            <a:noFill/>
            <a:miter lim="800000"/>
            <a:headEnd/>
            <a:tailEnd/>
          </a:ln>
        </p:spPr>
        <p:txBody>
          <a:bodyPr wrap="square">
            <a:spAutoFit/>
          </a:bodyPr>
          <a:lstStyle/>
          <a:p>
            <a:pPr eaLnBrk="1" hangingPunct="1">
              <a:lnSpc>
                <a:spcPct val="105000"/>
              </a:lnSpc>
              <a:spcBef>
                <a:spcPct val="10000"/>
              </a:spcBef>
              <a:tabLst>
                <a:tab pos="444500" algn="l"/>
                <a:tab pos="3492500" algn="l"/>
              </a:tabLst>
            </a:pPr>
            <a:r>
              <a:rPr lang="ja-JP" altLang="en-US" dirty="0">
                <a:latin typeface="ＭＳ Ｐゴシック" pitchFamily="50" charset="-128"/>
              </a:rPr>
              <a:t>（２）がん検診を受診してよかったこと</a:t>
            </a:r>
            <a:endParaRPr lang="en-US" altLang="ja-JP" dirty="0">
              <a:latin typeface="ＭＳ Ｐゴシック" pitchFamily="50" charset="-128"/>
            </a:endParaRPr>
          </a:p>
          <a:p>
            <a:pPr eaLnBrk="1" hangingPunct="1">
              <a:lnSpc>
                <a:spcPct val="105000"/>
              </a:lnSpc>
              <a:spcBef>
                <a:spcPts val="600"/>
              </a:spcBef>
              <a:tabLst>
                <a:tab pos="444500" algn="l"/>
                <a:tab pos="3492500" algn="l"/>
              </a:tabLst>
            </a:pPr>
            <a:r>
              <a:rPr lang="ja-JP" altLang="en-US" dirty="0">
                <a:latin typeface="ＭＳ Ｐゴシック" pitchFamily="50" charset="-128"/>
              </a:rPr>
              <a:t>　　　</a:t>
            </a:r>
            <a:r>
              <a:rPr lang="ja-JP" altLang="en-US" sz="1100" dirty="0">
                <a:latin typeface="ＭＳ Ｐゴシック" pitchFamily="50" charset="-128"/>
              </a:rPr>
              <a:t>－全体的な傾向－</a:t>
            </a:r>
            <a:endParaRPr lang="ja-JP" altLang="en-US" dirty="0">
              <a:latin typeface="ＭＳ Ｐゴシック" pitchFamily="50" charset="-128"/>
            </a:endParaRPr>
          </a:p>
        </p:txBody>
      </p:sp>
      <p:sp>
        <p:nvSpPr>
          <p:cNvPr id="13" name="Rectangle 3"/>
          <p:cNvSpPr>
            <a:spLocks noChangeArrowheads="1"/>
          </p:cNvSpPr>
          <p:nvPr/>
        </p:nvSpPr>
        <p:spPr bwMode="auto">
          <a:xfrm>
            <a:off x="776284" y="3643482"/>
            <a:ext cx="3312941" cy="249427"/>
          </a:xfrm>
          <a:prstGeom prst="rect">
            <a:avLst/>
          </a:prstGeom>
          <a:noFill/>
          <a:ln w="9525" algn="ctr">
            <a:noFill/>
            <a:miter lim="800000"/>
            <a:headEnd/>
            <a:tailEnd/>
          </a:ln>
        </p:spPr>
        <p:txBody>
          <a:bodyPr wrap="square">
            <a:spAutoFit/>
          </a:bodyPr>
          <a:lstStyle/>
          <a:p>
            <a:pPr eaLnBrk="1" hangingPunct="1">
              <a:lnSpc>
                <a:spcPct val="105000"/>
              </a:lnSpc>
              <a:spcBef>
                <a:spcPct val="10000"/>
              </a:spcBef>
              <a:tabLst>
                <a:tab pos="444500" algn="l"/>
                <a:tab pos="3492500" algn="l"/>
              </a:tabLst>
            </a:pPr>
            <a:r>
              <a:rPr lang="ja-JP" altLang="en-US" sz="1100" dirty="0">
                <a:latin typeface="ＭＳ Ｐゴシック" pitchFamily="50" charset="-128"/>
              </a:rPr>
              <a:t>－性年代別の傾向－</a:t>
            </a:r>
          </a:p>
        </p:txBody>
      </p:sp>
      <p:pic>
        <p:nvPicPr>
          <p:cNvPr id="4" name="図 3"/>
          <p:cNvPicPr>
            <a:picLocks noChangeAspect="1"/>
          </p:cNvPicPr>
          <p:nvPr/>
        </p:nvPicPr>
        <p:blipFill>
          <a:blip r:embed="rId3"/>
          <a:stretch>
            <a:fillRect/>
          </a:stretch>
        </p:blipFill>
        <p:spPr>
          <a:xfrm>
            <a:off x="924335" y="1356410"/>
            <a:ext cx="3998400" cy="1408000"/>
          </a:xfrm>
          <a:prstGeom prst="rect">
            <a:avLst/>
          </a:prstGeom>
        </p:spPr>
      </p:pic>
      <p:pic>
        <p:nvPicPr>
          <p:cNvPr id="6" name="図 5"/>
          <p:cNvPicPr>
            <a:picLocks noChangeAspect="1"/>
          </p:cNvPicPr>
          <p:nvPr/>
        </p:nvPicPr>
        <p:blipFill>
          <a:blip r:embed="rId4"/>
          <a:stretch>
            <a:fillRect/>
          </a:stretch>
        </p:blipFill>
        <p:spPr>
          <a:xfrm>
            <a:off x="924335" y="3963880"/>
            <a:ext cx="8005202" cy="1557600"/>
          </a:xfrm>
          <a:prstGeom prst="rect">
            <a:avLst/>
          </a:prstGeom>
        </p:spPr>
      </p:pic>
      <p:sp>
        <p:nvSpPr>
          <p:cNvPr id="14" name="Rectangle 13"/>
          <p:cNvSpPr>
            <a:spLocks noChangeArrowheads="1"/>
          </p:cNvSpPr>
          <p:nvPr/>
        </p:nvSpPr>
        <p:spPr bwMode="auto">
          <a:xfrm>
            <a:off x="948320" y="5618825"/>
            <a:ext cx="8505825" cy="584775"/>
          </a:xfrm>
          <a:prstGeom prst="rect">
            <a:avLst/>
          </a:prstGeom>
          <a:noFill/>
          <a:ln w="9525" algn="ctr">
            <a:noFill/>
            <a:miter lim="800000"/>
            <a:headEnd/>
            <a:tailEnd/>
          </a:ln>
        </p:spPr>
        <p:txBody>
          <a:bodyPr>
            <a:spAutoFit/>
          </a:bodyPr>
          <a:lstStyle/>
          <a:p>
            <a:pPr marL="104775" indent="-104775" eaLnBrk="1" hangingPunct="1">
              <a:spcBef>
                <a:spcPct val="10000"/>
              </a:spcBef>
              <a:tabLst>
                <a:tab pos="444500" algn="l"/>
                <a:tab pos="3492500" algn="l"/>
              </a:tabLst>
            </a:pPr>
            <a:r>
              <a:rPr lang="en-US" altLang="ja-JP" sz="1000" dirty="0">
                <a:latin typeface="ＭＳ Ｐゴシック" pitchFamily="50" charset="-128"/>
              </a:rPr>
              <a:t>○</a:t>
            </a:r>
            <a:r>
              <a:rPr lang="ja-JP" altLang="en-US" sz="1000" dirty="0">
                <a:latin typeface="ＭＳ Ｐゴシック" pitchFamily="50" charset="-128"/>
              </a:rPr>
              <a:t>性別・年齢を問わず、上位にあがる項目は全体的な傾向と同様である。</a:t>
            </a:r>
            <a:endParaRPr lang="en-US" altLang="ja-JP" sz="1000" dirty="0">
              <a:latin typeface="ＭＳ Ｐゴシック" pitchFamily="50" charset="-128"/>
            </a:endParaRPr>
          </a:p>
          <a:p>
            <a:pPr marL="104775" indent="-104775" eaLnBrk="1" hangingPunct="1">
              <a:spcBef>
                <a:spcPct val="10000"/>
              </a:spcBef>
              <a:tabLst>
                <a:tab pos="444500" algn="l"/>
                <a:tab pos="3492500" algn="l"/>
              </a:tabLst>
            </a:pPr>
            <a:r>
              <a:rPr lang="ja-JP" altLang="en-US" sz="1000" dirty="0">
                <a:latin typeface="ＭＳ Ｐゴシック" pitchFamily="50" charset="-128"/>
              </a:rPr>
              <a:t>○女性</a:t>
            </a:r>
            <a:r>
              <a:rPr lang="en-US" altLang="ja-JP" sz="1000" dirty="0">
                <a:latin typeface="ＭＳ Ｐゴシック" pitchFamily="50" charset="-128"/>
              </a:rPr>
              <a:t>20</a:t>
            </a:r>
            <a:r>
              <a:rPr lang="ja-JP" altLang="en-US" sz="1000" dirty="0">
                <a:latin typeface="ＭＳ Ｐゴシック" pitchFamily="50" charset="-128"/>
              </a:rPr>
              <a:t>～</a:t>
            </a:r>
            <a:r>
              <a:rPr lang="en-US" altLang="ja-JP" sz="1000" dirty="0">
                <a:latin typeface="ＭＳ Ｐゴシック" pitchFamily="50" charset="-128"/>
              </a:rPr>
              <a:t>29</a:t>
            </a:r>
            <a:r>
              <a:rPr lang="ja-JP" altLang="en-US" sz="1000" dirty="0">
                <a:latin typeface="ＭＳ Ｐゴシック" pitchFamily="50" charset="-128"/>
              </a:rPr>
              <a:t>歳、女性</a:t>
            </a:r>
            <a:r>
              <a:rPr lang="en-US" altLang="ja-JP" sz="1000" dirty="0">
                <a:latin typeface="ＭＳ Ｐゴシック" pitchFamily="50" charset="-128"/>
              </a:rPr>
              <a:t>30</a:t>
            </a:r>
            <a:r>
              <a:rPr lang="ja-JP" altLang="en-US" sz="1000" dirty="0">
                <a:latin typeface="ＭＳ Ｐゴシック" pitchFamily="50" charset="-128"/>
              </a:rPr>
              <a:t>～</a:t>
            </a:r>
            <a:r>
              <a:rPr lang="en-US" altLang="ja-JP" sz="1000" dirty="0">
                <a:latin typeface="ＭＳ Ｐゴシック" pitchFamily="50" charset="-128"/>
              </a:rPr>
              <a:t>39</a:t>
            </a:r>
            <a:r>
              <a:rPr lang="ja-JP" altLang="en-US" sz="1000" dirty="0">
                <a:latin typeface="ＭＳ Ｐゴシック" pitchFamily="50" charset="-128"/>
              </a:rPr>
              <a:t>歳では「検査に対する負担感等が軽減し、継続して受けてみようと思った」も</a:t>
            </a:r>
            <a:r>
              <a:rPr lang="en-US" altLang="ja-JP" sz="1000" dirty="0">
                <a:latin typeface="ＭＳ Ｐゴシック" pitchFamily="50" charset="-128"/>
              </a:rPr>
              <a:t>2</a:t>
            </a:r>
            <a:r>
              <a:rPr lang="ja-JP" altLang="en-US" sz="1000" dirty="0">
                <a:latin typeface="ＭＳ Ｐゴシック" pitchFamily="50" charset="-128"/>
              </a:rPr>
              <a:t>割弱を占める。</a:t>
            </a:r>
          </a:p>
          <a:p>
            <a:pPr marL="104775" indent="-104775" eaLnBrk="1" hangingPunct="1">
              <a:spcBef>
                <a:spcPct val="10000"/>
              </a:spcBef>
              <a:tabLst>
                <a:tab pos="444500" algn="l"/>
                <a:tab pos="3492500" algn="l"/>
              </a:tabLst>
            </a:pPr>
            <a:r>
              <a:rPr lang="ja-JP" altLang="en-US" sz="1000" dirty="0">
                <a:latin typeface="ＭＳ Ｐゴシック" pitchFamily="50" charset="-128"/>
              </a:rPr>
              <a:t>○「がんや他の病気を早期発見することができた」は女性</a:t>
            </a:r>
            <a:r>
              <a:rPr lang="en-US" altLang="ja-JP" sz="1000" dirty="0">
                <a:latin typeface="ＭＳ Ｐゴシック" pitchFamily="50" charset="-128"/>
              </a:rPr>
              <a:t>60</a:t>
            </a:r>
            <a:r>
              <a:rPr lang="ja-JP" altLang="en-US" sz="1000" dirty="0">
                <a:latin typeface="ＭＳ Ｐゴシック" pitchFamily="50" charset="-128"/>
              </a:rPr>
              <a:t>～</a:t>
            </a:r>
            <a:r>
              <a:rPr lang="en-US" altLang="ja-JP" sz="1000" dirty="0">
                <a:latin typeface="ＭＳ Ｐゴシック" pitchFamily="50" charset="-128"/>
              </a:rPr>
              <a:t>69</a:t>
            </a:r>
            <a:r>
              <a:rPr lang="ja-JP" altLang="en-US" sz="1000" dirty="0">
                <a:latin typeface="ＭＳ Ｐゴシック" pitchFamily="50" charset="-128"/>
              </a:rPr>
              <a:t>歳で最も多く</a:t>
            </a:r>
            <a:r>
              <a:rPr lang="en-US" altLang="ja-JP" sz="1000" dirty="0">
                <a:latin typeface="ＭＳ Ｐゴシック" pitchFamily="50" charset="-128"/>
              </a:rPr>
              <a:t>13.4</a:t>
            </a:r>
            <a:r>
              <a:rPr lang="ja-JP" altLang="en-US" sz="1000" dirty="0">
                <a:latin typeface="ＭＳ Ｐゴシック" pitchFamily="50" charset="-128"/>
              </a:rPr>
              <a:t>％を占める。</a:t>
            </a:r>
          </a:p>
        </p:txBody>
      </p:sp>
    </p:spTree>
    <p:extLst>
      <p:ext uri="{BB962C8B-B14F-4D97-AF65-F5344CB8AC3E}">
        <p14:creationId xmlns:p14="http://schemas.microsoft.com/office/powerpoint/2010/main" val="3866821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ー 4"/>
          <p:cNvSpPr txBox="1">
            <a:spLocks noGrp="1"/>
          </p:cNvSpPr>
          <p:nvPr/>
        </p:nvSpPr>
        <p:spPr bwMode="auto">
          <a:xfrm>
            <a:off x="4645025" y="6597650"/>
            <a:ext cx="498475" cy="304800"/>
          </a:xfrm>
          <a:prstGeom prst="rect">
            <a:avLst/>
          </a:prstGeom>
          <a:noFill/>
          <a:ln w="9525">
            <a:noFill/>
            <a:miter lim="800000"/>
            <a:headEnd/>
            <a:tailEnd/>
          </a:ln>
        </p:spPr>
        <p:txBody>
          <a:bodyPr wrap="none">
            <a:spAutoFit/>
          </a:bodyPr>
          <a:lstStyle/>
          <a:p>
            <a:pPr algn="ctr" eaLnBrk="1" hangingPunct="1"/>
            <a:r>
              <a:rPr lang="en-US" altLang="ja-JP" sz="1400" dirty="0"/>
              <a:t>-</a:t>
            </a:r>
            <a:fld id="{714ED391-8DF2-42E6-9CE9-C2AD701AD831}" type="slidenum">
              <a:rPr lang="en-US" altLang="ja-JP" sz="1400"/>
              <a:pPr algn="ctr" eaLnBrk="1" hangingPunct="1"/>
              <a:t>16</a:t>
            </a:fld>
            <a:r>
              <a:rPr lang="en-US" altLang="ja-JP" sz="1400" dirty="0"/>
              <a:t>-</a:t>
            </a:r>
          </a:p>
        </p:txBody>
      </p:sp>
      <p:sp>
        <p:nvSpPr>
          <p:cNvPr id="14340" name="Rectangle 3"/>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２．がん検診の受診・未受診理由</a:t>
            </a:r>
          </a:p>
        </p:txBody>
      </p:sp>
      <p:sp>
        <p:nvSpPr>
          <p:cNvPr id="14341" name="Rectangle 13"/>
          <p:cNvSpPr>
            <a:spLocks noChangeArrowheads="1"/>
          </p:cNvSpPr>
          <p:nvPr/>
        </p:nvSpPr>
        <p:spPr bwMode="auto">
          <a:xfrm>
            <a:off x="776288" y="3204131"/>
            <a:ext cx="8505825" cy="630942"/>
          </a:xfrm>
          <a:prstGeom prst="rect">
            <a:avLst/>
          </a:prstGeom>
          <a:noFill/>
          <a:ln w="9525" algn="ctr">
            <a:noFill/>
            <a:miter lim="800000"/>
            <a:headEnd/>
            <a:tailEnd/>
          </a:ln>
        </p:spPr>
        <p:txBody>
          <a:bodyPr>
            <a:spAutoFit/>
          </a:bodyPr>
          <a:lstStyle/>
          <a:p>
            <a:pPr marL="104775" indent="-104775" eaLnBrk="1" hangingPunct="1">
              <a:spcBef>
                <a:spcPts val="600"/>
              </a:spcBef>
              <a:tabLst>
                <a:tab pos="444500" algn="l"/>
                <a:tab pos="3492500" algn="l"/>
              </a:tabLst>
            </a:pPr>
            <a:r>
              <a:rPr lang="en-US" altLang="ja-JP" sz="1000" dirty="0">
                <a:latin typeface="ＭＳ Ｐゴシック" pitchFamily="50" charset="-128"/>
              </a:rPr>
              <a:t>○</a:t>
            </a:r>
            <a:r>
              <a:rPr lang="ja-JP" altLang="en-US" sz="1000" dirty="0">
                <a:latin typeface="ＭＳ Ｐゴシック" pitchFamily="50" charset="-128"/>
              </a:rPr>
              <a:t>「定期的に受けていない」は全体では</a:t>
            </a:r>
            <a:r>
              <a:rPr lang="en-US" altLang="ja-JP" sz="1000" dirty="0">
                <a:latin typeface="ＭＳ Ｐゴシック" pitchFamily="50" charset="-128"/>
              </a:rPr>
              <a:t>36.9</a:t>
            </a:r>
            <a:r>
              <a:rPr lang="ja-JP" altLang="en-US" sz="1000" dirty="0">
                <a:latin typeface="ＭＳ Ｐゴシック" pitchFamily="50" charset="-128"/>
              </a:rPr>
              <a:t>％であり、</a:t>
            </a:r>
            <a:r>
              <a:rPr lang="en-US" altLang="ja-JP" sz="1000" dirty="0">
                <a:latin typeface="ＭＳ Ｐゴシック" pitchFamily="50" charset="-128"/>
              </a:rPr>
              <a:t>6</a:t>
            </a:r>
            <a:r>
              <a:rPr lang="ja-JP" altLang="en-US" sz="1000" dirty="0">
                <a:latin typeface="ＭＳ Ｐゴシック" pitchFamily="50" charset="-128"/>
              </a:rPr>
              <a:t>割以上は定期的にがん検診を受診している。</a:t>
            </a:r>
            <a:br>
              <a:rPr lang="en-US" altLang="ja-JP" sz="1000" dirty="0">
                <a:latin typeface="ＭＳ Ｐゴシック" pitchFamily="50" charset="-128"/>
              </a:rPr>
            </a:br>
            <a:r>
              <a:rPr lang="ja-JP" altLang="en-US" sz="1000" dirty="0">
                <a:latin typeface="ＭＳ Ｐゴシック" pitchFamily="50" charset="-128"/>
              </a:rPr>
              <a:t>但し、「定期的に受けていない」は男性</a:t>
            </a:r>
            <a:r>
              <a:rPr lang="en-US" altLang="ja-JP" sz="1000" dirty="0">
                <a:latin typeface="ＭＳ Ｐゴシック" pitchFamily="50" charset="-128"/>
              </a:rPr>
              <a:t>40</a:t>
            </a:r>
            <a:r>
              <a:rPr lang="ja-JP" altLang="en-US" sz="1000" dirty="0">
                <a:latin typeface="ＭＳ Ｐゴシック" pitchFamily="50" charset="-128"/>
              </a:rPr>
              <a:t>～</a:t>
            </a:r>
            <a:r>
              <a:rPr lang="en-US" altLang="ja-JP" sz="1000" dirty="0">
                <a:latin typeface="ＭＳ Ｐゴシック" pitchFamily="50" charset="-128"/>
              </a:rPr>
              <a:t>49</a:t>
            </a:r>
            <a:r>
              <a:rPr lang="ja-JP" altLang="en-US" sz="1000" dirty="0">
                <a:latin typeface="ＭＳ Ｐゴシック" pitchFamily="50" charset="-128"/>
              </a:rPr>
              <a:t>歳では</a:t>
            </a:r>
            <a:r>
              <a:rPr lang="en-US" altLang="ja-JP" sz="1000" dirty="0">
                <a:latin typeface="ＭＳ Ｐゴシック" pitchFamily="50" charset="-128"/>
              </a:rPr>
              <a:t>49.3</a:t>
            </a:r>
            <a:r>
              <a:rPr lang="ja-JP" altLang="en-US" sz="1000" dirty="0">
                <a:latin typeface="ＭＳ Ｐゴシック" pitchFamily="50" charset="-128"/>
              </a:rPr>
              <a:t>％、女性</a:t>
            </a:r>
            <a:r>
              <a:rPr lang="en-US" altLang="ja-JP" sz="1000" dirty="0">
                <a:latin typeface="ＭＳ Ｐゴシック" pitchFamily="50" charset="-128"/>
              </a:rPr>
              <a:t>20</a:t>
            </a:r>
            <a:r>
              <a:rPr lang="ja-JP" altLang="en-US" sz="1000" dirty="0">
                <a:latin typeface="ＭＳ Ｐゴシック" pitchFamily="50" charset="-128"/>
              </a:rPr>
              <a:t>～</a:t>
            </a:r>
            <a:r>
              <a:rPr lang="en-US" altLang="ja-JP" sz="1000" dirty="0">
                <a:latin typeface="ＭＳ Ｐゴシック" pitchFamily="50" charset="-128"/>
              </a:rPr>
              <a:t>29</a:t>
            </a:r>
            <a:r>
              <a:rPr lang="ja-JP" altLang="en-US" sz="1000" dirty="0">
                <a:latin typeface="ＭＳ Ｐゴシック" pitchFamily="50" charset="-128"/>
              </a:rPr>
              <a:t>歳では</a:t>
            </a:r>
            <a:r>
              <a:rPr lang="en-US" altLang="ja-JP" sz="1000" dirty="0">
                <a:latin typeface="ＭＳ Ｐゴシック" pitchFamily="50" charset="-128"/>
              </a:rPr>
              <a:t>45.5</a:t>
            </a:r>
            <a:r>
              <a:rPr lang="ja-JP" altLang="en-US" sz="1000" dirty="0">
                <a:latin typeface="ＭＳ Ｐゴシック" pitchFamily="50" charset="-128"/>
              </a:rPr>
              <a:t>％と高い。</a:t>
            </a:r>
            <a:endParaRPr lang="en-US" altLang="ja-JP" sz="1000" dirty="0">
              <a:latin typeface="ＭＳ Ｐゴシック" pitchFamily="50" charset="-128"/>
            </a:endParaRPr>
          </a:p>
          <a:p>
            <a:pPr marL="104775" indent="-104775" eaLnBrk="1" hangingPunct="1">
              <a:spcBef>
                <a:spcPts val="600"/>
              </a:spcBef>
              <a:tabLst>
                <a:tab pos="444500" algn="l"/>
                <a:tab pos="3492500" algn="l"/>
              </a:tabLst>
            </a:pPr>
            <a:r>
              <a:rPr lang="ja-JP" altLang="en-US" sz="1000" dirty="0">
                <a:latin typeface="ＭＳ Ｐゴシック" pitchFamily="50" charset="-128"/>
              </a:rPr>
              <a:t>○「すべてのがん検診を定期的に受けている」は全体では</a:t>
            </a:r>
            <a:r>
              <a:rPr lang="en-US" altLang="ja-JP" sz="1000" dirty="0">
                <a:latin typeface="ＭＳ Ｐゴシック" pitchFamily="50" charset="-128"/>
              </a:rPr>
              <a:t>12.1</a:t>
            </a:r>
            <a:r>
              <a:rPr lang="ja-JP" altLang="en-US" sz="1000" dirty="0">
                <a:latin typeface="ＭＳ Ｐゴシック" pitchFamily="50" charset="-128"/>
              </a:rPr>
              <a:t>％。男性</a:t>
            </a:r>
            <a:r>
              <a:rPr lang="en-US" altLang="ja-JP" sz="1000" dirty="0">
                <a:latin typeface="ＭＳ Ｐゴシック" pitchFamily="50" charset="-128"/>
              </a:rPr>
              <a:t>60</a:t>
            </a:r>
            <a:r>
              <a:rPr lang="ja-JP" altLang="en-US" sz="1000" dirty="0">
                <a:latin typeface="ＭＳ Ｐゴシック" pitchFamily="50" charset="-128"/>
              </a:rPr>
              <a:t>～</a:t>
            </a:r>
            <a:r>
              <a:rPr lang="en-US" altLang="ja-JP" sz="1000" dirty="0">
                <a:latin typeface="ＭＳ Ｐゴシック" pitchFamily="50" charset="-128"/>
              </a:rPr>
              <a:t>69</a:t>
            </a:r>
            <a:r>
              <a:rPr lang="ja-JP" altLang="en-US" sz="1000" dirty="0">
                <a:latin typeface="ＭＳ Ｐゴシック" pitchFamily="50" charset="-128"/>
              </a:rPr>
              <a:t>歳では</a:t>
            </a:r>
            <a:r>
              <a:rPr lang="en-US" altLang="ja-JP" sz="1000" dirty="0">
                <a:latin typeface="ＭＳ Ｐゴシック" pitchFamily="50" charset="-128"/>
              </a:rPr>
              <a:t>19.1</a:t>
            </a:r>
            <a:r>
              <a:rPr lang="ja-JP" altLang="en-US" sz="1000" dirty="0">
                <a:latin typeface="ＭＳ Ｐゴシック" pitchFamily="50" charset="-128"/>
              </a:rPr>
              <a:t>％と高い。</a:t>
            </a:r>
          </a:p>
        </p:txBody>
      </p:sp>
      <p:sp>
        <p:nvSpPr>
          <p:cNvPr id="12" name="Rectangle 3"/>
          <p:cNvSpPr>
            <a:spLocks noChangeArrowheads="1"/>
          </p:cNvSpPr>
          <p:nvPr/>
        </p:nvSpPr>
        <p:spPr bwMode="auto">
          <a:xfrm>
            <a:off x="415923" y="799334"/>
            <a:ext cx="2880891" cy="263727"/>
          </a:xfrm>
          <a:prstGeom prst="rect">
            <a:avLst/>
          </a:prstGeom>
          <a:noFill/>
          <a:ln w="9525" algn="ctr">
            <a:noFill/>
            <a:miter lim="800000"/>
            <a:headEnd/>
            <a:tailEnd/>
          </a:ln>
        </p:spPr>
        <p:txBody>
          <a:bodyPr wrap="square">
            <a:spAutoFit/>
          </a:bodyPr>
          <a:lstStyle/>
          <a:p>
            <a:pPr eaLnBrk="1" hangingPunct="1">
              <a:lnSpc>
                <a:spcPct val="105000"/>
              </a:lnSpc>
              <a:spcBef>
                <a:spcPct val="10000"/>
              </a:spcBef>
              <a:tabLst>
                <a:tab pos="444500" algn="l"/>
                <a:tab pos="3492500" algn="l"/>
              </a:tabLst>
            </a:pPr>
            <a:r>
              <a:rPr lang="ja-JP" altLang="en-US" dirty="0">
                <a:latin typeface="ＭＳ Ｐゴシック" pitchFamily="50" charset="-128"/>
              </a:rPr>
              <a:t>（３）がん検診の定期受診状況</a:t>
            </a:r>
            <a:endParaRPr lang="en-US" altLang="ja-JP" dirty="0">
              <a:latin typeface="ＭＳ Ｐゴシック" pitchFamily="50" charset="-128"/>
            </a:endParaRPr>
          </a:p>
        </p:txBody>
      </p:sp>
      <p:pic>
        <p:nvPicPr>
          <p:cNvPr id="2" name="図 1"/>
          <p:cNvPicPr>
            <a:picLocks noChangeAspect="1"/>
          </p:cNvPicPr>
          <p:nvPr/>
        </p:nvPicPr>
        <p:blipFill>
          <a:blip r:embed="rId3"/>
          <a:stretch>
            <a:fillRect/>
          </a:stretch>
        </p:blipFill>
        <p:spPr>
          <a:xfrm>
            <a:off x="776288" y="1161196"/>
            <a:ext cx="3978975" cy="1944800"/>
          </a:xfrm>
          <a:prstGeom prst="rect">
            <a:avLst/>
          </a:prstGeom>
        </p:spPr>
      </p:pic>
    </p:spTree>
    <p:extLst>
      <p:ext uri="{BB962C8B-B14F-4D97-AF65-F5344CB8AC3E}">
        <p14:creationId xmlns:p14="http://schemas.microsoft.com/office/powerpoint/2010/main" val="287793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ー 4"/>
          <p:cNvSpPr txBox="1">
            <a:spLocks noGrp="1"/>
          </p:cNvSpPr>
          <p:nvPr/>
        </p:nvSpPr>
        <p:spPr bwMode="auto">
          <a:xfrm>
            <a:off x="4645025" y="6597650"/>
            <a:ext cx="498475" cy="304800"/>
          </a:xfrm>
          <a:prstGeom prst="rect">
            <a:avLst/>
          </a:prstGeom>
          <a:noFill/>
          <a:ln w="9525">
            <a:noFill/>
            <a:miter lim="800000"/>
            <a:headEnd/>
            <a:tailEnd/>
          </a:ln>
        </p:spPr>
        <p:txBody>
          <a:bodyPr wrap="none">
            <a:spAutoFit/>
          </a:bodyPr>
          <a:lstStyle/>
          <a:p>
            <a:pPr algn="ctr" eaLnBrk="1" hangingPunct="1"/>
            <a:r>
              <a:rPr lang="en-US" altLang="ja-JP" sz="1400" dirty="0"/>
              <a:t>-</a:t>
            </a:r>
            <a:fld id="{6D4976C1-AE8D-41CD-AAF4-FE5815B67D71}" type="slidenum">
              <a:rPr lang="en-US" altLang="ja-JP" sz="1400"/>
              <a:pPr algn="ctr" eaLnBrk="1" hangingPunct="1"/>
              <a:t>17</a:t>
            </a:fld>
            <a:r>
              <a:rPr lang="en-US" altLang="ja-JP" sz="1400" dirty="0"/>
              <a:t>-</a:t>
            </a:r>
          </a:p>
        </p:txBody>
      </p:sp>
      <p:sp>
        <p:nvSpPr>
          <p:cNvPr id="15364" name="Rectangle 3"/>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２．がん検診の受診・未受診理由</a:t>
            </a:r>
          </a:p>
        </p:txBody>
      </p:sp>
      <p:sp>
        <p:nvSpPr>
          <p:cNvPr id="15365" name="Rectangle 13"/>
          <p:cNvSpPr>
            <a:spLocks noChangeArrowheads="1"/>
          </p:cNvSpPr>
          <p:nvPr/>
        </p:nvSpPr>
        <p:spPr bwMode="auto">
          <a:xfrm>
            <a:off x="4448944" y="1736577"/>
            <a:ext cx="4680520" cy="938719"/>
          </a:xfrm>
          <a:prstGeom prst="rect">
            <a:avLst/>
          </a:prstGeom>
          <a:noFill/>
          <a:ln w="9525" algn="ctr">
            <a:noFill/>
            <a:miter lim="800000"/>
            <a:headEnd/>
            <a:tailEnd/>
          </a:ln>
        </p:spPr>
        <p:txBody>
          <a:bodyPr wrap="square">
            <a:spAutoFit/>
          </a:bodyPr>
          <a:lstStyle/>
          <a:p>
            <a:pPr marL="92075" indent="-92075" eaLnBrk="1" hangingPunct="1">
              <a:spcBef>
                <a:spcPts val="600"/>
              </a:spcBef>
              <a:tabLst>
                <a:tab pos="444500" algn="l"/>
                <a:tab pos="3492500" algn="l"/>
              </a:tabLst>
            </a:pPr>
            <a:r>
              <a:rPr lang="en-US" altLang="ja-JP" sz="1000" dirty="0">
                <a:latin typeface="ＭＳ Ｐゴシック" pitchFamily="50" charset="-128"/>
              </a:rPr>
              <a:t>○</a:t>
            </a:r>
            <a:r>
              <a:rPr lang="ja-JP" altLang="en-US" sz="1000" dirty="0">
                <a:latin typeface="ＭＳ Ｐゴシック" pitchFamily="50" charset="-128"/>
              </a:rPr>
              <a:t>未受診理由は、大きく「検診の負担感」「検診に対する意識」「情報の入手」「医療を受けている」の４つに分類できる。</a:t>
            </a:r>
          </a:p>
          <a:p>
            <a:pPr marL="92075" indent="-92075" eaLnBrk="1" hangingPunct="1">
              <a:spcBef>
                <a:spcPts val="600"/>
              </a:spcBef>
              <a:tabLst>
                <a:tab pos="444500" algn="l"/>
                <a:tab pos="3492500" algn="l"/>
              </a:tabLst>
            </a:pPr>
            <a:r>
              <a:rPr lang="ja-JP" altLang="en-US" sz="1000" dirty="0">
                <a:latin typeface="ＭＳ Ｐゴシック" pitchFamily="50" charset="-128"/>
              </a:rPr>
              <a:t>○具体的には「費用がかかるから」「面倒であるから」</a:t>
            </a:r>
            <a:br>
              <a:rPr lang="en-US" altLang="ja-JP" sz="1000" dirty="0">
                <a:latin typeface="ＭＳ Ｐゴシック" pitchFamily="50" charset="-128"/>
              </a:rPr>
            </a:br>
            <a:r>
              <a:rPr lang="ja-JP" altLang="en-US" sz="1000" dirty="0">
                <a:latin typeface="ＭＳ Ｐゴシック" pitchFamily="50" charset="-128"/>
              </a:rPr>
              <a:t>「受ける時間がなかったから」「検診日と日程が合わなかったから」などの理由を挙げる者が多い。</a:t>
            </a:r>
          </a:p>
        </p:txBody>
      </p:sp>
      <p:sp>
        <p:nvSpPr>
          <p:cNvPr id="9" name="Rectangle 3"/>
          <p:cNvSpPr>
            <a:spLocks noChangeArrowheads="1"/>
          </p:cNvSpPr>
          <p:nvPr/>
        </p:nvSpPr>
        <p:spPr bwMode="auto">
          <a:xfrm>
            <a:off x="415925" y="617198"/>
            <a:ext cx="2880891" cy="286232"/>
          </a:xfrm>
          <a:prstGeom prst="rect">
            <a:avLst/>
          </a:prstGeom>
          <a:noFill/>
          <a:ln w="9525" algn="ctr">
            <a:noFill/>
            <a:miter lim="800000"/>
            <a:headEnd/>
            <a:tailEnd/>
          </a:ln>
        </p:spPr>
        <p:txBody>
          <a:bodyPr wrap="square">
            <a:spAutoFit/>
          </a:bodyPr>
          <a:lstStyle/>
          <a:p>
            <a:pPr eaLnBrk="1" hangingPunct="1">
              <a:lnSpc>
                <a:spcPct val="105000"/>
              </a:lnSpc>
              <a:spcBef>
                <a:spcPct val="10000"/>
              </a:spcBef>
              <a:tabLst>
                <a:tab pos="444500" algn="l"/>
                <a:tab pos="3492500" algn="l"/>
              </a:tabLst>
            </a:pPr>
            <a:r>
              <a:rPr lang="ja-JP" altLang="en-US" dirty="0">
                <a:latin typeface="ＭＳ Ｐゴシック" pitchFamily="50" charset="-128"/>
              </a:rPr>
              <a:t>（４）未受診の理由</a:t>
            </a:r>
            <a:endParaRPr lang="en-US" altLang="ja-JP" dirty="0">
              <a:latin typeface="ＭＳ Ｐゴシック" pitchFamily="50" charset="-128"/>
            </a:endParaRPr>
          </a:p>
        </p:txBody>
      </p:sp>
      <p:pic>
        <p:nvPicPr>
          <p:cNvPr id="5" name="図 4"/>
          <p:cNvPicPr>
            <a:picLocks noChangeAspect="1"/>
          </p:cNvPicPr>
          <p:nvPr/>
        </p:nvPicPr>
        <p:blipFill>
          <a:blip r:embed="rId3"/>
          <a:stretch>
            <a:fillRect/>
          </a:stretch>
        </p:blipFill>
        <p:spPr>
          <a:xfrm>
            <a:off x="920549" y="3641572"/>
            <a:ext cx="6599776" cy="2252250"/>
          </a:xfrm>
          <a:prstGeom prst="rect">
            <a:avLst/>
          </a:prstGeom>
        </p:spPr>
      </p:pic>
      <p:pic>
        <p:nvPicPr>
          <p:cNvPr id="6" name="図 5"/>
          <p:cNvPicPr>
            <a:picLocks noChangeAspect="1"/>
          </p:cNvPicPr>
          <p:nvPr/>
        </p:nvPicPr>
        <p:blipFill>
          <a:blip r:embed="rId4"/>
          <a:stretch>
            <a:fillRect/>
          </a:stretch>
        </p:blipFill>
        <p:spPr>
          <a:xfrm>
            <a:off x="920554" y="1037930"/>
            <a:ext cx="3417225" cy="2182125"/>
          </a:xfrm>
          <a:prstGeom prst="rect">
            <a:avLst/>
          </a:prstGeom>
        </p:spPr>
      </p:pic>
      <p:sp>
        <p:nvSpPr>
          <p:cNvPr id="13" name="Rectangle 3"/>
          <p:cNvSpPr>
            <a:spLocks noChangeArrowheads="1"/>
          </p:cNvSpPr>
          <p:nvPr/>
        </p:nvSpPr>
        <p:spPr bwMode="auto">
          <a:xfrm>
            <a:off x="634150" y="3425798"/>
            <a:ext cx="3312941" cy="249427"/>
          </a:xfrm>
          <a:prstGeom prst="rect">
            <a:avLst/>
          </a:prstGeom>
          <a:noFill/>
          <a:ln w="9525" algn="ctr">
            <a:noFill/>
            <a:miter lim="800000"/>
            <a:headEnd/>
            <a:tailEnd/>
          </a:ln>
        </p:spPr>
        <p:txBody>
          <a:bodyPr wrap="square">
            <a:spAutoFit/>
          </a:bodyPr>
          <a:lstStyle/>
          <a:p>
            <a:pPr eaLnBrk="1" hangingPunct="1">
              <a:lnSpc>
                <a:spcPct val="105000"/>
              </a:lnSpc>
              <a:spcBef>
                <a:spcPct val="10000"/>
              </a:spcBef>
              <a:tabLst>
                <a:tab pos="444500" algn="l"/>
                <a:tab pos="3492500" algn="l"/>
              </a:tabLst>
            </a:pPr>
            <a:r>
              <a:rPr lang="ja-JP" altLang="en-US" sz="1100" dirty="0">
                <a:latin typeface="ＭＳ Ｐゴシック" pitchFamily="50" charset="-128"/>
              </a:rPr>
              <a:t>－性年代別の傾向－</a:t>
            </a:r>
          </a:p>
        </p:txBody>
      </p:sp>
      <p:sp>
        <p:nvSpPr>
          <p:cNvPr id="14" name="Rectangle 3"/>
          <p:cNvSpPr>
            <a:spLocks noChangeArrowheads="1"/>
          </p:cNvSpPr>
          <p:nvPr/>
        </p:nvSpPr>
        <p:spPr bwMode="auto">
          <a:xfrm>
            <a:off x="631825" y="814621"/>
            <a:ext cx="3312941" cy="270074"/>
          </a:xfrm>
          <a:prstGeom prst="rect">
            <a:avLst/>
          </a:prstGeom>
          <a:noFill/>
          <a:ln w="9525" algn="ctr">
            <a:noFill/>
            <a:miter lim="800000"/>
            <a:headEnd/>
            <a:tailEnd/>
          </a:ln>
        </p:spPr>
        <p:txBody>
          <a:bodyPr wrap="square">
            <a:spAutoFit/>
          </a:bodyPr>
          <a:lstStyle/>
          <a:p>
            <a:pPr eaLnBrk="1" hangingPunct="1">
              <a:lnSpc>
                <a:spcPct val="105000"/>
              </a:lnSpc>
              <a:spcBef>
                <a:spcPct val="10000"/>
              </a:spcBef>
              <a:tabLst>
                <a:tab pos="444500" algn="l"/>
                <a:tab pos="3492500" algn="l"/>
              </a:tabLst>
            </a:pPr>
            <a:r>
              <a:rPr lang="ja-JP" altLang="en-US" sz="1100" dirty="0">
                <a:latin typeface="ＭＳ Ｐゴシック" pitchFamily="50" charset="-128"/>
              </a:rPr>
              <a:t>－全体的な傾向－</a:t>
            </a:r>
          </a:p>
        </p:txBody>
      </p:sp>
      <p:sp>
        <p:nvSpPr>
          <p:cNvPr id="15" name="Rectangle 15"/>
          <p:cNvSpPr>
            <a:spLocks noChangeArrowheads="1"/>
          </p:cNvSpPr>
          <p:nvPr/>
        </p:nvSpPr>
        <p:spPr bwMode="auto">
          <a:xfrm>
            <a:off x="926610" y="5893822"/>
            <a:ext cx="8505825" cy="415498"/>
          </a:xfrm>
          <a:prstGeom prst="rect">
            <a:avLst/>
          </a:prstGeom>
          <a:noFill/>
          <a:ln w="9525" algn="ctr">
            <a:noFill/>
            <a:miter lim="800000"/>
            <a:headEnd/>
            <a:tailEnd/>
          </a:ln>
        </p:spPr>
        <p:txBody>
          <a:bodyPr>
            <a:spAutoFit/>
          </a:bodyPr>
          <a:lstStyle/>
          <a:p>
            <a:pPr marL="104775" indent="-104775" eaLnBrk="1" hangingPunct="1">
              <a:spcBef>
                <a:spcPct val="10000"/>
              </a:spcBef>
              <a:tabLst>
                <a:tab pos="444500" algn="l"/>
                <a:tab pos="3492500" algn="l"/>
              </a:tabLst>
            </a:pPr>
            <a:r>
              <a:rPr lang="en-US" altLang="ja-JP" sz="1000" dirty="0">
                <a:latin typeface="ＭＳ Ｐゴシック" pitchFamily="50" charset="-128"/>
              </a:rPr>
              <a:t>○</a:t>
            </a:r>
            <a:r>
              <a:rPr lang="ja-JP" altLang="en-US" sz="1000" dirty="0">
                <a:latin typeface="ＭＳ Ｐゴシック" pitchFamily="50" charset="-128"/>
              </a:rPr>
              <a:t>性別・年齢を問わず、上位にあがる項目は全体的な傾向と同様である。</a:t>
            </a:r>
            <a:endParaRPr lang="en-US" altLang="ja-JP" sz="1000" dirty="0">
              <a:latin typeface="ＭＳ Ｐゴシック" pitchFamily="50" charset="-128"/>
            </a:endParaRPr>
          </a:p>
          <a:p>
            <a:pPr marL="104775" indent="-104775" eaLnBrk="1" hangingPunct="1">
              <a:spcBef>
                <a:spcPct val="10000"/>
              </a:spcBef>
              <a:tabLst>
                <a:tab pos="444500" algn="l"/>
                <a:tab pos="3492500" algn="l"/>
              </a:tabLst>
            </a:pPr>
            <a:r>
              <a:rPr lang="ja-JP" altLang="en-US" sz="1000" dirty="0">
                <a:latin typeface="ＭＳ Ｐゴシック" pitchFamily="50" charset="-128"/>
              </a:rPr>
              <a:t>○</a:t>
            </a:r>
            <a:r>
              <a:rPr lang="en-US" altLang="ja-JP" sz="1000" dirty="0">
                <a:latin typeface="ＭＳ Ｐゴシック" pitchFamily="50" charset="-128"/>
              </a:rPr>
              <a:t>60</a:t>
            </a:r>
            <a:r>
              <a:rPr lang="ja-JP" altLang="en-US" sz="1000" dirty="0">
                <a:latin typeface="ＭＳ Ｐゴシック" pitchFamily="50" charset="-128"/>
              </a:rPr>
              <a:t>代男女で「かかりつけ医がいるので受診の必要がないから」を理由に挙げる者が多い。</a:t>
            </a:r>
            <a:endParaRPr lang="en-US" altLang="ja-JP" sz="1000" dirty="0">
              <a:latin typeface="ＭＳ Ｐゴシック" pitchFamily="50"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ー 4"/>
          <p:cNvSpPr txBox="1">
            <a:spLocks noGrp="1"/>
          </p:cNvSpPr>
          <p:nvPr/>
        </p:nvSpPr>
        <p:spPr bwMode="auto">
          <a:xfrm>
            <a:off x="4645025" y="6597650"/>
            <a:ext cx="498475" cy="304800"/>
          </a:xfrm>
          <a:prstGeom prst="rect">
            <a:avLst/>
          </a:prstGeom>
          <a:noFill/>
          <a:ln w="9525">
            <a:noFill/>
            <a:miter lim="800000"/>
            <a:headEnd/>
            <a:tailEnd/>
          </a:ln>
        </p:spPr>
        <p:txBody>
          <a:bodyPr wrap="none">
            <a:spAutoFit/>
          </a:bodyPr>
          <a:lstStyle/>
          <a:p>
            <a:pPr algn="ctr" eaLnBrk="1" hangingPunct="1"/>
            <a:r>
              <a:rPr lang="en-US" altLang="ja-JP" sz="1400" dirty="0"/>
              <a:t>-</a:t>
            </a:r>
            <a:fld id="{6D4976C1-AE8D-41CD-AAF4-FE5815B67D71}" type="slidenum">
              <a:rPr lang="en-US" altLang="ja-JP" sz="1400"/>
              <a:pPr algn="ctr" eaLnBrk="1" hangingPunct="1"/>
              <a:t>18</a:t>
            </a:fld>
            <a:r>
              <a:rPr lang="en-US" altLang="ja-JP" sz="1400" dirty="0"/>
              <a:t>-</a:t>
            </a:r>
          </a:p>
        </p:txBody>
      </p:sp>
      <p:sp>
        <p:nvSpPr>
          <p:cNvPr id="15364" name="Rectangle 3"/>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２．がん検診の受診・未受診理由</a:t>
            </a:r>
          </a:p>
        </p:txBody>
      </p:sp>
      <p:sp>
        <p:nvSpPr>
          <p:cNvPr id="9" name="Rectangle 3"/>
          <p:cNvSpPr>
            <a:spLocks noChangeArrowheads="1"/>
          </p:cNvSpPr>
          <p:nvPr/>
        </p:nvSpPr>
        <p:spPr bwMode="auto">
          <a:xfrm>
            <a:off x="415925" y="617198"/>
            <a:ext cx="5041131" cy="286232"/>
          </a:xfrm>
          <a:prstGeom prst="rect">
            <a:avLst/>
          </a:prstGeom>
          <a:noFill/>
          <a:ln w="9525" algn="ctr">
            <a:noFill/>
            <a:miter lim="800000"/>
            <a:headEnd/>
            <a:tailEnd/>
          </a:ln>
        </p:spPr>
        <p:txBody>
          <a:bodyPr wrap="square">
            <a:spAutoFit/>
          </a:bodyPr>
          <a:lstStyle/>
          <a:p>
            <a:pPr eaLnBrk="1" hangingPunct="1">
              <a:lnSpc>
                <a:spcPct val="105000"/>
              </a:lnSpc>
              <a:spcBef>
                <a:spcPct val="10000"/>
              </a:spcBef>
              <a:tabLst>
                <a:tab pos="444500" algn="l"/>
                <a:tab pos="3492500" algn="l"/>
              </a:tabLst>
            </a:pPr>
            <a:r>
              <a:rPr lang="ja-JP" altLang="en-US" dirty="0">
                <a:latin typeface="ＭＳ Ｐゴシック" pitchFamily="50" charset="-128"/>
              </a:rPr>
              <a:t>（５）未受診理由「面倒であるから」と回答した人が希望する支援</a:t>
            </a:r>
            <a:endParaRPr lang="en-US" altLang="ja-JP" dirty="0">
              <a:latin typeface="ＭＳ Ｐゴシック" pitchFamily="50" charset="-128"/>
            </a:endParaRPr>
          </a:p>
        </p:txBody>
      </p:sp>
      <p:sp>
        <p:nvSpPr>
          <p:cNvPr id="15" name="Rectangle 15"/>
          <p:cNvSpPr>
            <a:spLocks noChangeArrowheads="1"/>
          </p:cNvSpPr>
          <p:nvPr/>
        </p:nvSpPr>
        <p:spPr bwMode="auto">
          <a:xfrm>
            <a:off x="776288" y="3027017"/>
            <a:ext cx="8505825" cy="1246495"/>
          </a:xfrm>
          <a:prstGeom prst="rect">
            <a:avLst/>
          </a:prstGeom>
          <a:noFill/>
          <a:ln w="9525" algn="ctr">
            <a:noFill/>
            <a:miter lim="800000"/>
            <a:headEnd/>
            <a:tailEnd/>
          </a:ln>
        </p:spPr>
        <p:txBody>
          <a:bodyPr>
            <a:spAutoFit/>
          </a:bodyPr>
          <a:lstStyle/>
          <a:p>
            <a:pPr marL="104775" indent="-104775" eaLnBrk="1" hangingPunct="1">
              <a:spcBef>
                <a:spcPts val="600"/>
              </a:spcBef>
              <a:tabLst>
                <a:tab pos="444500" algn="l"/>
                <a:tab pos="3492500" algn="l"/>
              </a:tabLst>
            </a:pPr>
            <a:r>
              <a:rPr lang="ja-JP" altLang="en-US" sz="1000" dirty="0">
                <a:latin typeface="ＭＳ Ｐゴシック" pitchFamily="50" charset="-128"/>
              </a:rPr>
              <a:t>○全体でみると、最も多くあげられたのは「がん検診が一度でまとめて受けられる」で</a:t>
            </a:r>
            <a:r>
              <a:rPr lang="en-US" altLang="ja-JP" sz="1000" dirty="0">
                <a:latin typeface="ＭＳ Ｐゴシック" pitchFamily="50" charset="-128"/>
              </a:rPr>
              <a:t>38.9</a:t>
            </a:r>
            <a:r>
              <a:rPr lang="ja-JP" altLang="en-US" sz="1000" dirty="0">
                <a:latin typeface="ＭＳ Ｐゴシック" pitchFamily="50" charset="-128"/>
              </a:rPr>
              <a:t>％である。次いで「事前の申し込みが不要」（</a:t>
            </a:r>
            <a:r>
              <a:rPr lang="en-US" altLang="ja-JP" sz="1000" dirty="0">
                <a:latin typeface="ＭＳ Ｐゴシック" pitchFamily="50" charset="-128"/>
              </a:rPr>
              <a:t>28.4</a:t>
            </a:r>
            <a:r>
              <a:rPr lang="ja-JP" altLang="en-US" sz="1000" dirty="0">
                <a:latin typeface="ＭＳ Ｐゴシック" pitchFamily="50" charset="-128"/>
              </a:rPr>
              <a:t>％）、「スマホやインターネットなど簡単な手続きで申込ができる」（</a:t>
            </a:r>
            <a:r>
              <a:rPr lang="en-US" altLang="ja-JP" sz="1000" dirty="0">
                <a:latin typeface="ＭＳ Ｐゴシック" pitchFamily="50" charset="-128"/>
              </a:rPr>
              <a:t>28.1</a:t>
            </a:r>
            <a:r>
              <a:rPr lang="ja-JP" altLang="en-US" sz="1000" dirty="0">
                <a:latin typeface="ＭＳ Ｐゴシック" pitchFamily="50" charset="-128"/>
              </a:rPr>
              <a:t>％）、「かかりつけ医など身近な場所で受診できる」（</a:t>
            </a:r>
            <a:r>
              <a:rPr lang="en-US" altLang="ja-JP" sz="1000" dirty="0">
                <a:latin typeface="ＭＳ Ｐゴシック" pitchFamily="50" charset="-128"/>
              </a:rPr>
              <a:t>27.9</a:t>
            </a:r>
            <a:r>
              <a:rPr lang="ja-JP" altLang="en-US" sz="1000" dirty="0">
                <a:latin typeface="ＭＳ Ｐゴシック" pitchFamily="50" charset="-128"/>
              </a:rPr>
              <a:t>％）と続く。</a:t>
            </a:r>
            <a:endParaRPr lang="en-US" altLang="ja-JP" sz="1000" dirty="0">
              <a:latin typeface="ＭＳ Ｐゴシック" pitchFamily="50" charset="-128"/>
            </a:endParaRPr>
          </a:p>
          <a:p>
            <a:pPr marL="104775" indent="-104775" eaLnBrk="1" hangingPunct="1">
              <a:spcBef>
                <a:spcPts val="600"/>
              </a:spcBef>
              <a:tabLst>
                <a:tab pos="444500" algn="l"/>
                <a:tab pos="3492500" algn="l"/>
              </a:tabLst>
            </a:pPr>
            <a:r>
              <a:rPr lang="ja-JP" altLang="en-US" sz="1000" dirty="0">
                <a:latin typeface="ＭＳ Ｐゴシック" pitchFamily="50" charset="-128"/>
              </a:rPr>
              <a:t>○男性</a:t>
            </a:r>
            <a:r>
              <a:rPr lang="en-US" altLang="ja-JP" sz="1000" dirty="0">
                <a:latin typeface="ＭＳ Ｐゴシック" pitchFamily="50" charset="-128"/>
              </a:rPr>
              <a:t>40</a:t>
            </a:r>
            <a:r>
              <a:rPr lang="ja-JP" altLang="en-US" sz="1000" dirty="0">
                <a:latin typeface="ＭＳ Ｐゴシック" pitchFamily="50" charset="-128"/>
              </a:rPr>
              <a:t>～</a:t>
            </a:r>
            <a:r>
              <a:rPr lang="en-US" altLang="ja-JP" sz="1000" dirty="0">
                <a:latin typeface="ＭＳ Ｐゴシック" pitchFamily="50" charset="-128"/>
              </a:rPr>
              <a:t>49</a:t>
            </a:r>
            <a:r>
              <a:rPr lang="ja-JP" altLang="en-US" sz="1000" dirty="0">
                <a:latin typeface="ＭＳ Ｐゴシック" pitchFamily="50" charset="-128"/>
              </a:rPr>
              <a:t>歳では「事前の申し込みが不要」「早朝や土日や夜間に受診できる」「コンビニや商業施設など買い物ついでに受けられる」が比較的高い。</a:t>
            </a:r>
            <a:endParaRPr lang="en-US" altLang="ja-JP" sz="1000" dirty="0">
              <a:latin typeface="ＭＳ Ｐゴシック" pitchFamily="50" charset="-128"/>
            </a:endParaRPr>
          </a:p>
          <a:p>
            <a:pPr marL="104775" indent="-104775" eaLnBrk="1" hangingPunct="1">
              <a:spcBef>
                <a:spcPts val="600"/>
              </a:spcBef>
              <a:tabLst>
                <a:tab pos="444500" algn="l"/>
                <a:tab pos="3492500" algn="l"/>
              </a:tabLst>
            </a:pPr>
            <a:r>
              <a:rPr lang="ja-JP" altLang="en-US" sz="1000" dirty="0">
                <a:latin typeface="ＭＳ Ｐゴシック" pitchFamily="50" charset="-128"/>
              </a:rPr>
              <a:t>○女性</a:t>
            </a:r>
            <a:r>
              <a:rPr lang="en-US" altLang="ja-JP" sz="1000" dirty="0">
                <a:latin typeface="ＭＳ Ｐゴシック" pitchFamily="50" charset="-128"/>
              </a:rPr>
              <a:t>20</a:t>
            </a:r>
            <a:r>
              <a:rPr lang="ja-JP" altLang="en-US" sz="1000" dirty="0">
                <a:latin typeface="ＭＳ Ｐゴシック" pitchFamily="50" charset="-128"/>
              </a:rPr>
              <a:t>～</a:t>
            </a:r>
            <a:r>
              <a:rPr lang="en-US" altLang="ja-JP" sz="1000" dirty="0">
                <a:latin typeface="ＭＳ Ｐゴシック" pitchFamily="50" charset="-128"/>
              </a:rPr>
              <a:t>29</a:t>
            </a:r>
            <a:r>
              <a:rPr lang="ja-JP" altLang="en-US" sz="1000" dirty="0">
                <a:latin typeface="ＭＳ Ｐゴシック" pitchFamily="50" charset="-128"/>
              </a:rPr>
              <a:t>歳、女性</a:t>
            </a:r>
            <a:r>
              <a:rPr lang="en-US" altLang="ja-JP" sz="1000" dirty="0">
                <a:latin typeface="ＭＳ Ｐゴシック" pitchFamily="50" charset="-128"/>
              </a:rPr>
              <a:t>30</a:t>
            </a:r>
            <a:r>
              <a:rPr lang="ja-JP" altLang="en-US" sz="1000" dirty="0">
                <a:latin typeface="ＭＳ Ｐゴシック" pitchFamily="50" charset="-128"/>
              </a:rPr>
              <a:t>～</a:t>
            </a:r>
            <a:r>
              <a:rPr lang="en-US" altLang="ja-JP" sz="1000" dirty="0">
                <a:latin typeface="ＭＳ Ｐゴシック" pitchFamily="50" charset="-128"/>
              </a:rPr>
              <a:t>39</a:t>
            </a:r>
            <a:r>
              <a:rPr lang="ja-JP" altLang="en-US" sz="1000" dirty="0">
                <a:latin typeface="ＭＳ Ｐゴシック" pitchFamily="50" charset="-128"/>
              </a:rPr>
              <a:t>歳では「スマホやインターネットなど簡単な手続きで申込ができる」が</a:t>
            </a:r>
            <a:r>
              <a:rPr lang="en-US" altLang="ja-JP" sz="1000" dirty="0">
                <a:latin typeface="ＭＳ Ｐゴシック" pitchFamily="50" charset="-128"/>
              </a:rPr>
              <a:t>5</a:t>
            </a:r>
            <a:r>
              <a:rPr lang="ja-JP" altLang="en-US" sz="1000" dirty="0">
                <a:latin typeface="ＭＳ Ｐゴシック" pitchFamily="50" charset="-128"/>
              </a:rPr>
              <a:t>割前後と特に高い。</a:t>
            </a:r>
            <a:br>
              <a:rPr lang="en-US" altLang="ja-JP" sz="1000" dirty="0">
                <a:latin typeface="ＭＳ Ｐゴシック" pitchFamily="50" charset="-128"/>
              </a:rPr>
            </a:br>
            <a:r>
              <a:rPr lang="ja-JP" altLang="en-US" sz="1000" dirty="0">
                <a:latin typeface="ＭＳ Ｐゴシック" pitchFamily="50" charset="-128"/>
              </a:rPr>
              <a:t>その他、「がん検診が一度でまとめて受けられる」「早朝や土日や夜間に受診できる」なども高く、支援を求める者が多い傾向がみられる。</a:t>
            </a:r>
            <a:endParaRPr lang="en-US" altLang="ja-JP" sz="1000" dirty="0">
              <a:latin typeface="ＭＳ Ｐゴシック" pitchFamily="50" charset="-128"/>
            </a:endParaRPr>
          </a:p>
          <a:p>
            <a:pPr marL="104775" indent="-104775" eaLnBrk="1" hangingPunct="1">
              <a:spcBef>
                <a:spcPts val="600"/>
              </a:spcBef>
              <a:tabLst>
                <a:tab pos="444500" algn="l"/>
                <a:tab pos="3492500" algn="l"/>
              </a:tabLst>
            </a:pPr>
            <a:r>
              <a:rPr lang="ja-JP" altLang="en-US" sz="1000" dirty="0">
                <a:latin typeface="ＭＳ Ｐゴシック" pitchFamily="50" charset="-128"/>
              </a:rPr>
              <a:t>○女性</a:t>
            </a:r>
            <a:r>
              <a:rPr lang="en-US" altLang="ja-JP" sz="1000" dirty="0">
                <a:latin typeface="ＭＳ Ｐゴシック" pitchFamily="50" charset="-128"/>
              </a:rPr>
              <a:t>60</a:t>
            </a:r>
            <a:r>
              <a:rPr lang="ja-JP" altLang="en-US" sz="1000" dirty="0">
                <a:latin typeface="ＭＳ Ｐゴシック" pitchFamily="50" charset="-128"/>
              </a:rPr>
              <a:t>～</a:t>
            </a:r>
            <a:r>
              <a:rPr lang="en-US" altLang="ja-JP" sz="1000" dirty="0">
                <a:latin typeface="ＭＳ Ｐゴシック" pitchFamily="50" charset="-128"/>
              </a:rPr>
              <a:t>69</a:t>
            </a:r>
            <a:r>
              <a:rPr lang="ja-JP" altLang="en-US" sz="1000" dirty="0">
                <a:latin typeface="ＭＳ Ｐゴシック" pitchFamily="50" charset="-128"/>
              </a:rPr>
              <a:t>歳では「かかりつけ医など身近な場所で受診できる」が最も多い。</a:t>
            </a:r>
            <a:endParaRPr lang="en-US" altLang="ja-JP" sz="1000" dirty="0">
              <a:latin typeface="ＭＳ Ｐゴシック" pitchFamily="50" charset="-128"/>
            </a:endParaRPr>
          </a:p>
        </p:txBody>
      </p:sp>
      <p:pic>
        <p:nvPicPr>
          <p:cNvPr id="3" name="図 2"/>
          <p:cNvPicPr>
            <a:picLocks noChangeAspect="1"/>
          </p:cNvPicPr>
          <p:nvPr/>
        </p:nvPicPr>
        <p:blipFill>
          <a:blip r:embed="rId3"/>
          <a:stretch>
            <a:fillRect/>
          </a:stretch>
        </p:blipFill>
        <p:spPr>
          <a:xfrm>
            <a:off x="794374" y="971353"/>
            <a:ext cx="8448301" cy="1885950"/>
          </a:xfrm>
          <a:prstGeom prst="rect">
            <a:avLst/>
          </a:prstGeom>
        </p:spPr>
      </p:pic>
    </p:spTree>
    <p:extLst>
      <p:ext uri="{BB962C8B-B14F-4D97-AF65-F5344CB8AC3E}">
        <p14:creationId xmlns:p14="http://schemas.microsoft.com/office/powerpoint/2010/main" val="1396129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３．がんに対する認識</a:t>
            </a:r>
          </a:p>
        </p:txBody>
      </p:sp>
      <p:sp>
        <p:nvSpPr>
          <p:cNvPr id="17410" name="スライド番号プレースホルダー 4"/>
          <p:cNvSpPr>
            <a:spLocks noGrp="1"/>
          </p:cNvSpPr>
          <p:nvPr>
            <p:ph type="sldNum" sz="quarter" idx="12"/>
          </p:nvPr>
        </p:nvSpPr>
        <p:spPr>
          <a:noFill/>
          <a:ln>
            <a:miter lim="800000"/>
            <a:headEnd/>
            <a:tailEnd/>
          </a:ln>
        </p:spPr>
        <p:txBody>
          <a:bodyPr/>
          <a:lstStyle/>
          <a:p>
            <a:r>
              <a:rPr lang="en-US" altLang="ja-JP" dirty="0"/>
              <a:t>-</a:t>
            </a:r>
            <a:fld id="{2FD83899-40C4-42FC-8E9F-CF4895ACFEA2}" type="slidenum">
              <a:rPr lang="en-US" altLang="ja-JP" smtClean="0"/>
              <a:pPr/>
              <a:t>19</a:t>
            </a:fld>
            <a:r>
              <a:rPr lang="en-US" altLang="ja-JP" dirty="0"/>
              <a:t>-</a:t>
            </a:r>
          </a:p>
        </p:txBody>
      </p:sp>
      <p:sp>
        <p:nvSpPr>
          <p:cNvPr id="17413" name="Rectangle 6"/>
          <p:cNvSpPr>
            <a:spLocks noChangeArrowheads="1"/>
          </p:cNvSpPr>
          <p:nvPr/>
        </p:nvSpPr>
        <p:spPr bwMode="auto">
          <a:xfrm>
            <a:off x="781727" y="3158583"/>
            <a:ext cx="8505825" cy="2169825"/>
          </a:xfrm>
          <a:prstGeom prst="rect">
            <a:avLst/>
          </a:prstGeom>
          <a:noFill/>
          <a:ln w="9525" algn="ctr">
            <a:noFill/>
            <a:miter lim="800000"/>
            <a:headEnd/>
            <a:tailEnd/>
          </a:ln>
        </p:spPr>
        <p:txBody>
          <a:bodyPr>
            <a:spAutoFit/>
          </a:bodyPr>
          <a:lstStyle/>
          <a:p>
            <a:pPr marL="104775" indent="-104775" eaLnBrk="1" hangingPunct="1">
              <a:spcBef>
                <a:spcPts val="600"/>
              </a:spcBef>
              <a:tabLst>
                <a:tab pos="444500" algn="l"/>
                <a:tab pos="3492500" algn="l"/>
              </a:tabLst>
            </a:pPr>
            <a:r>
              <a:rPr lang="en-US" altLang="ja-JP" sz="1000" dirty="0">
                <a:latin typeface="ＭＳ Ｐゴシック" pitchFamily="50" charset="-128"/>
              </a:rPr>
              <a:t>○</a:t>
            </a:r>
            <a:r>
              <a:rPr lang="ja-JP" altLang="en-US" sz="1000" dirty="0">
                <a:latin typeface="ＭＳ Ｐゴシック" pitchFamily="50" charset="-128"/>
              </a:rPr>
              <a:t>「どこでがん検診を受けることができるか知っている」は全体では</a:t>
            </a:r>
            <a:r>
              <a:rPr lang="en-US" altLang="ja-JP" sz="1000" dirty="0">
                <a:latin typeface="ＭＳ Ｐゴシック" pitchFamily="50" charset="-128"/>
              </a:rPr>
              <a:t>65.9</a:t>
            </a:r>
            <a:r>
              <a:rPr lang="ja-JP" altLang="en-US" sz="1000" dirty="0">
                <a:latin typeface="ＭＳ Ｐゴシック" pitchFamily="50" charset="-128"/>
              </a:rPr>
              <a:t>％。但し、男性</a:t>
            </a:r>
            <a:r>
              <a:rPr lang="en-US" altLang="ja-JP" sz="1000" dirty="0">
                <a:latin typeface="ＭＳ Ｐゴシック" pitchFamily="50" charset="-128"/>
              </a:rPr>
              <a:t>40</a:t>
            </a:r>
            <a:r>
              <a:rPr lang="ja-JP" altLang="en-US" sz="1000" dirty="0">
                <a:latin typeface="ＭＳ Ｐゴシック" pitchFamily="50" charset="-128"/>
              </a:rPr>
              <a:t>～</a:t>
            </a:r>
            <a:r>
              <a:rPr lang="en-US" altLang="ja-JP" sz="1000" dirty="0">
                <a:latin typeface="ＭＳ Ｐゴシック" pitchFamily="50" charset="-128"/>
              </a:rPr>
              <a:t>49</a:t>
            </a:r>
            <a:r>
              <a:rPr lang="ja-JP" altLang="en-US" sz="1000" dirty="0">
                <a:latin typeface="ＭＳ Ｐゴシック" pitchFamily="50" charset="-128"/>
              </a:rPr>
              <a:t>歳、女性</a:t>
            </a:r>
            <a:r>
              <a:rPr lang="en-US" altLang="ja-JP" sz="1000" dirty="0">
                <a:latin typeface="ＭＳ Ｐゴシック" pitchFamily="50" charset="-128"/>
              </a:rPr>
              <a:t>20</a:t>
            </a:r>
            <a:r>
              <a:rPr lang="ja-JP" altLang="en-US" sz="1000" dirty="0">
                <a:latin typeface="ＭＳ Ｐゴシック" pitchFamily="50" charset="-128"/>
              </a:rPr>
              <a:t>～</a:t>
            </a:r>
            <a:r>
              <a:rPr lang="en-US" altLang="ja-JP" sz="1000" dirty="0">
                <a:latin typeface="ＭＳ Ｐゴシック" pitchFamily="50" charset="-128"/>
              </a:rPr>
              <a:t>29</a:t>
            </a:r>
            <a:r>
              <a:rPr lang="ja-JP" altLang="en-US" sz="1000" dirty="0">
                <a:latin typeface="ＭＳ Ｐゴシック" pitchFamily="50" charset="-128"/>
              </a:rPr>
              <a:t>歳、女性</a:t>
            </a:r>
            <a:r>
              <a:rPr lang="en-US" altLang="ja-JP" sz="1000" dirty="0">
                <a:latin typeface="ＭＳ Ｐゴシック" pitchFamily="50" charset="-128"/>
              </a:rPr>
              <a:t>30</a:t>
            </a:r>
            <a:r>
              <a:rPr lang="ja-JP" altLang="en-US" sz="1000" dirty="0">
                <a:latin typeface="ＭＳ Ｐゴシック" pitchFamily="50" charset="-128"/>
              </a:rPr>
              <a:t>～</a:t>
            </a:r>
            <a:r>
              <a:rPr lang="en-US" altLang="ja-JP" sz="1000" dirty="0">
                <a:latin typeface="ＭＳ Ｐゴシック" pitchFamily="50" charset="-128"/>
              </a:rPr>
              <a:t>39</a:t>
            </a:r>
            <a:r>
              <a:rPr lang="ja-JP" altLang="en-US" sz="1000" dirty="0">
                <a:latin typeface="ＭＳ Ｐゴシック" pitchFamily="50" charset="-128"/>
              </a:rPr>
              <a:t>歳での認知率は４～</a:t>
            </a:r>
            <a:r>
              <a:rPr lang="en-US" altLang="ja-JP" sz="1000" dirty="0">
                <a:latin typeface="ＭＳ Ｐゴシック" pitchFamily="50" charset="-128"/>
              </a:rPr>
              <a:t>5</a:t>
            </a:r>
            <a:r>
              <a:rPr lang="ja-JP" altLang="en-US" sz="1000" dirty="0">
                <a:latin typeface="ＭＳ Ｐゴシック" pitchFamily="50" charset="-128"/>
              </a:rPr>
              <a:t>割前後である。</a:t>
            </a:r>
            <a:endParaRPr lang="en-US" altLang="ja-JP" sz="1000" dirty="0">
              <a:latin typeface="ＭＳ Ｐゴシック" pitchFamily="50" charset="-128"/>
            </a:endParaRPr>
          </a:p>
          <a:p>
            <a:pPr marL="104775" indent="-104775" eaLnBrk="1" hangingPunct="1">
              <a:spcBef>
                <a:spcPts val="600"/>
              </a:spcBef>
              <a:tabLst>
                <a:tab pos="444500" algn="l"/>
                <a:tab pos="3492500" algn="l"/>
              </a:tabLst>
            </a:pPr>
            <a:r>
              <a:rPr lang="ja-JP" altLang="en-US" sz="1000" dirty="0">
                <a:latin typeface="ＭＳ Ｐゴシック" pitchFamily="50" charset="-128"/>
              </a:rPr>
              <a:t>○「お住まいの市町村のがん検診は職場などでがん検診の機会がない人も受けることができる」ことの認知率は全体で</a:t>
            </a:r>
            <a:r>
              <a:rPr lang="en-US" altLang="ja-JP" sz="1000" dirty="0">
                <a:latin typeface="ＭＳ Ｐゴシック" pitchFamily="50" charset="-128"/>
              </a:rPr>
              <a:t>63.3</a:t>
            </a:r>
            <a:r>
              <a:rPr lang="ja-JP" altLang="en-US" sz="1000" dirty="0">
                <a:latin typeface="ＭＳ Ｐゴシック" pitchFamily="50" charset="-128"/>
              </a:rPr>
              <a:t>％。但し、男性</a:t>
            </a:r>
            <a:r>
              <a:rPr lang="en-US" altLang="ja-JP" sz="1000" dirty="0">
                <a:latin typeface="ＭＳ Ｐゴシック" pitchFamily="50" charset="-128"/>
              </a:rPr>
              <a:t>40</a:t>
            </a:r>
            <a:r>
              <a:rPr lang="ja-JP" altLang="en-US" sz="1000" dirty="0">
                <a:latin typeface="ＭＳ Ｐゴシック" pitchFamily="50" charset="-128"/>
              </a:rPr>
              <a:t>～</a:t>
            </a:r>
            <a:r>
              <a:rPr lang="en-US" altLang="ja-JP" sz="1000" dirty="0">
                <a:latin typeface="ＭＳ Ｐゴシック" pitchFamily="50" charset="-128"/>
              </a:rPr>
              <a:t>49</a:t>
            </a:r>
            <a:r>
              <a:rPr lang="ja-JP" altLang="en-US" sz="1000" dirty="0">
                <a:latin typeface="ＭＳ Ｐゴシック" pitchFamily="50" charset="-128"/>
              </a:rPr>
              <a:t>歳、</a:t>
            </a:r>
            <a:br>
              <a:rPr lang="en-US" altLang="ja-JP" sz="1000" dirty="0">
                <a:latin typeface="ＭＳ Ｐゴシック" pitchFamily="50" charset="-128"/>
              </a:rPr>
            </a:br>
            <a:r>
              <a:rPr lang="ja-JP" altLang="en-US" sz="1000" dirty="0">
                <a:latin typeface="ＭＳ Ｐゴシック" pitchFamily="50" charset="-128"/>
              </a:rPr>
              <a:t>女性</a:t>
            </a:r>
            <a:r>
              <a:rPr lang="en-US" altLang="ja-JP" sz="1000" dirty="0">
                <a:latin typeface="ＭＳ Ｐゴシック" pitchFamily="50" charset="-128"/>
              </a:rPr>
              <a:t>20</a:t>
            </a:r>
            <a:r>
              <a:rPr lang="ja-JP" altLang="en-US" sz="1000" dirty="0">
                <a:latin typeface="ＭＳ Ｐゴシック" pitchFamily="50" charset="-128"/>
              </a:rPr>
              <a:t>～</a:t>
            </a:r>
            <a:r>
              <a:rPr lang="en-US" altLang="ja-JP" sz="1000" dirty="0">
                <a:latin typeface="ＭＳ Ｐゴシック" pitchFamily="50" charset="-128"/>
              </a:rPr>
              <a:t>29</a:t>
            </a:r>
            <a:r>
              <a:rPr lang="ja-JP" altLang="en-US" sz="1000" dirty="0">
                <a:latin typeface="ＭＳ Ｐゴシック" pitchFamily="50" charset="-128"/>
              </a:rPr>
              <a:t>歳、女性</a:t>
            </a:r>
            <a:r>
              <a:rPr lang="en-US" altLang="ja-JP" sz="1000" dirty="0">
                <a:latin typeface="ＭＳ Ｐゴシック" pitchFamily="50" charset="-128"/>
              </a:rPr>
              <a:t>30</a:t>
            </a:r>
            <a:r>
              <a:rPr lang="ja-JP" altLang="en-US" sz="1000" dirty="0">
                <a:latin typeface="ＭＳ Ｐゴシック" pitchFamily="50" charset="-128"/>
              </a:rPr>
              <a:t>～</a:t>
            </a:r>
            <a:r>
              <a:rPr lang="en-US" altLang="ja-JP" sz="1000" dirty="0">
                <a:latin typeface="ＭＳ Ｐゴシック" pitchFamily="50" charset="-128"/>
              </a:rPr>
              <a:t>39</a:t>
            </a:r>
            <a:r>
              <a:rPr lang="ja-JP" altLang="en-US" sz="1000" dirty="0">
                <a:latin typeface="ＭＳ Ｐゴシック" pitchFamily="50" charset="-128"/>
              </a:rPr>
              <a:t>歳での認知率は</a:t>
            </a:r>
            <a:r>
              <a:rPr lang="en-US" altLang="ja-JP" sz="1000" dirty="0">
                <a:latin typeface="ＭＳ Ｐゴシック" pitchFamily="50" charset="-128"/>
              </a:rPr>
              <a:t>3</a:t>
            </a:r>
            <a:r>
              <a:rPr lang="ja-JP" altLang="en-US" sz="1000" dirty="0">
                <a:latin typeface="ＭＳ Ｐゴシック" pitchFamily="50" charset="-128"/>
              </a:rPr>
              <a:t>割～</a:t>
            </a:r>
            <a:r>
              <a:rPr lang="en-US" altLang="ja-JP" sz="1000" dirty="0">
                <a:latin typeface="ＭＳ Ｐゴシック" pitchFamily="50" charset="-128"/>
              </a:rPr>
              <a:t>5</a:t>
            </a:r>
            <a:r>
              <a:rPr lang="ja-JP" altLang="en-US" sz="1000" dirty="0">
                <a:latin typeface="ＭＳ Ｐゴシック" pitchFamily="50" charset="-128"/>
              </a:rPr>
              <a:t>割強である。</a:t>
            </a:r>
            <a:endParaRPr lang="en-US" altLang="ja-JP" sz="1000" dirty="0">
              <a:latin typeface="ＭＳ Ｐゴシック" pitchFamily="50" charset="-128"/>
            </a:endParaRPr>
          </a:p>
          <a:p>
            <a:pPr marL="104775" indent="-104775" eaLnBrk="1" hangingPunct="1">
              <a:spcBef>
                <a:spcPts val="600"/>
              </a:spcBef>
              <a:tabLst>
                <a:tab pos="444500" algn="l"/>
                <a:tab pos="3492500" algn="l"/>
              </a:tabLst>
            </a:pPr>
            <a:r>
              <a:rPr lang="ja-JP" altLang="en-US" sz="1000" dirty="0">
                <a:latin typeface="ＭＳ Ｐゴシック" pitchFamily="50" charset="-128"/>
              </a:rPr>
              <a:t>○「自覚症状がある場合は、がん検診ではなくすぐに診察を受けるべきである」「がん検診は継続して受診することが大切である」ことの認知率は全体で</a:t>
            </a:r>
            <a:r>
              <a:rPr lang="en-US" altLang="ja-JP" sz="1000" dirty="0">
                <a:latin typeface="ＭＳ Ｐゴシック" pitchFamily="50" charset="-128"/>
              </a:rPr>
              <a:t>78.0</a:t>
            </a:r>
            <a:r>
              <a:rPr lang="ja-JP" altLang="en-US" sz="1000" dirty="0">
                <a:latin typeface="ＭＳ Ｐゴシック" pitchFamily="50" charset="-128"/>
              </a:rPr>
              <a:t>％～</a:t>
            </a:r>
            <a:r>
              <a:rPr lang="en-US" altLang="ja-JP" sz="1000" dirty="0">
                <a:latin typeface="ＭＳ Ｐゴシック" pitchFamily="50" charset="-128"/>
              </a:rPr>
              <a:t>79.9</a:t>
            </a:r>
            <a:r>
              <a:rPr lang="ja-JP" altLang="en-US" sz="1000" dirty="0">
                <a:latin typeface="ＭＳ Ｐゴシック" pitchFamily="50" charset="-128"/>
              </a:rPr>
              <a:t>％という高い水準である。</a:t>
            </a:r>
            <a:endParaRPr lang="en-US" altLang="ja-JP" sz="1000" dirty="0">
              <a:latin typeface="ＭＳ Ｐゴシック" pitchFamily="50" charset="-128"/>
            </a:endParaRPr>
          </a:p>
          <a:p>
            <a:pPr marL="104775" indent="-104775" eaLnBrk="1" hangingPunct="1">
              <a:spcBef>
                <a:spcPts val="600"/>
              </a:spcBef>
              <a:tabLst>
                <a:tab pos="444500" algn="l"/>
                <a:tab pos="3492500" algn="l"/>
              </a:tabLst>
            </a:pPr>
            <a:r>
              <a:rPr lang="ja-JP" altLang="en-US" sz="1000" dirty="0">
                <a:latin typeface="ＭＳ Ｐゴシック" pitchFamily="50" charset="-128"/>
              </a:rPr>
              <a:t>○「子宮頸がんの主な原因」「肝がんの主な原因」についての認知率は全体で</a:t>
            </a:r>
            <a:r>
              <a:rPr lang="en-US" altLang="ja-JP" sz="1000" dirty="0">
                <a:latin typeface="ＭＳ Ｐゴシック" pitchFamily="50" charset="-128"/>
              </a:rPr>
              <a:t>44.5</a:t>
            </a:r>
            <a:r>
              <a:rPr lang="ja-JP" altLang="en-US" sz="1000" dirty="0">
                <a:latin typeface="ＭＳ Ｐゴシック" pitchFamily="50" charset="-128"/>
              </a:rPr>
              <a:t>％～</a:t>
            </a:r>
            <a:r>
              <a:rPr lang="en-US" altLang="ja-JP" sz="1000" dirty="0">
                <a:latin typeface="ＭＳ Ｐゴシック" pitchFamily="50" charset="-128"/>
              </a:rPr>
              <a:t>46.6</a:t>
            </a:r>
            <a:r>
              <a:rPr lang="ja-JP" altLang="en-US" sz="1000" dirty="0">
                <a:latin typeface="ＭＳ Ｐゴシック" pitchFamily="50" charset="-128"/>
              </a:rPr>
              <a:t>％の程度である。</a:t>
            </a:r>
            <a:br>
              <a:rPr lang="en-US" altLang="ja-JP" sz="1000" dirty="0">
                <a:latin typeface="ＭＳ Ｐゴシック" pitchFamily="50" charset="-128"/>
              </a:rPr>
            </a:br>
            <a:r>
              <a:rPr lang="ja-JP" altLang="en-US" sz="1000" dirty="0">
                <a:latin typeface="ＭＳ Ｐゴシック" pitchFamily="50" charset="-128"/>
              </a:rPr>
              <a:t>「子宮頸がんの主な原因」は女性</a:t>
            </a:r>
            <a:r>
              <a:rPr lang="en-US" altLang="ja-JP" sz="1000" dirty="0">
                <a:latin typeface="ＭＳ Ｐゴシック" pitchFamily="50" charset="-128"/>
              </a:rPr>
              <a:t>30</a:t>
            </a:r>
            <a:r>
              <a:rPr lang="ja-JP" altLang="en-US" sz="1000" dirty="0">
                <a:latin typeface="ＭＳ Ｐゴシック" pitchFamily="50" charset="-128"/>
              </a:rPr>
              <a:t>歳～</a:t>
            </a:r>
            <a:r>
              <a:rPr lang="en-US" altLang="ja-JP" sz="1000" dirty="0">
                <a:latin typeface="ＭＳ Ｐゴシック" pitchFamily="50" charset="-128"/>
              </a:rPr>
              <a:t>39</a:t>
            </a:r>
            <a:r>
              <a:rPr lang="ja-JP" altLang="en-US" sz="1000" dirty="0">
                <a:latin typeface="ＭＳ Ｐゴシック" pitchFamily="50" charset="-128"/>
              </a:rPr>
              <a:t>歳以上では</a:t>
            </a:r>
            <a:r>
              <a:rPr lang="en-US" altLang="ja-JP" sz="1000" dirty="0">
                <a:latin typeface="ＭＳ Ｐゴシック" pitchFamily="50" charset="-128"/>
              </a:rPr>
              <a:t>5</a:t>
            </a:r>
            <a:r>
              <a:rPr lang="ja-JP" altLang="en-US" sz="1000" dirty="0">
                <a:latin typeface="ＭＳ Ｐゴシック" pitchFamily="50" charset="-128"/>
              </a:rPr>
              <a:t>割以上の認知があるが、女性</a:t>
            </a:r>
            <a:r>
              <a:rPr lang="en-US" altLang="ja-JP" sz="1000" dirty="0">
                <a:latin typeface="ＭＳ Ｐゴシック" pitchFamily="50" charset="-128"/>
              </a:rPr>
              <a:t>20</a:t>
            </a:r>
            <a:r>
              <a:rPr lang="ja-JP" altLang="en-US" sz="1000" dirty="0">
                <a:latin typeface="ＭＳ Ｐゴシック" pitchFamily="50" charset="-128"/>
              </a:rPr>
              <a:t>～</a:t>
            </a:r>
            <a:r>
              <a:rPr lang="en-US" altLang="ja-JP" sz="1000" dirty="0">
                <a:latin typeface="ＭＳ Ｐゴシック" pitchFamily="50" charset="-128"/>
              </a:rPr>
              <a:t>29</a:t>
            </a:r>
            <a:r>
              <a:rPr lang="ja-JP" altLang="en-US" sz="1000" dirty="0">
                <a:latin typeface="ＭＳ Ｐゴシック" pitchFamily="50" charset="-128"/>
              </a:rPr>
              <a:t>歳以下では</a:t>
            </a:r>
            <a:r>
              <a:rPr lang="en-US" altLang="ja-JP" sz="1000" dirty="0">
                <a:latin typeface="ＭＳ Ｐゴシック" pitchFamily="50" charset="-128"/>
              </a:rPr>
              <a:t>45.3</a:t>
            </a:r>
            <a:r>
              <a:rPr lang="ja-JP" altLang="en-US" sz="1000" dirty="0">
                <a:latin typeface="ＭＳ Ｐゴシック" pitchFamily="50" charset="-128"/>
              </a:rPr>
              <a:t>％と他の年代に比べて低い。</a:t>
            </a:r>
            <a:br>
              <a:rPr lang="en-US" altLang="ja-JP" sz="1000" dirty="0">
                <a:latin typeface="ＭＳ Ｐゴシック" pitchFamily="50" charset="-128"/>
              </a:rPr>
            </a:br>
            <a:r>
              <a:rPr lang="ja-JP" altLang="en-US" sz="1000" dirty="0">
                <a:latin typeface="ＭＳ Ｐゴシック" pitchFamily="50" charset="-128"/>
              </a:rPr>
              <a:t>「肝がんの主な原因」についても認知率に年代差がみられ、男性</a:t>
            </a:r>
            <a:r>
              <a:rPr lang="en-US" altLang="ja-JP" sz="1000" dirty="0">
                <a:latin typeface="ＭＳ Ｐゴシック" pitchFamily="50" charset="-128"/>
              </a:rPr>
              <a:t>50</a:t>
            </a:r>
            <a:r>
              <a:rPr lang="ja-JP" altLang="en-US" sz="1000" dirty="0">
                <a:latin typeface="ＭＳ Ｐゴシック" pitchFamily="50" charset="-128"/>
              </a:rPr>
              <a:t>～</a:t>
            </a:r>
            <a:r>
              <a:rPr lang="en-US" altLang="ja-JP" sz="1000" dirty="0">
                <a:latin typeface="ＭＳ Ｐゴシック" pitchFamily="50" charset="-128"/>
              </a:rPr>
              <a:t>59</a:t>
            </a:r>
            <a:r>
              <a:rPr lang="ja-JP" altLang="en-US" sz="1000" dirty="0">
                <a:latin typeface="ＭＳ Ｐゴシック" pitchFamily="50" charset="-128"/>
              </a:rPr>
              <a:t>歳以下、女性</a:t>
            </a:r>
            <a:r>
              <a:rPr lang="en-US" altLang="ja-JP" sz="1000" dirty="0">
                <a:latin typeface="ＭＳ Ｐゴシック" pitchFamily="50" charset="-128"/>
              </a:rPr>
              <a:t>40</a:t>
            </a:r>
            <a:r>
              <a:rPr lang="ja-JP" altLang="en-US" sz="1000" dirty="0">
                <a:latin typeface="ＭＳ Ｐゴシック" pitchFamily="50" charset="-128"/>
              </a:rPr>
              <a:t>～</a:t>
            </a:r>
            <a:r>
              <a:rPr lang="en-US" altLang="ja-JP" sz="1000" dirty="0">
                <a:latin typeface="ＭＳ Ｐゴシック" pitchFamily="50" charset="-128"/>
              </a:rPr>
              <a:t>49</a:t>
            </a:r>
            <a:r>
              <a:rPr lang="ja-JP" altLang="en-US" sz="1000" dirty="0">
                <a:latin typeface="ＭＳ Ｐゴシック" pitchFamily="50" charset="-128"/>
              </a:rPr>
              <a:t>歳以下では認知率は</a:t>
            </a:r>
            <a:r>
              <a:rPr lang="en-US" altLang="ja-JP" sz="1000" dirty="0">
                <a:latin typeface="ＭＳ Ｐゴシック" pitchFamily="50" charset="-128"/>
              </a:rPr>
              <a:t>5</a:t>
            </a:r>
            <a:r>
              <a:rPr lang="ja-JP" altLang="en-US" sz="1000" dirty="0">
                <a:latin typeface="ＭＳ Ｐゴシック" pitchFamily="50" charset="-128"/>
              </a:rPr>
              <a:t>割未満である。</a:t>
            </a:r>
            <a:endParaRPr lang="en-US" altLang="ja-JP" sz="1000" dirty="0">
              <a:latin typeface="ＭＳ Ｐゴシック" pitchFamily="50" charset="-128"/>
            </a:endParaRPr>
          </a:p>
          <a:p>
            <a:pPr marL="104775" indent="-104775" eaLnBrk="1" hangingPunct="1">
              <a:spcBef>
                <a:spcPts val="600"/>
              </a:spcBef>
              <a:tabLst>
                <a:tab pos="444500" algn="l"/>
                <a:tab pos="3492500" algn="l"/>
              </a:tabLst>
            </a:pPr>
            <a:r>
              <a:rPr lang="ja-JP" altLang="en-US" sz="1000" dirty="0">
                <a:latin typeface="ＭＳ Ｐゴシック" pitchFamily="50" charset="-128"/>
              </a:rPr>
              <a:t>○「ヘリコバクターピロリ菌は胃がんの主な原因のひとつである」ことの認知率は全体では</a:t>
            </a:r>
            <a:r>
              <a:rPr lang="en-US" altLang="ja-JP" sz="1000" dirty="0">
                <a:latin typeface="ＭＳ Ｐゴシック" pitchFamily="50" charset="-128"/>
              </a:rPr>
              <a:t>58.5</a:t>
            </a:r>
            <a:r>
              <a:rPr lang="ja-JP" altLang="en-US" sz="1000" dirty="0">
                <a:latin typeface="ＭＳ Ｐゴシック" pitchFamily="50" charset="-128"/>
              </a:rPr>
              <a:t>％であり、子宮頸がん、肝がんの主な原因についてよりも</a:t>
            </a:r>
            <a:r>
              <a:rPr lang="en-US" altLang="ja-JP" sz="1000" dirty="0">
                <a:latin typeface="ＭＳ Ｐゴシック" pitchFamily="50" charset="-128"/>
              </a:rPr>
              <a:t>10</a:t>
            </a:r>
            <a:r>
              <a:rPr lang="ja-JP" altLang="en-US" sz="1000" dirty="0">
                <a:latin typeface="ＭＳ Ｐゴシック" pitchFamily="50" charset="-128"/>
              </a:rPr>
              <a:t>％以上認知率が高い。但し、同様に認知率に年代差がみられ男性</a:t>
            </a:r>
            <a:r>
              <a:rPr lang="en-US" altLang="ja-JP" sz="1000" dirty="0">
                <a:latin typeface="ＭＳ Ｐゴシック" pitchFamily="50" charset="-128"/>
              </a:rPr>
              <a:t>40</a:t>
            </a:r>
            <a:r>
              <a:rPr lang="ja-JP" altLang="en-US" sz="1000" dirty="0">
                <a:latin typeface="ＭＳ Ｐゴシック" pitchFamily="50" charset="-128"/>
              </a:rPr>
              <a:t>～</a:t>
            </a:r>
            <a:r>
              <a:rPr lang="en-US" altLang="ja-JP" sz="1000" dirty="0">
                <a:latin typeface="ＭＳ Ｐゴシック" pitchFamily="50" charset="-128"/>
              </a:rPr>
              <a:t>49</a:t>
            </a:r>
            <a:r>
              <a:rPr lang="ja-JP" altLang="en-US" sz="1000" dirty="0">
                <a:latin typeface="ＭＳ Ｐゴシック" pitchFamily="50" charset="-128"/>
              </a:rPr>
              <a:t>歳以下、女性</a:t>
            </a:r>
            <a:r>
              <a:rPr lang="en-US" altLang="ja-JP" sz="1000" dirty="0">
                <a:latin typeface="ＭＳ Ｐゴシック" pitchFamily="50" charset="-128"/>
              </a:rPr>
              <a:t>30</a:t>
            </a:r>
            <a:r>
              <a:rPr lang="ja-JP" altLang="en-US" sz="1000" dirty="0">
                <a:latin typeface="ＭＳ Ｐゴシック" pitchFamily="50" charset="-128"/>
              </a:rPr>
              <a:t>～</a:t>
            </a:r>
            <a:r>
              <a:rPr lang="en-US" altLang="ja-JP" sz="1000" dirty="0">
                <a:latin typeface="ＭＳ Ｐゴシック" pitchFamily="50" charset="-128"/>
              </a:rPr>
              <a:t>39</a:t>
            </a:r>
            <a:r>
              <a:rPr lang="ja-JP" altLang="en-US" sz="1000" dirty="0">
                <a:latin typeface="ＭＳ Ｐゴシック" pitchFamily="50" charset="-128"/>
              </a:rPr>
              <a:t>歳以下では認知率は</a:t>
            </a:r>
            <a:r>
              <a:rPr lang="en-US" altLang="ja-JP" sz="1000" dirty="0">
                <a:latin typeface="ＭＳ Ｐゴシック" pitchFamily="50" charset="-128"/>
              </a:rPr>
              <a:t>5</a:t>
            </a:r>
            <a:r>
              <a:rPr lang="ja-JP" altLang="en-US" sz="1000" dirty="0">
                <a:latin typeface="ＭＳ Ｐゴシック" pitchFamily="50" charset="-128"/>
              </a:rPr>
              <a:t>割未満である。</a:t>
            </a:r>
            <a:endParaRPr lang="en-US" altLang="ja-JP" sz="1000" dirty="0">
              <a:latin typeface="ＭＳ Ｐゴシック" pitchFamily="50" charset="-128"/>
            </a:endParaRPr>
          </a:p>
        </p:txBody>
      </p:sp>
      <p:sp>
        <p:nvSpPr>
          <p:cNvPr id="10" name="Rectangle 3"/>
          <p:cNvSpPr>
            <a:spLocks noChangeArrowheads="1"/>
          </p:cNvSpPr>
          <p:nvPr/>
        </p:nvSpPr>
        <p:spPr bwMode="auto">
          <a:xfrm>
            <a:off x="415925" y="617198"/>
            <a:ext cx="5041131" cy="286232"/>
          </a:xfrm>
          <a:prstGeom prst="rect">
            <a:avLst/>
          </a:prstGeom>
          <a:noFill/>
          <a:ln w="9525" algn="ctr">
            <a:noFill/>
            <a:miter lim="800000"/>
            <a:headEnd/>
            <a:tailEnd/>
          </a:ln>
        </p:spPr>
        <p:txBody>
          <a:bodyPr wrap="square">
            <a:spAutoFit/>
          </a:bodyPr>
          <a:lstStyle/>
          <a:p>
            <a:pPr eaLnBrk="1" hangingPunct="1">
              <a:lnSpc>
                <a:spcPct val="105000"/>
              </a:lnSpc>
              <a:spcBef>
                <a:spcPct val="10000"/>
              </a:spcBef>
              <a:tabLst>
                <a:tab pos="444500" algn="l"/>
                <a:tab pos="3492500" algn="l"/>
              </a:tabLst>
            </a:pPr>
            <a:r>
              <a:rPr lang="ja-JP" altLang="en-US" dirty="0">
                <a:latin typeface="ＭＳ Ｐゴシック" pitchFamily="50" charset="-128"/>
              </a:rPr>
              <a:t>（１）がんに対する認識</a:t>
            </a:r>
            <a:endParaRPr lang="en-US" altLang="ja-JP" dirty="0">
              <a:latin typeface="ＭＳ Ｐゴシック" pitchFamily="50" charset="-128"/>
            </a:endParaRPr>
          </a:p>
        </p:txBody>
      </p:sp>
      <p:pic>
        <p:nvPicPr>
          <p:cNvPr id="3" name="図 2"/>
          <p:cNvPicPr>
            <a:picLocks noChangeAspect="1"/>
          </p:cNvPicPr>
          <p:nvPr/>
        </p:nvPicPr>
        <p:blipFill>
          <a:blip r:embed="rId3"/>
          <a:stretch>
            <a:fillRect/>
          </a:stretch>
        </p:blipFill>
        <p:spPr>
          <a:xfrm>
            <a:off x="781727" y="859195"/>
            <a:ext cx="6128795" cy="222142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ー 4"/>
          <p:cNvSpPr>
            <a:spLocks noGrp="1"/>
          </p:cNvSpPr>
          <p:nvPr>
            <p:ph type="sldNum" sz="quarter" idx="12"/>
          </p:nvPr>
        </p:nvSpPr>
        <p:spPr>
          <a:noFill/>
          <a:ln>
            <a:miter lim="800000"/>
            <a:headEnd/>
            <a:tailEnd/>
          </a:ln>
        </p:spPr>
        <p:txBody>
          <a:bodyPr/>
          <a:lstStyle/>
          <a:p>
            <a:r>
              <a:rPr lang="en-US" altLang="ja-JP" dirty="0"/>
              <a:t>-</a:t>
            </a:r>
            <a:fld id="{EDAB825C-7407-48AE-BA27-A8C13A19E733}" type="slidenum">
              <a:rPr lang="en-US" altLang="ja-JP" smtClean="0"/>
              <a:pPr/>
              <a:t>2</a:t>
            </a:fld>
            <a:r>
              <a:rPr lang="en-US" altLang="ja-JP" dirty="0"/>
              <a:t>-</a:t>
            </a:r>
          </a:p>
        </p:txBody>
      </p:sp>
      <p:sp>
        <p:nvSpPr>
          <p:cNvPr id="4099" name="Rectangle 70"/>
          <p:cNvSpPr>
            <a:spLocks noChangeArrowheads="1"/>
          </p:cNvSpPr>
          <p:nvPr/>
        </p:nvSpPr>
        <p:spPr bwMode="auto">
          <a:xfrm>
            <a:off x="631825" y="1052735"/>
            <a:ext cx="8785225" cy="4464497"/>
          </a:xfrm>
          <a:prstGeom prst="rect">
            <a:avLst/>
          </a:prstGeom>
          <a:solidFill>
            <a:srgbClr val="F8F8F8"/>
          </a:solidFill>
          <a:ln w="19050">
            <a:solidFill>
              <a:srgbClr val="DDDDDD"/>
            </a:solidFill>
            <a:miter lim="800000"/>
            <a:headEnd/>
            <a:tailEnd/>
          </a:ln>
          <a:effectLst>
            <a:outerShdw dist="35921" dir="2700000" algn="ctr" rotWithShape="0">
              <a:schemeClr val="bg2"/>
            </a:outerShdw>
          </a:effectLst>
        </p:spPr>
        <p:txBody>
          <a:bodyPr wrap="none" anchor="ctr"/>
          <a:lstStyle/>
          <a:p>
            <a:pPr algn="ctr" eaLnBrk="1" hangingPunct="1">
              <a:defRPr/>
            </a:pPr>
            <a:endParaRPr lang="ja-JP" altLang="ja-JP" sz="2400" dirty="0">
              <a:latin typeface="Times" charset="0"/>
              <a:ea typeface="Osaka"/>
              <a:cs typeface="Osaka"/>
            </a:endParaRPr>
          </a:p>
        </p:txBody>
      </p:sp>
      <p:sp>
        <p:nvSpPr>
          <p:cNvPr id="4100" name="Rectangle 64"/>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目 次</a:t>
            </a:r>
          </a:p>
        </p:txBody>
      </p:sp>
      <p:sp>
        <p:nvSpPr>
          <p:cNvPr id="4101" name="Rectangle 74"/>
          <p:cNvSpPr>
            <a:spLocks noChangeArrowheads="1"/>
          </p:cNvSpPr>
          <p:nvPr/>
        </p:nvSpPr>
        <p:spPr bwMode="auto">
          <a:xfrm>
            <a:off x="1784648" y="1694708"/>
            <a:ext cx="7344816" cy="3154710"/>
          </a:xfrm>
          <a:prstGeom prst="rect">
            <a:avLst/>
          </a:prstGeom>
          <a:noFill/>
          <a:ln w="9525" algn="ctr">
            <a:noFill/>
            <a:miter lim="800000"/>
            <a:headEnd/>
            <a:tailEnd/>
          </a:ln>
        </p:spPr>
        <p:txBody>
          <a:bodyPr wrap="square">
            <a:spAutoFit/>
          </a:bodyPr>
          <a:lstStyle/>
          <a:p>
            <a:pPr marL="1588" indent="-1588" eaLnBrk="1" hangingPunct="1">
              <a:spcBef>
                <a:spcPts val="600"/>
              </a:spcBef>
            </a:pPr>
            <a:r>
              <a:rPr lang="en-US" altLang="ja-JP" sz="1000" dirty="0">
                <a:latin typeface="ＭＳ ゴシック" pitchFamily="49" charset="-128"/>
                <a:ea typeface="ＭＳ ゴシック" pitchFamily="49" charset="-128"/>
              </a:rPr>
              <a:t>◆</a:t>
            </a:r>
            <a:r>
              <a:rPr lang="ja-JP" altLang="en-US" sz="1000" dirty="0">
                <a:latin typeface="ＭＳ ゴシック" pitchFamily="49" charset="-128"/>
                <a:ea typeface="ＭＳ ゴシック" pitchFamily="49" charset="-128"/>
              </a:rPr>
              <a:t>調査の概要</a:t>
            </a:r>
          </a:p>
          <a:p>
            <a:pPr marL="182563" indent="-1588" defTabSz="990600" eaLnBrk="1" hangingPunct="1">
              <a:spcBef>
                <a:spcPts val="300"/>
              </a:spcBef>
              <a:tabLst>
                <a:tab pos="5562600" algn="r"/>
              </a:tabLst>
            </a:pPr>
            <a:r>
              <a:rPr lang="ja-JP" altLang="en-US" sz="1000" dirty="0">
                <a:latin typeface="ＭＳ ゴシック" pitchFamily="49" charset="-128"/>
                <a:ea typeface="ＭＳ ゴシック" pitchFamily="49" charset="-128"/>
              </a:rPr>
              <a:t>１．目的  </a:t>
            </a:r>
            <a:r>
              <a:rPr lang="en-US" altLang="ja-JP" sz="1000" dirty="0">
                <a:latin typeface="ＭＳ ゴシック" pitchFamily="49" charset="-128"/>
                <a:ea typeface="ＭＳ ゴシック" pitchFamily="49" charset="-128"/>
              </a:rPr>
              <a:t>--------------------------------------------------------------------------------	4</a:t>
            </a:r>
          </a:p>
          <a:p>
            <a:pPr marL="182563" indent="-1588" defTabSz="990600" eaLnBrk="1" hangingPunct="1">
              <a:spcBef>
                <a:spcPts val="300"/>
              </a:spcBef>
              <a:tabLst>
                <a:tab pos="5562600" algn="r"/>
              </a:tabLst>
            </a:pPr>
            <a:r>
              <a:rPr lang="en-US" altLang="ja-JP" sz="1000" dirty="0">
                <a:latin typeface="ＭＳ ゴシック" pitchFamily="49" charset="-128"/>
                <a:ea typeface="ＭＳ ゴシック" pitchFamily="49" charset="-128"/>
              </a:rPr>
              <a:t>	</a:t>
            </a:r>
            <a:r>
              <a:rPr lang="ja-JP" altLang="en-US" sz="1000" dirty="0">
                <a:latin typeface="ＭＳ ゴシック" pitchFamily="49" charset="-128"/>
                <a:ea typeface="ＭＳ ゴシック" pitchFamily="49" charset="-128"/>
              </a:rPr>
              <a:t>２．調査対象、調査方法等 </a:t>
            </a:r>
            <a:r>
              <a:rPr lang="en-US" altLang="ja-JP" sz="1000" dirty="0">
                <a:latin typeface="ＭＳ ゴシック" pitchFamily="49" charset="-128"/>
                <a:ea typeface="ＭＳ ゴシック" pitchFamily="49" charset="-128"/>
              </a:rPr>
              <a:t>-----------------------------------------------------------------	4</a:t>
            </a:r>
          </a:p>
          <a:p>
            <a:pPr marL="182563" indent="-1588" defTabSz="990600" eaLnBrk="1" hangingPunct="1">
              <a:spcBef>
                <a:spcPts val="300"/>
              </a:spcBef>
              <a:tabLst>
                <a:tab pos="5562600" algn="r"/>
              </a:tabLst>
            </a:pPr>
            <a:r>
              <a:rPr lang="ja-JP" altLang="en-US" sz="1000" dirty="0">
                <a:latin typeface="ＭＳ ゴシック" pitchFamily="49" charset="-128"/>
                <a:ea typeface="ＭＳ ゴシック" pitchFamily="49" charset="-128"/>
              </a:rPr>
              <a:t>３．回収結果 </a:t>
            </a:r>
            <a:r>
              <a:rPr lang="en-US" altLang="ja-JP" sz="1000" dirty="0">
                <a:latin typeface="ＭＳ ゴシック" pitchFamily="49" charset="-128"/>
                <a:ea typeface="ＭＳ ゴシック" pitchFamily="49" charset="-128"/>
              </a:rPr>
              <a:t>-----------------------------------------------------------------------------	4</a:t>
            </a:r>
          </a:p>
          <a:p>
            <a:pPr marL="182563" indent="-1588" defTabSz="990600" eaLnBrk="1" hangingPunct="1">
              <a:spcBef>
                <a:spcPts val="300"/>
              </a:spcBef>
              <a:tabLst>
                <a:tab pos="5562600" algn="r"/>
              </a:tabLst>
            </a:pPr>
            <a:r>
              <a:rPr lang="ja-JP" altLang="en-US" sz="1000" dirty="0">
                <a:latin typeface="ＭＳ ゴシック" pitchFamily="49" charset="-128"/>
                <a:ea typeface="ＭＳ ゴシック" pitchFamily="49" charset="-128"/>
              </a:rPr>
              <a:t>４．がん検診に関するアンケート調査　対象者の概要 </a:t>
            </a:r>
            <a:r>
              <a:rPr lang="en-US" altLang="ja-JP" sz="1000" dirty="0">
                <a:latin typeface="ＭＳ ゴシック" pitchFamily="49" charset="-128"/>
                <a:ea typeface="ＭＳ ゴシック" pitchFamily="49" charset="-128"/>
              </a:rPr>
              <a:t>-----------------------------------------	5</a:t>
            </a:r>
          </a:p>
          <a:p>
            <a:pPr marL="1588" indent="-1588" eaLnBrk="1" hangingPunct="1">
              <a:lnSpc>
                <a:spcPct val="110000"/>
              </a:lnSpc>
              <a:spcBef>
                <a:spcPts val="600"/>
              </a:spcBef>
            </a:pPr>
            <a:endParaRPr lang="en-US" altLang="ja-JP" sz="1000" dirty="0">
              <a:latin typeface="ＭＳ ゴシック" pitchFamily="49" charset="-128"/>
              <a:ea typeface="ＭＳ ゴシック" pitchFamily="49" charset="-128"/>
            </a:endParaRPr>
          </a:p>
          <a:p>
            <a:pPr marL="1588" indent="-1588" eaLnBrk="1" hangingPunct="1">
              <a:lnSpc>
                <a:spcPct val="110000"/>
              </a:lnSpc>
              <a:spcBef>
                <a:spcPts val="600"/>
              </a:spcBef>
            </a:pPr>
            <a:r>
              <a:rPr lang="en-US" altLang="ja-JP" sz="1000" dirty="0">
                <a:latin typeface="ＭＳ ゴシック" pitchFamily="49" charset="-128"/>
                <a:ea typeface="ＭＳ ゴシック" pitchFamily="49" charset="-128"/>
              </a:rPr>
              <a:t>◆</a:t>
            </a:r>
            <a:r>
              <a:rPr lang="ja-JP" altLang="en-US" sz="1000" dirty="0">
                <a:latin typeface="ＭＳ ゴシック" pitchFamily="49" charset="-128"/>
                <a:ea typeface="ＭＳ ゴシック" pitchFamily="49" charset="-128"/>
              </a:rPr>
              <a:t>結果の概要</a:t>
            </a:r>
          </a:p>
          <a:p>
            <a:pPr marL="182563" indent="-1588" defTabSz="990600" eaLnBrk="1" hangingPunct="1">
              <a:spcBef>
                <a:spcPts val="300"/>
              </a:spcBef>
              <a:tabLst>
                <a:tab pos="5562600" algn="r"/>
              </a:tabLst>
            </a:pPr>
            <a:r>
              <a:rPr lang="ja-JP" altLang="en-US" sz="1000" dirty="0">
                <a:latin typeface="ＭＳ ゴシック" pitchFamily="49" charset="-128"/>
                <a:ea typeface="ＭＳ ゴシック" pitchFamily="49" charset="-128"/>
              </a:rPr>
              <a:t>	１．がん検診の受診に関する状況 </a:t>
            </a:r>
            <a:r>
              <a:rPr lang="en-US" altLang="ja-JP" sz="1000" dirty="0">
                <a:latin typeface="ＭＳ ゴシック" pitchFamily="49" charset="-128"/>
                <a:ea typeface="ＭＳ ゴシック" pitchFamily="49" charset="-128"/>
              </a:rPr>
              <a:t>----------------------------------------------------------- 10</a:t>
            </a:r>
          </a:p>
          <a:p>
            <a:pPr marL="182563" indent="-1588" defTabSz="990600" eaLnBrk="1" hangingPunct="1">
              <a:lnSpc>
                <a:spcPct val="110000"/>
              </a:lnSpc>
              <a:spcBef>
                <a:spcPts val="300"/>
              </a:spcBef>
              <a:tabLst>
                <a:tab pos="5562600" algn="r"/>
              </a:tabLst>
            </a:pPr>
            <a:r>
              <a:rPr lang="ja-JP" altLang="en-US" sz="1000" dirty="0">
                <a:latin typeface="ＭＳ ゴシック" pitchFamily="49" charset="-128"/>
                <a:ea typeface="ＭＳ ゴシック" pitchFamily="49" charset="-128"/>
              </a:rPr>
              <a:t>２．がん検診の受診・未受診理由 </a:t>
            </a:r>
            <a:r>
              <a:rPr lang="en-US" altLang="ja-JP" sz="1000" dirty="0">
                <a:latin typeface="ＭＳ ゴシック" pitchFamily="49" charset="-128"/>
                <a:ea typeface="ＭＳ ゴシック" pitchFamily="49" charset="-128"/>
              </a:rPr>
              <a:t>-----------------------------------------------------------	14</a:t>
            </a:r>
          </a:p>
          <a:p>
            <a:pPr marL="182563" indent="-1588" defTabSz="990600" eaLnBrk="1" hangingPunct="1">
              <a:lnSpc>
                <a:spcPct val="110000"/>
              </a:lnSpc>
              <a:spcBef>
                <a:spcPts val="300"/>
              </a:spcBef>
              <a:tabLst>
                <a:tab pos="5562600" algn="r"/>
              </a:tabLst>
            </a:pPr>
            <a:r>
              <a:rPr lang="ja-JP" altLang="en-US" sz="1000" dirty="0">
                <a:latin typeface="ＭＳ ゴシック" pitchFamily="49" charset="-128"/>
                <a:ea typeface="ＭＳ ゴシック" pitchFamily="49" charset="-128"/>
              </a:rPr>
              <a:t>３．がんに対する認識</a:t>
            </a:r>
            <a:r>
              <a:rPr lang="en-US" altLang="ja-JP" sz="1000" dirty="0">
                <a:latin typeface="ＭＳ ゴシック" pitchFamily="49" charset="-128"/>
                <a:ea typeface="ＭＳ ゴシック" pitchFamily="49" charset="-128"/>
              </a:rPr>
              <a:t>----------------------------------------------------------------------</a:t>
            </a:r>
            <a:r>
              <a:rPr lang="ja-JP" altLang="en-US" sz="1000" dirty="0">
                <a:latin typeface="ＭＳ ゴシック" pitchFamily="49" charset="-128"/>
                <a:ea typeface="ＭＳ ゴシック" pitchFamily="49" charset="-128"/>
              </a:rPr>
              <a:t> </a:t>
            </a:r>
            <a:r>
              <a:rPr lang="en-US" altLang="ja-JP" sz="1000" dirty="0">
                <a:latin typeface="ＭＳ ゴシック" pitchFamily="49" charset="-128"/>
                <a:ea typeface="ＭＳ ゴシック" pitchFamily="49" charset="-128"/>
              </a:rPr>
              <a:t>19</a:t>
            </a:r>
          </a:p>
          <a:p>
            <a:pPr marL="182563" indent="-1588" defTabSz="990600" eaLnBrk="1" hangingPunct="1">
              <a:lnSpc>
                <a:spcPct val="110000"/>
              </a:lnSpc>
              <a:spcBef>
                <a:spcPts val="300"/>
              </a:spcBef>
              <a:tabLst>
                <a:tab pos="5562600" algn="r"/>
              </a:tabLst>
            </a:pPr>
            <a:r>
              <a:rPr lang="ja-JP" altLang="en-US" sz="1000" dirty="0">
                <a:latin typeface="ＭＳ ゴシック" pitchFamily="49" charset="-128"/>
                <a:ea typeface="ＭＳ ゴシック" pitchFamily="49" charset="-128"/>
              </a:rPr>
              <a:t>４．胃がんリスク検査・</a:t>
            </a:r>
            <a:r>
              <a:rPr lang="en-US" altLang="ja-JP" sz="1000" dirty="0">
                <a:latin typeface="ＭＳ ゴシック" pitchFamily="49" charset="-128"/>
                <a:ea typeface="ＭＳ ゴシック" pitchFamily="49" charset="-128"/>
              </a:rPr>
              <a:t>ABC</a:t>
            </a:r>
            <a:r>
              <a:rPr lang="ja-JP" altLang="en-US" sz="1000" dirty="0">
                <a:latin typeface="ＭＳ ゴシック" pitchFamily="49" charset="-128"/>
                <a:ea typeface="ＭＳ ゴシック" pitchFamily="49" charset="-128"/>
              </a:rPr>
              <a:t>検査の受診のきっかけ</a:t>
            </a:r>
            <a:r>
              <a:rPr lang="en-US" altLang="ja-JP" sz="1000" dirty="0">
                <a:latin typeface="ＭＳ ゴシック" pitchFamily="49" charset="-128"/>
                <a:ea typeface="ＭＳ ゴシック" pitchFamily="49" charset="-128"/>
              </a:rPr>
              <a:t>---------------------------------------------</a:t>
            </a:r>
            <a:r>
              <a:rPr lang="ja-JP" altLang="en-US" sz="1000" dirty="0">
                <a:latin typeface="ＭＳ ゴシック" pitchFamily="49" charset="-128"/>
                <a:ea typeface="ＭＳ ゴシック" pitchFamily="49" charset="-128"/>
              </a:rPr>
              <a:t> </a:t>
            </a:r>
            <a:r>
              <a:rPr lang="en-US" altLang="ja-JP" sz="1000" dirty="0">
                <a:latin typeface="ＭＳ ゴシック" pitchFamily="49" charset="-128"/>
                <a:ea typeface="ＭＳ ゴシック" pitchFamily="49" charset="-128"/>
              </a:rPr>
              <a:t>20</a:t>
            </a:r>
            <a:endParaRPr lang="ja-JP" altLang="en-US" sz="1000" dirty="0">
              <a:latin typeface="ＭＳ ゴシック" pitchFamily="49" charset="-128"/>
              <a:ea typeface="ＭＳ ゴシック" pitchFamily="49" charset="-128"/>
            </a:endParaRPr>
          </a:p>
          <a:p>
            <a:pPr marL="182563" indent="-1588" defTabSz="990600" eaLnBrk="1" hangingPunct="1">
              <a:lnSpc>
                <a:spcPct val="110000"/>
              </a:lnSpc>
              <a:spcBef>
                <a:spcPts val="300"/>
              </a:spcBef>
              <a:tabLst>
                <a:tab pos="5562600" algn="r"/>
              </a:tabLst>
            </a:pPr>
            <a:r>
              <a:rPr lang="ja-JP" altLang="en-US" sz="1000" dirty="0">
                <a:latin typeface="ＭＳ ゴシック" pitchFamily="49" charset="-128"/>
                <a:ea typeface="ＭＳ ゴシック" pitchFamily="49" charset="-128"/>
              </a:rPr>
              <a:t>５．肝炎に対する認識と検査受診状況</a:t>
            </a:r>
            <a:r>
              <a:rPr lang="en-US" altLang="ja-JP" sz="1000" dirty="0">
                <a:latin typeface="ＭＳ ゴシック" pitchFamily="49" charset="-128"/>
                <a:ea typeface="ＭＳ ゴシック" pitchFamily="49" charset="-128"/>
              </a:rPr>
              <a:t>--------------------------------------------------------</a:t>
            </a:r>
            <a:r>
              <a:rPr lang="ja-JP" altLang="en-US" sz="1000" dirty="0">
                <a:latin typeface="ＭＳ ゴシック" pitchFamily="49" charset="-128"/>
                <a:ea typeface="ＭＳ ゴシック" pitchFamily="49" charset="-128"/>
              </a:rPr>
              <a:t> </a:t>
            </a:r>
            <a:r>
              <a:rPr lang="en-US" altLang="ja-JP" sz="1000" dirty="0">
                <a:latin typeface="ＭＳ ゴシック" pitchFamily="49" charset="-128"/>
                <a:ea typeface="ＭＳ ゴシック" pitchFamily="49" charset="-128"/>
              </a:rPr>
              <a:t>21</a:t>
            </a:r>
            <a:endParaRPr lang="ja-JP" altLang="en-US" sz="1000" dirty="0">
              <a:latin typeface="ＭＳ ゴシック" pitchFamily="49" charset="-128"/>
              <a:ea typeface="ＭＳ ゴシック" pitchFamily="49" charset="-128"/>
            </a:endParaRPr>
          </a:p>
          <a:p>
            <a:pPr marL="182563" indent="-1588" defTabSz="990600" eaLnBrk="1" hangingPunct="1">
              <a:lnSpc>
                <a:spcPct val="110000"/>
              </a:lnSpc>
              <a:spcBef>
                <a:spcPts val="300"/>
              </a:spcBef>
              <a:tabLst>
                <a:tab pos="5562600" algn="r"/>
              </a:tabLst>
            </a:pPr>
            <a:r>
              <a:rPr lang="ja-JP" altLang="en-US" sz="1000" dirty="0">
                <a:latin typeface="ＭＳ ゴシック" pitchFamily="49" charset="-128"/>
                <a:ea typeface="ＭＳ ゴシック" pitchFamily="49" charset="-128"/>
              </a:rPr>
              <a:t>６．定期的な医療機関への通院状況</a:t>
            </a:r>
            <a:r>
              <a:rPr lang="en-US" altLang="ja-JP" sz="1000" dirty="0">
                <a:latin typeface="ＭＳ ゴシック" pitchFamily="49" charset="-128"/>
                <a:ea typeface="ＭＳ ゴシック" pitchFamily="49" charset="-128"/>
              </a:rPr>
              <a:t>----------------------------------------------------------</a:t>
            </a:r>
            <a:r>
              <a:rPr lang="ja-JP" altLang="en-US" sz="1000" dirty="0">
                <a:latin typeface="ＭＳ ゴシック" pitchFamily="49" charset="-128"/>
                <a:ea typeface="ＭＳ ゴシック" pitchFamily="49" charset="-128"/>
              </a:rPr>
              <a:t> </a:t>
            </a:r>
            <a:r>
              <a:rPr lang="en-US" altLang="ja-JP" sz="1000" dirty="0">
                <a:latin typeface="ＭＳ ゴシック" pitchFamily="49" charset="-128"/>
                <a:ea typeface="ＭＳ ゴシック" pitchFamily="49" charset="-128"/>
              </a:rPr>
              <a:t>23</a:t>
            </a:r>
            <a:endParaRPr lang="ja-JP" altLang="en-US" sz="1000" dirty="0">
              <a:latin typeface="ＭＳ ゴシック" pitchFamily="49" charset="-128"/>
              <a:ea typeface="ＭＳ ゴシック" pitchFamily="49" charset="-128"/>
            </a:endParaRPr>
          </a:p>
          <a:p>
            <a:pPr marL="182563" indent="-1588" defTabSz="990600" eaLnBrk="1" hangingPunct="1">
              <a:lnSpc>
                <a:spcPct val="110000"/>
              </a:lnSpc>
              <a:spcBef>
                <a:spcPts val="300"/>
              </a:spcBef>
              <a:tabLst>
                <a:tab pos="5562600" algn="r"/>
              </a:tabLst>
            </a:pPr>
            <a:r>
              <a:rPr lang="ja-JP" altLang="en-US" sz="1000" dirty="0">
                <a:latin typeface="ＭＳ ゴシック" pitchFamily="49" charset="-128"/>
                <a:ea typeface="ＭＳ ゴシック" pitchFamily="49" charset="-128"/>
              </a:rPr>
              <a:t>７．特定健診の受診状況</a:t>
            </a:r>
            <a:r>
              <a:rPr lang="en-US" altLang="ja-JP" sz="1000" dirty="0">
                <a:latin typeface="ＭＳ ゴシック" pitchFamily="49" charset="-128"/>
                <a:ea typeface="ＭＳ ゴシック" pitchFamily="49" charset="-128"/>
              </a:rPr>
              <a:t>--------------------------------------------------------------------</a:t>
            </a:r>
            <a:r>
              <a:rPr lang="ja-JP" altLang="en-US" sz="1000" dirty="0">
                <a:latin typeface="ＭＳ ゴシック" pitchFamily="49" charset="-128"/>
                <a:ea typeface="ＭＳ ゴシック" pitchFamily="49" charset="-128"/>
              </a:rPr>
              <a:t> </a:t>
            </a:r>
            <a:r>
              <a:rPr lang="en-US" altLang="ja-JP" sz="1000" dirty="0">
                <a:latin typeface="ＭＳ ゴシック" pitchFamily="49" charset="-128"/>
                <a:ea typeface="ＭＳ ゴシック" pitchFamily="49" charset="-128"/>
              </a:rPr>
              <a:t>24</a:t>
            </a:r>
            <a:endParaRPr lang="ja-JP" altLang="en-US" sz="1000" dirty="0">
              <a:latin typeface="ＭＳ ゴシック" pitchFamily="49" charset="-128"/>
              <a:ea typeface="ＭＳ ゴシック" pitchFamily="49" charset="-128"/>
            </a:endParaRPr>
          </a:p>
          <a:p>
            <a:pPr marL="182563" indent="-1588" defTabSz="990600" eaLnBrk="1" hangingPunct="1">
              <a:lnSpc>
                <a:spcPct val="110000"/>
              </a:lnSpc>
              <a:spcBef>
                <a:spcPts val="300"/>
              </a:spcBef>
              <a:tabLst>
                <a:tab pos="5562600" algn="r"/>
              </a:tabLst>
            </a:pPr>
            <a:r>
              <a:rPr lang="ja-JP" altLang="en-US" sz="1000" dirty="0">
                <a:latin typeface="ＭＳ ゴシック" pitchFamily="49" charset="-128"/>
                <a:ea typeface="ＭＳ ゴシック" pitchFamily="49" charset="-128"/>
              </a:rPr>
              <a:t>８．臓器提供意思表示方法について</a:t>
            </a:r>
            <a:r>
              <a:rPr lang="en-US" altLang="ja-JP" sz="1000" dirty="0">
                <a:latin typeface="ＭＳ ゴシック" pitchFamily="49" charset="-128"/>
                <a:ea typeface="ＭＳ ゴシック" pitchFamily="49" charset="-128"/>
              </a:rPr>
              <a:t>----------------------------------------------------------</a:t>
            </a:r>
            <a:r>
              <a:rPr lang="ja-JP" altLang="en-US" sz="1000" dirty="0">
                <a:latin typeface="ＭＳ ゴシック" pitchFamily="49" charset="-128"/>
                <a:ea typeface="ＭＳ ゴシック" pitchFamily="49" charset="-128"/>
              </a:rPr>
              <a:t> </a:t>
            </a:r>
            <a:r>
              <a:rPr lang="en-US" altLang="ja-JP" sz="1000" dirty="0">
                <a:latin typeface="ＭＳ ゴシック" pitchFamily="49" charset="-128"/>
                <a:ea typeface="ＭＳ ゴシック" pitchFamily="49" charset="-128"/>
              </a:rPr>
              <a:t>26</a:t>
            </a:r>
            <a:endParaRPr lang="en-US" altLang="ja-JP" sz="900" dirty="0">
              <a:latin typeface="ＭＳ ゴシック" pitchFamily="49" charset="-128"/>
              <a:ea typeface="ＭＳ ゴシック" pitchFamily="49"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４．胃がんリスク検査・</a:t>
            </a:r>
            <a:r>
              <a:rPr lang="en-US" altLang="ja-JP" dirty="0">
                <a:latin typeface="ＭＳ Ｐゴシック" pitchFamily="50" charset="-128"/>
                <a:ea typeface="ＭＳ Ｐゴシック" pitchFamily="50" charset="-128"/>
              </a:rPr>
              <a:t>ABC</a:t>
            </a:r>
            <a:r>
              <a:rPr lang="ja-JP" altLang="en-US" dirty="0">
                <a:latin typeface="ＭＳ Ｐゴシック" pitchFamily="50" charset="-128"/>
                <a:ea typeface="ＭＳ Ｐゴシック" pitchFamily="50" charset="-128"/>
              </a:rPr>
              <a:t>検査の受診のきっかけ</a:t>
            </a:r>
          </a:p>
        </p:txBody>
      </p:sp>
      <p:sp>
        <p:nvSpPr>
          <p:cNvPr id="17410" name="スライド番号プレースホルダー 4"/>
          <p:cNvSpPr>
            <a:spLocks noGrp="1"/>
          </p:cNvSpPr>
          <p:nvPr>
            <p:ph type="sldNum" sz="quarter" idx="12"/>
          </p:nvPr>
        </p:nvSpPr>
        <p:spPr>
          <a:noFill/>
          <a:ln>
            <a:miter lim="800000"/>
            <a:headEnd/>
            <a:tailEnd/>
          </a:ln>
        </p:spPr>
        <p:txBody>
          <a:bodyPr/>
          <a:lstStyle/>
          <a:p>
            <a:r>
              <a:rPr lang="en-US" altLang="ja-JP" dirty="0"/>
              <a:t>-</a:t>
            </a:r>
            <a:fld id="{2FD83899-40C4-42FC-8E9F-CF4895ACFEA2}" type="slidenum">
              <a:rPr lang="en-US" altLang="ja-JP" smtClean="0"/>
              <a:pPr/>
              <a:t>20</a:t>
            </a:fld>
            <a:r>
              <a:rPr lang="en-US" altLang="ja-JP" dirty="0"/>
              <a:t>-</a:t>
            </a:r>
          </a:p>
        </p:txBody>
      </p:sp>
      <p:sp>
        <p:nvSpPr>
          <p:cNvPr id="17413" name="Rectangle 6"/>
          <p:cNvSpPr>
            <a:spLocks noChangeArrowheads="1"/>
          </p:cNvSpPr>
          <p:nvPr/>
        </p:nvSpPr>
        <p:spPr bwMode="auto">
          <a:xfrm>
            <a:off x="781727" y="2847444"/>
            <a:ext cx="8505825" cy="477054"/>
          </a:xfrm>
          <a:prstGeom prst="rect">
            <a:avLst/>
          </a:prstGeom>
          <a:noFill/>
          <a:ln w="9525" algn="ctr">
            <a:noFill/>
            <a:miter lim="800000"/>
            <a:headEnd/>
            <a:tailEnd/>
          </a:ln>
        </p:spPr>
        <p:txBody>
          <a:bodyPr>
            <a:spAutoFit/>
          </a:bodyPr>
          <a:lstStyle/>
          <a:p>
            <a:pPr marL="104775" indent="-104775" eaLnBrk="1" hangingPunct="1">
              <a:spcBef>
                <a:spcPts val="600"/>
              </a:spcBef>
              <a:tabLst>
                <a:tab pos="444500" algn="l"/>
                <a:tab pos="3492500" algn="l"/>
              </a:tabLst>
            </a:pPr>
            <a:r>
              <a:rPr lang="en-US" altLang="ja-JP" sz="1000" dirty="0">
                <a:latin typeface="ＭＳ Ｐゴシック" pitchFamily="50" charset="-128"/>
              </a:rPr>
              <a:t>○</a:t>
            </a:r>
            <a:r>
              <a:rPr lang="ja-JP" altLang="en-US" sz="1000" dirty="0">
                <a:latin typeface="ＭＳ Ｐゴシック" pitchFamily="50" charset="-128"/>
              </a:rPr>
              <a:t>全体では「職場での定期健康診断や人間ドックの項目にあったから」が最も多く</a:t>
            </a:r>
            <a:r>
              <a:rPr lang="en-US" altLang="ja-JP" sz="1000" dirty="0">
                <a:latin typeface="ＭＳ Ｐゴシック" pitchFamily="50" charset="-128"/>
              </a:rPr>
              <a:t>43.3</a:t>
            </a:r>
            <a:r>
              <a:rPr lang="ja-JP" altLang="en-US" sz="1000" dirty="0">
                <a:latin typeface="ＭＳ Ｐゴシック" pitchFamily="50" charset="-128"/>
              </a:rPr>
              <a:t>％を占める。</a:t>
            </a:r>
            <a:endParaRPr lang="en-US" altLang="ja-JP" sz="1000" dirty="0">
              <a:latin typeface="ＭＳ Ｐゴシック" pitchFamily="50" charset="-128"/>
            </a:endParaRPr>
          </a:p>
          <a:p>
            <a:pPr marL="104775" indent="-104775" eaLnBrk="1" hangingPunct="1">
              <a:spcBef>
                <a:spcPts val="600"/>
              </a:spcBef>
              <a:tabLst>
                <a:tab pos="444500" algn="l"/>
                <a:tab pos="3492500" algn="l"/>
              </a:tabLst>
            </a:pPr>
            <a:r>
              <a:rPr lang="ja-JP" altLang="en-US" sz="1000" dirty="0">
                <a:latin typeface="ＭＳ Ｐゴシック" pitchFamily="50" charset="-128"/>
              </a:rPr>
              <a:t>○特に男性で上記項目をあげる割合が高い。女性では上記項目は</a:t>
            </a:r>
            <a:r>
              <a:rPr lang="en-US" altLang="ja-JP" sz="1000" dirty="0">
                <a:latin typeface="ＭＳ Ｐゴシック" pitchFamily="50" charset="-128"/>
              </a:rPr>
              <a:t>3</a:t>
            </a:r>
            <a:r>
              <a:rPr lang="ja-JP" altLang="en-US" sz="1000" dirty="0">
                <a:latin typeface="ＭＳ Ｐゴシック" pitchFamily="50" charset="-128"/>
              </a:rPr>
              <a:t>割程度であり、「テレビ等で知ったから」も</a:t>
            </a:r>
            <a:r>
              <a:rPr lang="en-US" altLang="ja-JP" sz="1000" dirty="0">
                <a:latin typeface="ＭＳ Ｐゴシック" pitchFamily="50" charset="-128"/>
              </a:rPr>
              <a:t>2</a:t>
            </a:r>
            <a:r>
              <a:rPr lang="ja-JP" altLang="en-US" sz="1000" dirty="0">
                <a:latin typeface="ＭＳ Ｐゴシック" pitchFamily="50" charset="-128"/>
              </a:rPr>
              <a:t>割を占める。</a:t>
            </a:r>
            <a:endParaRPr lang="en-US" altLang="ja-JP" sz="1000" dirty="0">
              <a:latin typeface="ＭＳ Ｐゴシック" pitchFamily="50" charset="-128"/>
            </a:endParaRPr>
          </a:p>
        </p:txBody>
      </p:sp>
      <p:sp>
        <p:nvSpPr>
          <p:cNvPr id="10" name="Rectangle 3"/>
          <p:cNvSpPr>
            <a:spLocks noChangeArrowheads="1"/>
          </p:cNvSpPr>
          <p:nvPr/>
        </p:nvSpPr>
        <p:spPr bwMode="auto">
          <a:xfrm>
            <a:off x="415925" y="617198"/>
            <a:ext cx="5041131" cy="286232"/>
          </a:xfrm>
          <a:prstGeom prst="rect">
            <a:avLst/>
          </a:prstGeom>
          <a:noFill/>
          <a:ln w="9525" algn="ctr">
            <a:noFill/>
            <a:miter lim="800000"/>
            <a:headEnd/>
            <a:tailEnd/>
          </a:ln>
        </p:spPr>
        <p:txBody>
          <a:bodyPr wrap="square">
            <a:spAutoFit/>
          </a:bodyPr>
          <a:lstStyle/>
          <a:p>
            <a:pPr eaLnBrk="1" hangingPunct="1">
              <a:lnSpc>
                <a:spcPct val="105000"/>
              </a:lnSpc>
              <a:spcBef>
                <a:spcPct val="10000"/>
              </a:spcBef>
              <a:tabLst>
                <a:tab pos="444500" algn="l"/>
                <a:tab pos="3492500" algn="l"/>
              </a:tabLst>
            </a:pPr>
            <a:r>
              <a:rPr lang="ja-JP" altLang="en-US" dirty="0">
                <a:latin typeface="ＭＳ Ｐゴシック" pitchFamily="50" charset="-128"/>
              </a:rPr>
              <a:t>（１）胃がんリスク検査・</a:t>
            </a:r>
            <a:r>
              <a:rPr lang="en-US" altLang="ja-JP" dirty="0">
                <a:latin typeface="ＭＳ Ｐゴシック" pitchFamily="50" charset="-128"/>
              </a:rPr>
              <a:t>ABC</a:t>
            </a:r>
            <a:r>
              <a:rPr lang="ja-JP" altLang="en-US" dirty="0">
                <a:latin typeface="ＭＳ Ｐゴシック" pitchFamily="50" charset="-128"/>
              </a:rPr>
              <a:t>検査の受診のきっかけ</a:t>
            </a:r>
            <a:endParaRPr lang="en-US" altLang="ja-JP" dirty="0">
              <a:latin typeface="ＭＳ Ｐゴシック" pitchFamily="50" charset="-128"/>
            </a:endParaRPr>
          </a:p>
        </p:txBody>
      </p:sp>
      <p:pic>
        <p:nvPicPr>
          <p:cNvPr id="4" name="図 3"/>
          <p:cNvPicPr>
            <a:picLocks noChangeAspect="1"/>
          </p:cNvPicPr>
          <p:nvPr/>
        </p:nvPicPr>
        <p:blipFill>
          <a:blip r:embed="rId3"/>
          <a:stretch>
            <a:fillRect/>
          </a:stretch>
        </p:blipFill>
        <p:spPr>
          <a:xfrm>
            <a:off x="781727" y="971352"/>
            <a:ext cx="5517643" cy="1743291"/>
          </a:xfrm>
          <a:prstGeom prst="rect">
            <a:avLst/>
          </a:prstGeom>
        </p:spPr>
      </p:pic>
    </p:spTree>
    <p:extLst>
      <p:ext uri="{BB962C8B-B14F-4D97-AF65-F5344CB8AC3E}">
        <p14:creationId xmlns:p14="http://schemas.microsoft.com/office/powerpoint/2010/main" val="3308564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５．肝炎に対する認識と検査受診状況</a:t>
            </a:r>
          </a:p>
        </p:txBody>
      </p:sp>
      <p:sp>
        <p:nvSpPr>
          <p:cNvPr id="17410" name="スライド番号プレースホルダー 4"/>
          <p:cNvSpPr>
            <a:spLocks noGrp="1"/>
          </p:cNvSpPr>
          <p:nvPr>
            <p:ph type="sldNum" sz="quarter" idx="12"/>
          </p:nvPr>
        </p:nvSpPr>
        <p:spPr>
          <a:noFill/>
          <a:ln>
            <a:miter lim="800000"/>
            <a:headEnd/>
            <a:tailEnd/>
          </a:ln>
        </p:spPr>
        <p:txBody>
          <a:bodyPr/>
          <a:lstStyle/>
          <a:p>
            <a:r>
              <a:rPr lang="en-US" altLang="ja-JP" dirty="0"/>
              <a:t>-</a:t>
            </a:r>
            <a:fld id="{2FD83899-40C4-42FC-8E9F-CF4895ACFEA2}" type="slidenum">
              <a:rPr lang="en-US" altLang="ja-JP" smtClean="0"/>
              <a:pPr/>
              <a:t>21</a:t>
            </a:fld>
            <a:r>
              <a:rPr lang="en-US" altLang="ja-JP" dirty="0"/>
              <a:t>-</a:t>
            </a:r>
          </a:p>
        </p:txBody>
      </p:sp>
      <p:sp>
        <p:nvSpPr>
          <p:cNvPr id="17413" name="Rectangle 6"/>
          <p:cNvSpPr>
            <a:spLocks noChangeArrowheads="1"/>
          </p:cNvSpPr>
          <p:nvPr/>
        </p:nvSpPr>
        <p:spPr bwMode="auto">
          <a:xfrm>
            <a:off x="785105" y="3133676"/>
            <a:ext cx="8505825" cy="553998"/>
          </a:xfrm>
          <a:prstGeom prst="rect">
            <a:avLst/>
          </a:prstGeom>
          <a:noFill/>
          <a:ln w="9525" algn="ctr">
            <a:noFill/>
            <a:miter lim="800000"/>
            <a:headEnd/>
            <a:tailEnd/>
          </a:ln>
        </p:spPr>
        <p:txBody>
          <a:bodyPr>
            <a:spAutoFit/>
          </a:bodyPr>
          <a:lstStyle/>
          <a:p>
            <a:pPr marL="104775" indent="-104775" eaLnBrk="1" hangingPunct="1">
              <a:spcBef>
                <a:spcPts val="600"/>
              </a:spcBef>
              <a:tabLst>
                <a:tab pos="444500" algn="l"/>
                <a:tab pos="3492500" algn="l"/>
              </a:tabLst>
            </a:pPr>
            <a:r>
              <a:rPr lang="en-US" altLang="ja-JP" sz="1000" dirty="0">
                <a:latin typeface="ＭＳ Ｐゴシック" pitchFamily="50" charset="-128"/>
              </a:rPr>
              <a:t>○</a:t>
            </a:r>
            <a:r>
              <a:rPr lang="ja-JP" altLang="en-US" sz="1000" dirty="0">
                <a:latin typeface="ＭＳ Ｐゴシック" pitchFamily="50" charset="-128"/>
              </a:rPr>
              <a:t>全体では「肝炎ウイルス検査が無料で受検することができる」ことの認知は</a:t>
            </a:r>
            <a:r>
              <a:rPr lang="en-US" altLang="ja-JP" sz="1000" dirty="0">
                <a:latin typeface="ＭＳ Ｐゴシック" pitchFamily="50" charset="-128"/>
              </a:rPr>
              <a:t>15.2</a:t>
            </a:r>
            <a:r>
              <a:rPr lang="ja-JP" altLang="en-US" sz="1000" dirty="0">
                <a:latin typeface="ＭＳ Ｐゴシック" pitchFamily="50" charset="-128"/>
              </a:rPr>
              <a:t>％にとどまる。肝炎ウイルス検査の簡便性や感染経路に関する認知も</a:t>
            </a:r>
            <a:r>
              <a:rPr lang="en-US" altLang="ja-JP" sz="1000" dirty="0">
                <a:latin typeface="ＭＳ Ｐゴシック" pitchFamily="50" charset="-128"/>
              </a:rPr>
              <a:t>2</a:t>
            </a:r>
            <a:r>
              <a:rPr lang="ja-JP" altLang="en-US" sz="1000" dirty="0">
                <a:latin typeface="ＭＳ Ｐゴシック" pitchFamily="50" charset="-128"/>
              </a:rPr>
              <a:t>割程度と低く、「いずれも知らない」が</a:t>
            </a:r>
            <a:r>
              <a:rPr lang="en-US" altLang="ja-JP" sz="1000" dirty="0">
                <a:latin typeface="ＭＳ Ｐゴシック" pitchFamily="50" charset="-128"/>
              </a:rPr>
              <a:t>62.7</a:t>
            </a:r>
            <a:r>
              <a:rPr lang="ja-JP" altLang="en-US" sz="1000" dirty="0">
                <a:latin typeface="ＭＳ Ｐゴシック" pitchFamily="50" charset="-128"/>
              </a:rPr>
              <a:t>％を占める。</a:t>
            </a:r>
            <a:br>
              <a:rPr lang="en-US" altLang="ja-JP" sz="1000" dirty="0">
                <a:latin typeface="ＭＳ Ｐゴシック" pitchFamily="50" charset="-128"/>
              </a:rPr>
            </a:br>
            <a:r>
              <a:rPr lang="ja-JP" altLang="en-US" sz="1000" dirty="0">
                <a:latin typeface="ＭＳ Ｐゴシック" pitchFamily="50" charset="-128"/>
              </a:rPr>
              <a:t>特に男性</a:t>
            </a:r>
            <a:r>
              <a:rPr lang="en-US" altLang="ja-JP" sz="1000" dirty="0">
                <a:latin typeface="ＭＳ Ｐゴシック" pitchFamily="50" charset="-128"/>
              </a:rPr>
              <a:t>40</a:t>
            </a:r>
            <a:r>
              <a:rPr lang="ja-JP" altLang="en-US" sz="1000" dirty="0">
                <a:latin typeface="ＭＳ Ｐゴシック" pitchFamily="50" charset="-128"/>
              </a:rPr>
              <a:t>～</a:t>
            </a:r>
            <a:r>
              <a:rPr lang="en-US" altLang="ja-JP" sz="1000" dirty="0">
                <a:latin typeface="ＭＳ Ｐゴシック" pitchFamily="50" charset="-128"/>
              </a:rPr>
              <a:t>49</a:t>
            </a:r>
            <a:r>
              <a:rPr lang="ja-JP" altLang="en-US" sz="1000" dirty="0">
                <a:latin typeface="ＭＳ Ｐゴシック" pitchFamily="50" charset="-128"/>
              </a:rPr>
              <a:t>歳、女性</a:t>
            </a:r>
            <a:r>
              <a:rPr lang="en-US" altLang="ja-JP" sz="1000" dirty="0">
                <a:latin typeface="ＭＳ Ｐゴシック" pitchFamily="50" charset="-128"/>
              </a:rPr>
              <a:t>20</a:t>
            </a:r>
            <a:r>
              <a:rPr lang="ja-JP" altLang="en-US" sz="1000" dirty="0">
                <a:latin typeface="ＭＳ Ｐゴシック" pitchFamily="50" charset="-128"/>
              </a:rPr>
              <a:t>～</a:t>
            </a:r>
            <a:r>
              <a:rPr lang="en-US" altLang="ja-JP" sz="1000" dirty="0">
                <a:latin typeface="ＭＳ Ｐゴシック" pitchFamily="50" charset="-128"/>
              </a:rPr>
              <a:t>29</a:t>
            </a:r>
            <a:r>
              <a:rPr lang="ja-JP" altLang="en-US" sz="1000" dirty="0">
                <a:latin typeface="ＭＳ Ｐゴシック" pitchFamily="50" charset="-128"/>
              </a:rPr>
              <a:t>歳、女性</a:t>
            </a:r>
            <a:r>
              <a:rPr lang="en-US" altLang="ja-JP" sz="1000" dirty="0">
                <a:latin typeface="ＭＳ Ｐゴシック" pitchFamily="50" charset="-128"/>
              </a:rPr>
              <a:t>30</a:t>
            </a:r>
            <a:r>
              <a:rPr lang="ja-JP" altLang="en-US" sz="1000" dirty="0">
                <a:latin typeface="ＭＳ Ｐゴシック" pitchFamily="50" charset="-128"/>
              </a:rPr>
              <a:t>～</a:t>
            </a:r>
            <a:r>
              <a:rPr lang="en-US" altLang="ja-JP" sz="1000" dirty="0">
                <a:latin typeface="ＭＳ Ｐゴシック" pitchFamily="50" charset="-128"/>
              </a:rPr>
              <a:t>39</a:t>
            </a:r>
            <a:r>
              <a:rPr lang="ja-JP" altLang="en-US" sz="1000" dirty="0">
                <a:latin typeface="ＭＳ Ｐゴシック" pitchFamily="50" charset="-128"/>
              </a:rPr>
              <a:t>歳では</a:t>
            </a:r>
            <a:r>
              <a:rPr lang="en-US" altLang="ja-JP" sz="1000" dirty="0">
                <a:latin typeface="ＭＳ Ｐゴシック" pitchFamily="50" charset="-128"/>
              </a:rPr>
              <a:t>7</a:t>
            </a:r>
            <a:r>
              <a:rPr lang="ja-JP" altLang="en-US" sz="1000" dirty="0">
                <a:latin typeface="ＭＳ Ｐゴシック" pitchFamily="50" charset="-128"/>
              </a:rPr>
              <a:t>割以上が「いずれも知らない」と回答しており、肝炎に関する認知が低い。</a:t>
            </a:r>
            <a:endParaRPr lang="en-US" altLang="ja-JP" sz="1000" dirty="0">
              <a:latin typeface="ＭＳ Ｐゴシック" pitchFamily="50" charset="-128"/>
            </a:endParaRPr>
          </a:p>
        </p:txBody>
      </p:sp>
      <p:sp>
        <p:nvSpPr>
          <p:cNvPr id="10" name="Rectangle 3"/>
          <p:cNvSpPr>
            <a:spLocks noChangeArrowheads="1"/>
          </p:cNvSpPr>
          <p:nvPr/>
        </p:nvSpPr>
        <p:spPr bwMode="auto">
          <a:xfrm>
            <a:off x="415925" y="617198"/>
            <a:ext cx="5041131" cy="286232"/>
          </a:xfrm>
          <a:prstGeom prst="rect">
            <a:avLst/>
          </a:prstGeom>
          <a:noFill/>
          <a:ln w="9525" algn="ctr">
            <a:noFill/>
            <a:miter lim="800000"/>
            <a:headEnd/>
            <a:tailEnd/>
          </a:ln>
        </p:spPr>
        <p:txBody>
          <a:bodyPr wrap="square">
            <a:spAutoFit/>
          </a:bodyPr>
          <a:lstStyle/>
          <a:p>
            <a:pPr eaLnBrk="1" hangingPunct="1">
              <a:lnSpc>
                <a:spcPct val="105000"/>
              </a:lnSpc>
              <a:spcBef>
                <a:spcPct val="10000"/>
              </a:spcBef>
              <a:tabLst>
                <a:tab pos="444500" algn="l"/>
                <a:tab pos="3492500" algn="l"/>
              </a:tabLst>
            </a:pPr>
            <a:r>
              <a:rPr lang="ja-JP" altLang="en-US" dirty="0">
                <a:latin typeface="ＭＳ Ｐゴシック" pitchFamily="50" charset="-128"/>
              </a:rPr>
              <a:t>（１）肝炎に対する認識</a:t>
            </a:r>
            <a:endParaRPr lang="en-US" altLang="ja-JP" dirty="0">
              <a:latin typeface="ＭＳ Ｐゴシック" pitchFamily="50" charset="-128"/>
            </a:endParaRPr>
          </a:p>
        </p:txBody>
      </p:sp>
      <p:pic>
        <p:nvPicPr>
          <p:cNvPr id="3" name="図 2"/>
          <p:cNvPicPr>
            <a:picLocks noChangeAspect="1"/>
          </p:cNvPicPr>
          <p:nvPr/>
        </p:nvPicPr>
        <p:blipFill>
          <a:blip r:embed="rId3"/>
          <a:stretch>
            <a:fillRect/>
          </a:stretch>
        </p:blipFill>
        <p:spPr>
          <a:xfrm>
            <a:off x="785104" y="903430"/>
            <a:ext cx="5814121" cy="2165530"/>
          </a:xfrm>
          <a:prstGeom prst="rect">
            <a:avLst/>
          </a:prstGeom>
        </p:spPr>
      </p:pic>
    </p:spTree>
    <p:extLst>
      <p:ext uri="{BB962C8B-B14F-4D97-AF65-F5344CB8AC3E}">
        <p14:creationId xmlns:p14="http://schemas.microsoft.com/office/powerpoint/2010/main" val="2188111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５．肝炎に対する認識と検査受診状況</a:t>
            </a:r>
          </a:p>
        </p:txBody>
      </p:sp>
      <p:sp>
        <p:nvSpPr>
          <p:cNvPr id="17410" name="スライド番号プレースホルダー 4"/>
          <p:cNvSpPr>
            <a:spLocks noGrp="1"/>
          </p:cNvSpPr>
          <p:nvPr>
            <p:ph type="sldNum" sz="quarter" idx="12"/>
          </p:nvPr>
        </p:nvSpPr>
        <p:spPr>
          <a:noFill/>
          <a:ln>
            <a:miter lim="800000"/>
            <a:headEnd/>
            <a:tailEnd/>
          </a:ln>
        </p:spPr>
        <p:txBody>
          <a:bodyPr/>
          <a:lstStyle/>
          <a:p>
            <a:r>
              <a:rPr lang="en-US" altLang="ja-JP" dirty="0"/>
              <a:t>-</a:t>
            </a:r>
            <a:fld id="{2FD83899-40C4-42FC-8E9F-CF4895ACFEA2}" type="slidenum">
              <a:rPr lang="en-US" altLang="ja-JP" smtClean="0"/>
              <a:pPr/>
              <a:t>22</a:t>
            </a:fld>
            <a:r>
              <a:rPr lang="en-US" altLang="ja-JP" dirty="0"/>
              <a:t>-</a:t>
            </a:r>
          </a:p>
        </p:txBody>
      </p:sp>
      <p:sp>
        <p:nvSpPr>
          <p:cNvPr id="17413" name="Rectangle 6"/>
          <p:cNvSpPr>
            <a:spLocks noChangeArrowheads="1"/>
          </p:cNvSpPr>
          <p:nvPr/>
        </p:nvSpPr>
        <p:spPr bwMode="auto">
          <a:xfrm>
            <a:off x="778322" y="2733752"/>
            <a:ext cx="8505825" cy="246221"/>
          </a:xfrm>
          <a:prstGeom prst="rect">
            <a:avLst/>
          </a:prstGeom>
          <a:noFill/>
          <a:ln w="9525" algn="ctr">
            <a:noFill/>
            <a:miter lim="800000"/>
            <a:headEnd/>
            <a:tailEnd/>
          </a:ln>
        </p:spPr>
        <p:txBody>
          <a:bodyPr>
            <a:spAutoFit/>
          </a:bodyPr>
          <a:lstStyle/>
          <a:p>
            <a:pPr marL="104775" indent="-104775" eaLnBrk="1" hangingPunct="1">
              <a:spcBef>
                <a:spcPts val="600"/>
              </a:spcBef>
              <a:tabLst>
                <a:tab pos="444500" algn="l"/>
                <a:tab pos="3492500" algn="l"/>
              </a:tabLst>
            </a:pPr>
            <a:r>
              <a:rPr lang="en-US" altLang="ja-JP" sz="1000" dirty="0">
                <a:latin typeface="ＭＳ Ｐゴシック" pitchFamily="50" charset="-128"/>
              </a:rPr>
              <a:t>○</a:t>
            </a:r>
            <a:r>
              <a:rPr lang="ja-JP" altLang="en-US" sz="1000" dirty="0">
                <a:latin typeface="ＭＳ Ｐゴシック" pitchFamily="50" charset="-128"/>
              </a:rPr>
              <a:t>肝炎検査の受検経験は全体では</a:t>
            </a:r>
            <a:r>
              <a:rPr lang="en-US" altLang="ja-JP" sz="1000" dirty="0">
                <a:latin typeface="ＭＳ Ｐゴシック" pitchFamily="50" charset="-128"/>
              </a:rPr>
              <a:t>17.5</a:t>
            </a:r>
            <a:r>
              <a:rPr lang="ja-JP" altLang="en-US" sz="1000" dirty="0">
                <a:latin typeface="ＭＳ Ｐゴシック" pitchFamily="50" charset="-128"/>
              </a:rPr>
              <a:t>％。男女ともに</a:t>
            </a:r>
            <a:r>
              <a:rPr lang="en-US" altLang="ja-JP" sz="1000" dirty="0">
                <a:latin typeface="ＭＳ Ｐゴシック" pitchFamily="50" charset="-128"/>
              </a:rPr>
              <a:t>50</a:t>
            </a:r>
            <a:r>
              <a:rPr lang="ja-JP" altLang="en-US" sz="1000" dirty="0">
                <a:latin typeface="ＭＳ Ｐゴシック" pitchFamily="50" charset="-128"/>
              </a:rPr>
              <a:t>歳以上では</a:t>
            </a:r>
            <a:r>
              <a:rPr lang="en-US" altLang="ja-JP" sz="1000" dirty="0">
                <a:latin typeface="ＭＳ Ｐゴシック" pitchFamily="50" charset="-128"/>
              </a:rPr>
              <a:t>2</a:t>
            </a:r>
            <a:r>
              <a:rPr lang="ja-JP" altLang="en-US" sz="1000" dirty="0">
                <a:latin typeface="ＭＳ Ｐゴシック" pitchFamily="50" charset="-128"/>
              </a:rPr>
              <a:t>割程度の受検率である。</a:t>
            </a:r>
            <a:endParaRPr lang="en-US" altLang="ja-JP" sz="1000" dirty="0">
              <a:latin typeface="ＭＳ Ｐゴシック" pitchFamily="50" charset="-128"/>
            </a:endParaRPr>
          </a:p>
        </p:txBody>
      </p:sp>
      <p:sp>
        <p:nvSpPr>
          <p:cNvPr id="10" name="Rectangle 3"/>
          <p:cNvSpPr>
            <a:spLocks noChangeArrowheads="1"/>
          </p:cNvSpPr>
          <p:nvPr/>
        </p:nvSpPr>
        <p:spPr bwMode="auto">
          <a:xfrm>
            <a:off x="415925" y="617198"/>
            <a:ext cx="5041131" cy="286232"/>
          </a:xfrm>
          <a:prstGeom prst="rect">
            <a:avLst/>
          </a:prstGeom>
          <a:noFill/>
          <a:ln w="9525" algn="ctr">
            <a:noFill/>
            <a:miter lim="800000"/>
            <a:headEnd/>
            <a:tailEnd/>
          </a:ln>
        </p:spPr>
        <p:txBody>
          <a:bodyPr wrap="square">
            <a:spAutoFit/>
          </a:bodyPr>
          <a:lstStyle/>
          <a:p>
            <a:pPr eaLnBrk="1" hangingPunct="1">
              <a:lnSpc>
                <a:spcPct val="105000"/>
              </a:lnSpc>
              <a:spcBef>
                <a:spcPct val="10000"/>
              </a:spcBef>
              <a:tabLst>
                <a:tab pos="444500" algn="l"/>
                <a:tab pos="3492500" algn="l"/>
              </a:tabLst>
            </a:pPr>
            <a:r>
              <a:rPr lang="ja-JP" altLang="en-US" dirty="0">
                <a:latin typeface="ＭＳ Ｐゴシック" pitchFamily="50" charset="-128"/>
              </a:rPr>
              <a:t>（２）肝炎検査を受けた経験</a:t>
            </a:r>
            <a:endParaRPr lang="en-US" altLang="ja-JP" dirty="0">
              <a:latin typeface="ＭＳ Ｐゴシック" pitchFamily="50" charset="-128"/>
            </a:endParaRPr>
          </a:p>
        </p:txBody>
      </p:sp>
      <p:sp>
        <p:nvSpPr>
          <p:cNvPr id="8" name="Rectangle 3"/>
          <p:cNvSpPr>
            <a:spLocks noChangeArrowheads="1"/>
          </p:cNvSpPr>
          <p:nvPr/>
        </p:nvSpPr>
        <p:spPr bwMode="auto">
          <a:xfrm>
            <a:off x="415924" y="3391015"/>
            <a:ext cx="5041131" cy="263727"/>
          </a:xfrm>
          <a:prstGeom prst="rect">
            <a:avLst/>
          </a:prstGeom>
          <a:noFill/>
          <a:ln w="9525" algn="ctr">
            <a:noFill/>
            <a:miter lim="800000"/>
            <a:headEnd/>
            <a:tailEnd/>
          </a:ln>
        </p:spPr>
        <p:txBody>
          <a:bodyPr wrap="square">
            <a:spAutoFit/>
          </a:bodyPr>
          <a:lstStyle/>
          <a:p>
            <a:pPr eaLnBrk="1" hangingPunct="1">
              <a:lnSpc>
                <a:spcPct val="105000"/>
              </a:lnSpc>
              <a:spcBef>
                <a:spcPct val="10000"/>
              </a:spcBef>
              <a:tabLst>
                <a:tab pos="444500" algn="l"/>
                <a:tab pos="3492500" algn="l"/>
              </a:tabLst>
            </a:pPr>
            <a:r>
              <a:rPr lang="ja-JP" altLang="en-US" dirty="0">
                <a:latin typeface="ＭＳ Ｐゴシック" pitchFamily="50" charset="-128"/>
              </a:rPr>
              <a:t>（３）肝炎検査を受けた場面</a:t>
            </a:r>
            <a:endParaRPr lang="en-US" altLang="ja-JP" dirty="0">
              <a:latin typeface="ＭＳ Ｐゴシック" pitchFamily="50" charset="-128"/>
            </a:endParaRPr>
          </a:p>
        </p:txBody>
      </p:sp>
      <p:pic>
        <p:nvPicPr>
          <p:cNvPr id="5" name="図 4"/>
          <p:cNvPicPr>
            <a:picLocks noChangeAspect="1"/>
          </p:cNvPicPr>
          <p:nvPr/>
        </p:nvPicPr>
        <p:blipFill>
          <a:blip r:embed="rId3"/>
          <a:stretch>
            <a:fillRect/>
          </a:stretch>
        </p:blipFill>
        <p:spPr>
          <a:xfrm>
            <a:off x="776288" y="894152"/>
            <a:ext cx="4642449" cy="1742760"/>
          </a:xfrm>
          <a:prstGeom prst="rect">
            <a:avLst/>
          </a:prstGeom>
        </p:spPr>
      </p:pic>
      <p:pic>
        <p:nvPicPr>
          <p:cNvPr id="6" name="図 5"/>
          <p:cNvPicPr>
            <a:picLocks noChangeAspect="1"/>
          </p:cNvPicPr>
          <p:nvPr/>
        </p:nvPicPr>
        <p:blipFill>
          <a:blip r:embed="rId4"/>
          <a:stretch>
            <a:fillRect/>
          </a:stretch>
        </p:blipFill>
        <p:spPr>
          <a:xfrm>
            <a:off x="776288" y="3721258"/>
            <a:ext cx="8537304" cy="2011997"/>
          </a:xfrm>
          <a:prstGeom prst="rect">
            <a:avLst/>
          </a:prstGeom>
        </p:spPr>
      </p:pic>
      <p:sp>
        <p:nvSpPr>
          <p:cNvPr id="9" name="Rectangle 6"/>
          <p:cNvSpPr>
            <a:spLocks noChangeArrowheads="1"/>
          </p:cNvSpPr>
          <p:nvPr/>
        </p:nvSpPr>
        <p:spPr bwMode="auto">
          <a:xfrm>
            <a:off x="776288" y="5871358"/>
            <a:ext cx="8505825" cy="400110"/>
          </a:xfrm>
          <a:prstGeom prst="rect">
            <a:avLst/>
          </a:prstGeom>
          <a:noFill/>
          <a:ln w="9525" algn="ctr">
            <a:noFill/>
            <a:miter lim="800000"/>
            <a:headEnd/>
            <a:tailEnd/>
          </a:ln>
        </p:spPr>
        <p:txBody>
          <a:bodyPr>
            <a:spAutoFit/>
          </a:bodyPr>
          <a:lstStyle/>
          <a:p>
            <a:pPr marL="104775" indent="-104775" eaLnBrk="1" hangingPunct="1">
              <a:spcBef>
                <a:spcPts val="600"/>
              </a:spcBef>
              <a:tabLst>
                <a:tab pos="444500" algn="l"/>
                <a:tab pos="3492500" algn="l"/>
              </a:tabLst>
            </a:pPr>
            <a:r>
              <a:rPr lang="en-US" altLang="ja-JP" sz="1000" dirty="0">
                <a:latin typeface="ＭＳ Ｐゴシック" pitchFamily="50" charset="-128"/>
              </a:rPr>
              <a:t>○</a:t>
            </a:r>
            <a:r>
              <a:rPr lang="ja-JP" altLang="en-US" sz="1000" dirty="0">
                <a:latin typeface="ＭＳ Ｐゴシック" pitchFamily="50" charset="-128"/>
              </a:rPr>
              <a:t>全体では、最も多いのは「健康診断や人間ドックに追加して受けた」で</a:t>
            </a:r>
            <a:r>
              <a:rPr lang="en-US" altLang="ja-JP" sz="1000" dirty="0">
                <a:latin typeface="ＭＳ Ｐゴシック" pitchFamily="50" charset="-128"/>
              </a:rPr>
              <a:t>34.2</a:t>
            </a:r>
            <a:r>
              <a:rPr lang="ja-JP" altLang="en-US" sz="1000" dirty="0">
                <a:latin typeface="ＭＳ Ｐゴシック" pitchFamily="50" charset="-128"/>
              </a:rPr>
              <a:t>％である。次いで、「医療機関で入院等の際についでに有料で受けた」が</a:t>
            </a:r>
            <a:r>
              <a:rPr lang="en-US" altLang="ja-JP" sz="1000" dirty="0">
                <a:latin typeface="ＭＳ Ｐゴシック" pitchFamily="50" charset="-128"/>
              </a:rPr>
              <a:t>23.5</a:t>
            </a:r>
            <a:r>
              <a:rPr lang="ja-JP" altLang="en-US" sz="1000" dirty="0">
                <a:latin typeface="ＭＳ Ｐゴシック" pitchFamily="50" charset="-128"/>
              </a:rPr>
              <a:t>％である。</a:t>
            </a:r>
            <a:endParaRPr lang="en-US" altLang="ja-JP" sz="1000" dirty="0">
              <a:latin typeface="ＭＳ Ｐゴシック" pitchFamily="50" charset="-128"/>
            </a:endParaRPr>
          </a:p>
        </p:txBody>
      </p:sp>
    </p:spTree>
    <p:extLst>
      <p:ext uri="{BB962C8B-B14F-4D97-AF65-F5344CB8AC3E}">
        <p14:creationId xmlns:p14="http://schemas.microsoft.com/office/powerpoint/2010/main" val="1626633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６．定期的な医療機関への通院状況</a:t>
            </a:r>
          </a:p>
        </p:txBody>
      </p:sp>
      <p:sp>
        <p:nvSpPr>
          <p:cNvPr id="17410" name="スライド番号プレースホルダー 4"/>
          <p:cNvSpPr>
            <a:spLocks noGrp="1"/>
          </p:cNvSpPr>
          <p:nvPr>
            <p:ph type="sldNum" sz="quarter" idx="12"/>
          </p:nvPr>
        </p:nvSpPr>
        <p:spPr>
          <a:noFill/>
          <a:ln>
            <a:miter lim="800000"/>
            <a:headEnd/>
            <a:tailEnd/>
          </a:ln>
        </p:spPr>
        <p:txBody>
          <a:bodyPr/>
          <a:lstStyle/>
          <a:p>
            <a:r>
              <a:rPr lang="en-US" altLang="ja-JP" dirty="0"/>
              <a:t>-</a:t>
            </a:r>
            <a:fld id="{2FD83899-40C4-42FC-8E9F-CF4895ACFEA2}" type="slidenum">
              <a:rPr lang="en-US" altLang="ja-JP" smtClean="0"/>
              <a:pPr/>
              <a:t>23</a:t>
            </a:fld>
            <a:r>
              <a:rPr lang="en-US" altLang="ja-JP" dirty="0"/>
              <a:t>-</a:t>
            </a:r>
          </a:p>
        </p:txBody>
      </p:sp>
      <p:sp>
        <p:nvSpPr>
          <p:cNvPr id="17413" name="Rectangle 6"/>
          <p:cNvSpPr>
            <a:spLocks noChangeArrowheads="1"/>
          </p:cNvSpPr>
          <p:nvPr/>
        </p:nvSpPr>
        <p:spPr bwMode="auto">
          <a:xfrm>
            <a:off x="776288" y="2919331"/>
            <a:ext cx="8505825" cy="246221"/>
          </a:xfrm>
          <a:prstGeom prst="rect">
            <a:avLst/>
          </a:prstGeom>
          <a:noFill/>
          <a:ln w="9525" algn="ctr">
            <a:noFill/>
            <a:miter lim="800000"/>
            <a:headEnd/>
            <a:tailEnd/>
          </a:ln>
        </p:spPr>
        <p:txBody>
          <a:bodyPr>
            <a:spAutoFit/>
          </a:bodyPr>
          <a:lstStyle/>
          <a:p>
            <a:pPr marL="104775" indent="-104775" eaLnBrk="1" hangingPunct="1">
              <a:spcBef>
                <a:spcPts val="600"/>
              </a:spcBef>
              <a:tabLst>
                <a:tab pos="444500" algn="l"/>
                <a:tab pos="3492500" algn="l"/>
              </a:tabLst>
            </a:pPr>
            <a:r>
              <a:rPr lang="en-US" altLang="ja-JP" sz="1000" dirty="0">
                <a:latin typeface="ＭＳ Ｐゴシック" pitchFamily="50" charset="-128"/>
              </a:rPr>
              <a:t>○</a:t>
            </a:r>
            <a:r>
              <a:rPr lang="ja-JP" altLang="en-US" sz="1000" dirty="0">
                <a:latin typeface="ＭＳ Ｐゴシック" pitchFamily="50" charset="-128"/>
              </a:rPr>
              <a:t>全体では「通院している」が</a:t>
            </a:r>
            <a:r>
              <a:rPr lang="en-US" altLang="ja-JP" sz="1000" dirty="0">
                <a:latin typeface="ＭＳ Ｐゴシック" pitchFamily="50" charset="-128"/>
              </a:rPr>
              <a:t>38.9</a:t>
            </a:r>
            <a:r>
              <a:rPr lang="ja-JP" altLang="en-US" sz="1000" dirty="0">
                <a:latin typeface="ＭＳ Ｐゴシック" pitchFamily="50" charset="-128"/>
              </a:rPr>
              <a:t>％である。但し、年齢による差が大きく、男女ともに</a:t>
            </a:r>
            <a:r>
              <a:rPr lang="en-US" altLang="ja-JP" sz="1000" dirty="0">
                <a:latin typeface="ＭＳ Ｐゴシック" pitchFamily="50" charset="-128"/>
              </a:rPr>
              <a:t>60</a:t>
            </a:r>
            <a:r>
              <a:rPr lang="ja-JP" altLang="en-US" sz="1000" dirty="0">
                <a:latin typeface="ＭＳ Ｐゴシック" pitchFamily="50" charset="-128"/>
              </a:rPr>
              <a:t>歳～</a:t>
            </a:r>
            <a:r>
              <a:rPr lang="en-US" altLang="ja-JP" sz="1000" dirty="0">
                <a:latin typeface="ＭＳ Ｐゴシック" pitchFamily="50" charset="-128"/>
              </a:rPr>
              <a:t>69</a:t>
            </a:r>
            <a:r>
              <a:rPr lang="ja-JP" altLang="en-US" sz="1000" dirty="0">
                <a:latin typeface="ＭＳ Ｐゴシック" pitchFamily="50" charset="-128"/>
              </a:rPr>
              <a:t>歳では</a:t>
            </a:r>
            <a:r>
              <a:rPr lang="en-US" altLang="ja-JP" sz="1000" dirty="0">
                <a:latin typeface="ＭＳ Ｐゴシック" pitchFamily="50" charset="-128"/>
              </a:rPr>
              <a:t>5</a:t>
            </a:r>
            <a:r>
              <a:rPr lang="ja-JP" altLang="en-US" sz="1000" dirty="0">
                <a:latin typeface="ＭＳ Ｐゴシック" pitchFamily="50" charset="-128"/>
              </a:rPr>
              <a:t>割を超える。</a:t>
            </a:r>
            <a:endParaRPr lang="en-US" altLang="ja-JP" sz="1000" dirty="0">
              <a:latin typeface="ＭＳ Ｐゴシック" pitchFamily="50" charset="-128"/>
            </a:endParaRPr>
          </a:p>
        </p:txBody>
      </p:sp>
      <p:sp>
        <p:nvSpPr>
          <p:cNvPr id="10" name="Rectangle 3"/>
          <p:cNvSpPr>
            <a:spLocks noChangeArrowheads="1"/>
          </p:cNvSpPr>
          <p:nvPr/>
        </p:nvSpPr>
        <p:spPr bwMode="auto">
          <a:xfrm>
            <a:off x="415925" y="617198"/>
            <a:ext cx="5041131" cy="286232"/>
          </a:xfrm>
          <a:prstGeom prst="rect">
            <a:avLst/>
          </a:prstGeom>
          <a:noFill/>
          <a:ln w="9525" algn="ctr">
            <a:noFill/>
            <a:miter lim="800000"/>
            <a:headEnd/>
            <a:tailEnd/>
          </a:ln>
        </p:spPr>
        <p:txBody>
          <a:bodyPr wrap="square">
            <a:spAutoFit/>
          </a:bodyPr>
          <a:lstStyle/>
          <a:p>
            <a:pPr eaLnBrk="1" hangingPunct="1">
              <a:lnSpc>
                <a:spcPct val="105000"/>
              </a:lnSpc>
              <a:spcBef>
                <a:spcPct val="10000"/>
              </a:spcBef>
              <a:tabLst>
                <a:tab pos="444500" algn="l"/>
                <a:tab pos="3492500" algn="l"/>
              </a:tabLst>
            </a:pPr>
            <a:r>
              <a:rPr lang="ja-JP" altLang="en-US" dirty="0">
                <a:latin typeface="ＭＳ Ｐゴシック" pitchFamily="50" charset="-128"/>
              </a:rPr>
              <a:t>（１）定期的な医療機関への通院</a:t>
            </a:r>
            <a:endParaRPr lang="en-US" altLang="ja-JP" dirty="0">
              <a:latin typeface="ＭＳ Ｐゴシック" pitchFamily="50" charset="-128"/>
            </a:endParaRPr>
          </a:p>
        </p:txBody>
      </p:sp>
      <p:pic>
        <p:nvPicPr>
          <p:cNvPr id="2" name="図 1"/>
          <p:cNvPicPr>
            <a:picLocks noChangeAspect="1"/>
          </p:cNvPicPr>
          <p:nvPr/>
        </p:nvPicPr>
        <p:blipFill>
          <a:blip r:embed="rId3"/>
          <a:stretch>
            <a:fillRect/>
          </a:stretch>
        </p:blipFill>
        <p:spPr>
          <a:xfrm>
            <a:off x="785105" y="971353"/>
            <a:ext cx="3614402" cy="1808168"/>
          </a:xfrm>
          <a:prstGeom prst="rect">
            <a:avLst/>
          </a:prstGeom>
        </p:spPr>
      </p:pic>
    </p:spTree>
    <p:extLst>
      <p:ext uri="{BB962C8B-B14F-4D97-AF65-F5344CB8AC3E}">
        <p14:creationId xmlns:p14="http://schemas.microsoft.com/office/powerpoint/2010/main" val="2806782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７．特定健診の受診状況</a:t>
            </a:r>
          </a:p>
        </p:txBody>
      </p:sp>
      <p:sp>
        <p:nvSpPr>
          <p:cNvPr id="17410" name="スライド番号プレースホルダー 4"/>
          <p:cNvSpPr>
            <a:spLocks noGrp="1"/>
          </p:cNvSpPr>
          <p:nvPr>
            <p:ph type="sldNum" sz="quarter" idx="12"/>
          </p:nvPr>
        </p:nvSpPr>
        <p:spPr>
          <a:noFill/>
          <a:ln>
            <a:miter lim="800000"/>
            <a:headEnd/>
            <a:tailEnd/>
          </a:ln>
        </p:spPr>
        <p:txBody>
          <a:bodyPr/>
          <a:lstStyle/>
          <a:p>
            <a:r>
              <a:rPr lang="en-US" altLang="ja-JP" dirty="0"/>
              <a:t>-</a:t>
            </a:r>
            <a:fld id="{2FD83899-40C4-42FC-8E9F-CF4895ACFEA2}" type="slidenum">
              <a:rPr lang="en-US" altLang="ja-JP" smtClean="0"/>
              <a:pPr/>
              <a:t>24</a:t>
            </a:fld>
            <a:r>
              <a:rPr lang="en-US" altLang="ja-JP" dirty="0"/>
              <a:t>-</a:t>
            </a:r>
          </a:p>
        </p:txBody>
      </p:sp>
      <p:sp>
        <p:nvSpPr>
          <p:cNvPr id="17413" name="Rectangle 6"/>
          <p:cNvSpPr>
            <a:spLocks noChangeArrowheads="1"/>
          </p:cNvSpPr>
          <p:nvPr/>
        </p:nvSpPr>
        <p:spPr bwMode="auto">
          <a:xfrm>
            <a:off x="787236" y="2858070"/>
            <a:ext cx="8505825" cy="400110"/>
          </a:xfrm>
          <a:prstGeom prst="rect">
            <a:avLst/>
          </a:prstGeom>
          <a:noFill/>
          <a:ln w="9525" algn="ctr">
            <a:noFill/>
            <a:miter lim="800000"/>
            <a:headEnd/>
            <a:tailEnd/>
          </a:ln>
        </p:spPr>
        <p:txBody>
          <a:bodyPr>
            <a:spAutoFit/>
          </a:bodyPr>
          <a:lstStyle/>
          <a:p>
            <a:pPr marL="104775" indent="-104775" eaLnBrk="1" hangingPunct="1">
              <a:spcBef>
                <a:spcPts val="600"/>
              </a:spcBef>
              <a:tabLst>
                <a:tab pos="444500" algn="l"/>
                <a:tab pos="3492500" algn="l"/>
              </a:tabLst>
            </a:pPr>
            <a:r>
              <a:rPr lang="en-US" altLang="ja-JP" sz="1000" dirty="0">
                <a:latin typeface="ＭＳ Ｐゴシック" pitchFamily="50" charset="-128"/>
              </a:rPr>
              <a:t>○</a:t>
            </a:r>
            <a:r>
              <a:rPr lang="ja-JP" altLang="en-US" sz="1000" dirty="0">
                <a:latin typeface="ＭＳ Ｐゴシック" pitchFamily="50" charset="-128"/>
              </a:rPr>
              <a:t>全体では</a:t>
            </a:r>
            <a:r>
              <a:rPr lang="en-US" altLang="ja-JP" sz="1000" dirty="0">
                <a:latin typeface="ＭＳ Ｐゴシック" pitchFamily="50" charset="-128"/>
              </a:rPr>
              <a:t>3</a:t>
            </a:r>
            <a:r>
              <a:rPr lang="ja-JP" altLang="en-US" sz="1000" dirty="0">
                <a:latin typeface="ＭＳ Ｐゴシック" pitchFamily="50" charset="-128"/>
              </a:rPr>
              <a:t>割強が「毎年受けている」。男性の受診率が高く、男性</a:t>
            </a:r>
            <a:r>
              <a:rPr lang="en-US" altLang="ja-JP" sz="1000" dirty="0">
                <a:latin typeface="ＭＳ Ｐゴシック" pitchFamily="50" charset="-128"/>
              </a:rPr>
              <a:t>50</a:t>
            </a:r>
            <a:r>
              <a:rPr lang="ja-JP" altLang="en-US" sz="1000" dirty="0">
                <a:latin typeface="ＭＳ Ｐゴシック" pitchFamily="50" charset="-128"/>
              </a:rPr>
              <a:t>歳以上では</a:t>
            </a:r>
            <a:r>
              <a:rPr lang="en-US" altLang="ja-JP" sz="1000" dirty="0">
                <a:latin typeface="ＭＳ Ｐゴシック" pitchFamily="50" charset="-128"/>
              </a:rPr>
              <a:t>4</a:t>
            </a:r>
            <a:r>
              <a:rPr lang="ja-JP" altLang="en-US" sz="1000" dirty="0">
                <a:latin typeface="ＭＳ Ｐゴシック" pitchFamily="50" charset="-128"/>
              </a:rPr>
              <a:t>割が毎年受診している。</a:t>
            </a:r>
            <a:br>
              <a:rPr lang="en-US" altLang="ja-JP" sz="1000" dirty="0">
                <a:latin typeface="ＭＳ Ｐゴシック" pitchFamily="50" charset="-128"/>
              </a:rPr>
            </a:br>
            <a:r>
              <a:rPr lang="ja-JP" altLang="en-US" sz="1000" dirty="0">
                <a:latin typeface="ＭＳ Ｐゴシック" pitchFamily="50" charset="-128"/>
              </a:rPr>
              <a:t>一方、女性</a:t>
            </a:r>
            <a:r>
              <a:rPr lang="en-US" altLang="ja-JP" sz="1000" dirty="0">
                <a:latin typeface="ＭＳ Ｐゴシック" pitchFamily="50" charset="-128"/>
              </a:rPr>
              <a:t>40</a:t>
            </a:r>
            <a:r>
              <a:rPr lang="ja-JP" altLang="en-US" sz="1000" dirty="0">
                <a:latin typeface="ＭＳ Ｐゴシック" pitchFamily="50" charset="-128"/>
              </a:rPr>
              <a:t>～</a:t>
            </a:r>
            <a:r>
              <a:rPr lang="en-US" altLang="ja-JP" sz="1000" dirty="0">
                <a:latin typeface="ＭＳ Ｐゴシック" pitchFamily="50" charset="-128"/>
              </a:rPr>
              <a:t>49</a:t>
            </a:r>
            <a:r>
              <a:rPr lang="ja-JP" altLang="en-US" sz="1000" dirty="0">
                <a:latin typeface="ＭＳ Ｐゴシック" pitchFamily="50" charset="-128"/>
              </a:rPr>
              <a:t>歳では</a:t>
            </a:r>
            <a:r>
              <a:rPr lang="en-US" altLang="ja-JP" sz="1000" dirty="0">
                <a:latin typeface="ＭＳ Ｐゴシック" pitchFamily="50" charset="-128"/>
              </a:rPr>
              <a:t>7</a:t>
            </a:r>
            <a:r>
              <a:rPr lang="ja-JP" altLang="en-US" sz="1000" dirty="0">
                <a:latin typeface="ＭＳ Ｐゴシック" pitchFamily="50" charset="-128"/>
              </a:rPr>
              <a:t>割近くが「受けたことがない」と回答している。</a:t>
            </a:r>
            <a:endParaRPr lang="en-US" altLang="ja-JP" sz="1000" dirty="0">
              <a:latin typeface="ＭＳ Ｐゴシック" pitchFamily="50" charset="-128"/>
            </a:endParaRPr>
          </a:p>
        </p:txBody>
      </p:sp>
      <p:sp>
        <p:nvSpPr>
          <p:cNvPr id="10" name="Rectangle 3"/>
          <p:cNvSpPr>
            <a:spLocks noChangeArrowheads="1"/>
          </p:cNvSpPr>
          <p:nvPr/>
        </p:nvSpPr>
        <p:spPr bwMode="auto">
          <a:xfrm>
            <a:off x="415925" y="617198"/>
            <a:ext cx="5041131" cy="263727"/>
          </a:xfrm>
          <a:prstGeom prst="rect">
            <a:avLst/>
          </a:prstGeom>
          <a:noFill/>
          <a:ln w="9525" algn="ctr">
            <a:noFill/>
            <a:miter lim="800000"/>
            <a:headEnd/>
            <a:tailEnd/>
          </a:ln>
        </p:spPr>
        <p:txBody>
          <a:bodyPr wrap="square">
            <a:spAutoFit/>
          </a:bodyPr>
          <a:lstStyle/>
          <a:p>
            <a:pPr eaLnBrk="1" hangingPunct="1">
              <a:lnSpc>
                <a:spcPct val="105000"/>
              </a:lnSpc>
              <a:spcBef>
                <a:spcPct val="10000"/>
              </a:spcBef>
              <a:tabLst>
                <a:tab pos="444500" algn="l"/>
                <a:tab pos="3492500" algn="l"/>
              </a:tabLst>
            </a:pPr>
            <a:r>
              <a:rPr lang="ja-JP" altLang="en-US" dirty="0">
                <a:latin typeface="ＭＳ Ｐゴシック" pitchFamily="50" charset="-128"/>
              </a:rPr>
              <a:t>（１）特定健診（メタボ健診）の受診</a:t>
            </a:r>
            <a:endParaRPr lang="en-US" altLang="ja-JP" dirty="0">
              <a:latin typeface="ＭＳ Ｐゴシック" pitchFamily="50" charset="-128"/>
            </a:endParaRPr>
          </a:p>
        </p:txBody>
      </p:sp>
      <p:sp>
        <p:nvSpPr>
          <p:cNvPr id="8" name="Rectangle 3"/>
          <p:cNvSpPr>
            <a:spLocks noChangeArrowheads="1"/>
          </p:cNvSpPr>
          <p:nvPr/>
        </p:nvSpPr>
        <p:spPr bwMode="auto">
          <a:xfrm>
            <a:off x="405588" y="3614744"/>
            <a:ext cx="5041131" cy="263727"/>
          </a:xfrm>
          <a:prstGeom prst="rect">
            <a:avLst/>
          </a:prstGeom>
          <a:noFill/>
          <a:ln w="9525" algn="ctr">
            <a:noFill/>
            <a:miter lim="800000"/>
            <a:headEnd/>
            <a:tailEnd/>
          </a:ln>
        </p:spPr>
        <p:txBody>
          <a:bodyPr wrap="square">
            <a:spAutoFit/>
          </a:bodyPr>
          <a:lstStyle/>
          <a:p>
            <a:pPr eaLnBrk="1" hangingPunct="1">
              <a:lnSpc>
                <a:spcPct val="105000"/>
              </a:lnSpc>
              <a:spcBef>
                <a:spcPct val="10000"/>
              </a:spcBef>
              <a:tabLst>
                <a:tab pos="444500" algn="l"/>
                <a:tab pos="3492500" algn="l"/>
              </a:tabLst>
            </a:pPr>
            <a:r>
              <a:rPr lang="ja-JP" altLang="en-US" dirty="0">
                <a:latin typeface="ＭＳ Ｐゴシック" pitchFamily="50" charset="-128"/>
              </a:rPr>
              <a:t>（２）特定健診（メタボ健診）の受診場所</a:t>
            </a:r>
            <a:endParaRPr lang="en-US" altLang="ja-JP" dirty="0">
              <a:latin typeface="ＭＳ Ｐゴシック" pitchFamily="50" charset="-128"/>
            </a:endParaRPr>
          </a:p>
        </p:txBody>
      </p:sp>
      <p:pic>
        <p:nvPicPr>
          <p:cNvPr id="7" name="図 6"/>
          <p:cNvPicPr>
            <a:picLocks noChangeAspect="1"/>
          </p:cNvPicPr>
          <p:nvPr/>
        </p:nvPicPr>
        <p:blipFill>
          <a:blip r:embed="rId3"/>
          <a:stretch>
            <a:fillRect/>
          </a:stretch>
        </p:blipFill>
        <p:spPr>
          <a:xfrm>
            <a:off x="776287" y="903430"/>
            <a:ext cx="3792705" cy="1918928"/>
          </a:xfrm>
          <a:prstGeom prst="rect">
            <a:avLst/>
          </a:prstGeom>
        </p:spPr>
      </p:pic>
      <p:pic>
        <p:nvPicPr>
          <p:cNvPr id="9" name="図 8"/>
          <p:cNvPicPr>
            <a:picLocks noChangeAspect="1"/>
          </p:cNvPicPr>
          <p:nvPr/>
        </p:nvPicPr>
        <p:blipFill>
          <a:blip r:embed="rId4"/>
          <a:stretch>
            <a:fillRect/>
          </a:stretch>
        </p:blipFill>
        <p:spPr>
          <a:xfrm>
            <a:off x="787236" y="3922048"/>
            <a:ext cx="5272436" cy="1918928"/>
          </a:xfrm>
          <a:prstGeom prst="rect">
            <a:avLst/>
          </a:prstGeom>
        </p:spPr>
      </p:pic>
      <p:sp>
        <p:nvSpPr>
          <p:cNvPr id="11" name="Rectangle 6"/>
          <p:cNvSpPr>
            <a:spLocks noChangeArrowheads="1"/>
          </p:cNvSpPr>
          <p:nvPr/>
        </p:nvSpPr>
        <p:spPr bwMode="auto">
          <a:xfrm>
            <a:off x="787236" y="5862048"/>
            <a:ext cx="8505825" cy="477054"/>
          </a:xfrm>
          <a:prstGeom prst="rect">
            <a:avLst/>
          </a:prstGeom>
          <a:noFill/>
          <a:ln w="9525" algn="ctr">
            <a:noFill/>
            <a:miter lim="800000"/>
            <a:headEnd/>
            <a:tailEnd/>
          </a:ln>
        </p:spPr>
        <p:txBody>
          <a:bodyPr>
            <a:spAutoFit/>
          </a:bodyPr>
          <a:lstStyle/>
          <a:p>
            <a:pPr marL="104775" indent="-104775" eaLnBrk="1" hangingPunct="1">
              <a:spcBef>
                <a:spcPts val="600"/>
              </a:spcBef>
              <a:tabLst>
                <a:tab pos="444500" algn="l"/>
                <a:tab pos="3492500" algn="l"/>
              </a:tabLst>
            </a:pPr>
            <a:r>
              <a:rPr lang="en-US" altLang="ja-JP" sz="1000" dirty="0">
                <a:latin typeface="ＭＳ Ｐゴシック" pitchFamily="50" charset="-128"/>
              </a:rPr>
              <a:t>○</a:t>
            </a:r>
            <a:r>
              <a:rPr lang="ja-JP" altLang="en-US" sz="1000" dirty="0">
                <a:latin typeface="ＭＳ Ｐゴシック" pitchFamily="50" charset="-128"/>
              </a:rPr>
              <a:t>全体では、最も多いのは「職場（指定医療機関や巡回検診を含む）」での受診であり</a:t>
            </a:r>
            <a:r>
              <a:rPr lang="en-US" altLang="ja-JP" sz="1000" dirty="0">
                <a:latin typeface="ＭＳ Ｐゴシック" pitchFamily="50" charset="-128"/>
              </a:rPr>
              <a:t>5</a:t>
            </a:r>
            <a:r>
              <a:rPr lang="ja-JP" altLang="en-US" sz="1000" dirty="0">
                <a:latin typeface="ＭＳ Ｐゴシック" pitchFamily="50" charset="-128"/>
              </a:rPr>
              <a:t>割弱を占める。</a:t>
            </a:r>
            <a:endParaRPr lang="en-US" altLang="ja-JP" sz="1000" dirty="0">
              <a:latin typeface="ＭＳ Ｐゴシック" pitchFamily="50" charset="-128"/>
            </a:endParaRPr>
          </a:p>
          <a:p>
            <a:pPr marL="104775" indent="-104775" eaLnBrk="1" hangingPunct="1">
              <a:spcBef>
                <a:spcPts val="600"/>
              </a:spcBef>
              <a:tabLst>
                <a:tab pos="444500" algn="l"/>
                <a:tab pos="3492500" algn="l"/>
              </a:tabLst>
            </a:pPr>
            <a:r>
              <a:rPr lang="ja-JP" altLang="en-US" sz="1000" dirty="0">
                <a:latin typeface="ＭＳ Ｐゴシック" pitchFamily="50" charset="-128"/>
              </a:rPr>
              <a:t>○</a:t>
            </a:r>
            <a:r>
              <a:rPr lang="en-US" altLang="ja-JP" sz="1000" dirty="0">
                <a:latin typeface="ＭＳ Ｐゴシック" pitchFamily="50" charset="-128"/>
              </a:rPr>
              <a:t>60</a:t>
            </a:r>
            <a:r>
              <a:rPr lang="ja-JP" altLang="en-US" sz="1000" dirty="0">
                <a:latin typeface="ＭＳ Ｐゴシック" pitchFamily="50" charset="-128"/>
              </a:rPr>
              <a:t>～</a:t>
            </a:r>
            <a:r>
              <a:rPr lang="en-US" altLang="ja-JP" sz="1000" dirty="0">
                <a:latin typeface="ＭＳ Ｐゴシック" pitchFamily="50" charset="-128"/>
              </a:rPr>
              <a:t>69</a:t>
            </a:r>
            <a:r>
              <a:rPr lang="ja-JP" altLang="en-US" sz="1000" dirty="0">
                <a:latin typeface="ＭＳ Ｐゴシック" pitchFamily="50" charset="-128"/>
              </a:rPr>
              <a:t>歳以上では「市町村（指定医療機関や巡回検診を含む）」での受診が多くなり、男性では</a:t>
            </a:r>
            <a:r>
              <a:rPr lang="en-US" altLang="ja-JP" sz="1000" dirty="0">
                <a:latin typeface="ＭＳ Ｐゴシック" pitchFamily="50" charset="-128"/>
              </a:rPr>
              <a:t>3</a:t>
            </a:r>
            <a:r>
              <a:rPr lang="ja-JP" altLang="en-US" sz="1000" dirty="0">
                <a:latin typeface="ＭＳ Ｐゴシック" pitchFamily="50" charset="-128"/>
              </a:rPr>
              <a:t>割が、女性では</a:t>
            </a:r>
            <a:r>
              <a:rPr lang="en-US" altLang="ja-JP" sz="1000" dirty="0">
                <a:latin typeface="ＭＳ Ｐゴシック" pitchFamily="50" charset="-128"/>
              </a:rPr>
              <a:t>5</a:t>
            </a:r>
            <a:r>
              <a:rPr lang="ja-JP" altLang="en-US" sz="1000" dirty="0">
                <a:latin typeface="ＭＳ Ｐゴシック" pitchFamily="50" charset="-128"/>
              </a:rPr>
              <a:t>割が受診している。</a:t>
            </a:r>
            <a:endParaRPr lang="en-US" altLang="ja-JP" sz="1000" dirty="0">
              <a:latin typeface="ＭＳ Ｐゴシック" pitchFamily="50" charset="-128"/>
            </a:endParaRPr>
          </a:p>
        </p:txBody>
      </p:sp>
    </p:spTree>
    <p:extLst>
      <p:ext uri="{BB962C8B-B14F-4D97-AF65-F5344CB8AC3E}">
        <p14:creationId xmlns:p14="http://schemas.microsoft.com/office/powerpoint/2010/main" val="1801862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７．特定健診の受診状況</a:t>
            </a:r>
          </a:p>
        </p:txBody>
      </p:sp>
      <p:sp>
        <p:nvSpPr>
          <p:cNvPr id="17410" name="スライド番号プレースホルダー 4"/>
          <p:cNvSpPr>
            <a:spLocks noGrp="1"/>
          </p:cNvSpPr>
          <p:nvPr>
            <p:ph type="sldNum" sz="quarter" idx="12"/>
          </p:nvPr>
        </p:nvSpPr>
        <p:spPr>
          <a:noFill/>
          <a:ln>
            <a:miter lim="800000"/>
            <a:headEnd/>
            <a:tailEnd/>
          </a:ln>
        </p:spPr>
        <p:txBody>
          <a:bodyPr/>
          <a:lstStyle/>
          <a:p>
            <a:r>
              <a:rPr lang="en-US" altLang="ja-JP" dirty="0"/>
              <a:t>-</a:t>
            </a:r>
            <a:fld id="{2FD83899-40C4-42FC-8E9F-CF4895ACFEA2}" type="slidenum">
              <a:rPr lang="en-US" altLang="ja-JP" smtClean="0"/>
              <a:pPr/>
              <a:t>25</a:t>
            </a:fld>
            <a:r>
              <a:rPr lang="en-US" altLang="ja-JP" dirty="0"/>
              <a:t>-</a:t>
            </a:r>
          </a:p>
        </p:txBody>
      </p:sp>
      <p:sp>
        <p:nvSpPr>
          <p:cNvPr id="17413" name="Rectangle 6"/>
          <p:cNvSpPr>
            <a:spLocks noChangeArrowheads="1"/>
          </p:cNvSpPr>
          <p:nvPr/>
        </p:nvSpPr>
        <p:spPr bwMode="auto">
          <a:xfrm>
            <a:off x="776288" y="3052173"/>
            <a:ext cx="8505825" cy="477054"/>
          </a:xfrm>
          <a:prstGeom prst="rect">
            <a:avLst/>
          </a:prstGeom>
          <a:noFill/>
          <a:ln w="9525" algn="ctr">
            <a:noFill/>
            <a:miter lim="800000"/>
            <a:headEnd/>
            <a:tailEnd/>
          </a:ln>
        </p:spPr>
        <p:txBody>
          <a:bodyPr>
            <a:spAutoFit/>
          </a:bodyPr>
          <a:lstStyle/>
          <a:p>
            <a:pPr marL="104775" indent="-104775" eaLnBrk="1" hangingPunct="1">
              <a:spcBef>
                <a:spcPts val="600"/>
              </a:spcBef>
              <a:tabLst>
                <a:tab pos="444500" algn="l"/>
                <a:tab pos="3492500" algn="l"/>
              </a:tabLst>
            </a:pPr>
            <a:r>
              <a:rPr lang="en-US" altLang="ja-JP" sz="1000" dirty="0">
                <a:latin typeface="ＭＳ Ｐゴシック" pitchFamily="50" charset="-128"/>
              </a:rPr>
              <a:t>○</a:t>
            </a:r>
            <a:r>
              <a:rPr lang="ja-JP" altLang="en-US" sz="1000" dirty="0">
                <a:latin typeface="ＭＳ Ｐゴシック" pitchFamily="50" charset="-128"/>
              </a:rPr>
              <a:t>主な情報認知経路は「職場等での回覧物」で全体では</a:t>
            </a:r>
            <a:r>
              <a:rPr lang="en-US" altLang="ja-JP" sz="1000" dirty="0">
                <a:latin typeface="ＭＳ Ｐゴシック" pitchFamily="50" charset="-128"/>
              </a:rPr>
              <a:t>4</a:t>
            </a:r>
            <a:r>
              <a:rPr lang="ja-JP" altLang="en-US" sz="1000" dirty="0">
                <a:latin typeface="ＭＳ Ｐゴシック" pitchFamily="50" charset="-128"/>
              </a:rPr>
              <a:t>割を占める。</a:t>
            </a:r>
            <a:endParaRPr lang="en-US" altLang="ja-JP" sz="1000" dirty="0">
              <a:latin typeface="ＭＳ Ｐゴシック" pitchFamily="50" charset="-128"/>
            </a:endParaRPr>
          </a:p>
          <a:p>
            <a:pPr marL="104775" indent="-104775" eaLnBrk="1" hangingPunct="1">
              <a:spcBef>
                <a:spcPts val="600"/>
              </a:spcBef>
              <a:tabLst>
                <a:tab pos="444500" algn="l"/>
                <a:tab pos="3492500" algn="l"/>
              </a:tabLst>
            </a:pPr>
            <a:r>
              <a:rPr lang="ja-JP" altLang="en-US" sz="1000" dirty="0">
                <a:latin typeface="ＭＳ Ｐゴシック" pitchFamily="50" charset="-128"/>
              </a:rPr>
              <a:t>○</a:t>
            </a:r>
            <a:r>
              <a:rPr lang="en-US" altLang="ja-JP" sz="1000" dirty="0">
                <a:latin typeface="ＭＳ Ｐゴシック" pitchFamily="50" charset="-128"/>
              </a:rPr>
              <a:t>60</a:t>
            </a:r>
            <a:r>
              <a:rPr lang="ja-JP" altLang="en-US" sz="1000" dirty="0">
                <a:latin typeface="ＭＳ Ｐゴシック" pitchFamily="50" charset="-128"/>
              </a:rPr>
              <a:t>～</a:t>
            </a:r>
            <a:r>
              <a:rPr lang="en-US" altLang="ja-JP" sz="1000" dirty="0">
                <a:latin typeface="ＭＳ Ｐゴシック" pitchFamily="50" charset="-128"/>
              </a:rPr>
              <a:t>69</a:t>
            </a:r>
            <a:r>
              <a:rPr lang="ja-JP" altLang="en-US" sz="1000" dirty="0">
                <a:latin typeface="ＭＳ Ｐゴシック" pitchFamily="50" charset="-128"/>
              </a:rPr>
              <a:t>歳以上では「市町村等の広報誌」、「個別の通知文」からの認知者も</a:t>
            </a:r>
            <a:r>
              <a:rPr lang="en-US" altLang="ja-JP" sz="1000" dirty="0">
                <a:latin typeface="ＭＳ Ｐゴシック" pitchFamily="50" charset="-128"/>
              </a:rPr>
              <a:t>2</a:t>
            </a:r>
            <a:r>
              <a:rPr lang="ja-JP" altLang="en-US" sz="1000" dirty="0">
                <a:latin typeface="ＭＳ Ｐゴシック" pitchFamily="50" charset="-128"/>
              </a:rPr>
              <a:t>割～</a:t>
            </a:r>
            <a:r>
              <a:rPr lang="en-US" altLang="ja-JP" sz="1000" dirty="0">
                <a:latin typeface="ＭＳ Ｐゴシック" pitchFamily="50" charset="-128"/>
              </a:rPr>
              <a:t>4</a:t>
            </a:r>
            <a:r>
              <a:rPr lang="ja-JP" altLang="en-US" sz="1000" dirty="0">
                <a:latin typeface="ＭＳ Ｐゴシック" pitchFamily="50" charset="-128"/>
              </a:rPr>
              <a:t>割を占める。</a:t>
            </a:r>
            <a:endParaRPr lang="en-US" altLang="ja-JP" sz="1000" dirty="0">
              <a:latin typeface="ＭＳ Ｐゴシック" pitchFamily="50" charset="-128"/>
            </a:endParaRPr>
          </a:p>
        </p:txBody>
      </p:sp>
      <p:sp>
        <p:nvSpPr>
          <p:cNvPr id="10" name="Rectangle 3"/>
          <p:cNvSpPr>
            <a:spLocks noChangeArrowheads="1"/>
          </p:cNvSpPr>
          <p:nvPr/>
        </p:nvSpPr>
        <p:spPr bwMode="auto">
          <a:xfrm>
            <a:off x="415925" y="617198"/>
            <a:ext cx="5041131" cy="263727"/>
          </a:xfrm>
          <a:prstGeom prst="rect">
            <a:avLst/>
          </a:prstGeom>
          <a:noFill/>
          <a:ln w="9525" algn="ctr">
            <a:noFill/>
            <a:miter lim="800000"/>
            <a:headEnd/>
            <a:tailEnd/>
          </a:ln>
        </p:spPr>
        <p:txBody>
          <a:bodyPr wrap="square">
            <a:spAutoFit/>
          </a:bodyPr>
          <a:lstStyle/>
          <a:p>
            <a:pPr eaLnBrk="1" hangingPunct="1">
              <a:lnSpc>
                <a:spcPct val="105000"/>
              </a:lnSpc>
              <a:spcBef>
                <a:spcPct val="10000"/>
              </a:spcBef>
              <a:tabLst>
                <a:tab pos="444500" algn="l"/>
                <a:tab pos="3492500" algn="l"/>
              </a:tabLst>
            </a:pPr>
            <a:r>
              <a:rPr lang="ja-JP" altLang="en-US" dirty="0">
                <a:latin typeface="ＭＳ Ｐゴシック" pitchFamily="50" charset="-128"/>
              </a:rPr>
              <a:t>（３）特定健診（メタボ健診）の受診</a:t>
            </a:r>
            <a:endParaRPr lang="en-US" altLang="ja-JP" dirty="0">
              <a:latin typeface="ＭＳ Ｐゴシック" pitchFamily="50" charset="-128"/>
            </a:endParaRPr>
          </a:p>
        </p:txBody>
      </p:sp>
      <p:sp>
        <p:nvSpPr>
          <p:cNvPr id="8" name="Rectangle 3"/>
          <p:cNvSpPr>
            <a:spLocks noChangeArrowheads="1"/>
          </p:cNvSpPr>
          <p:nvPr/>
        </p:nvSpPr>
        <p:spPr bwMode="auto">
          <a:xfrm>
            <a:off x="405588" y="3614744"/>
            <a:ext cx="5041131" cy="263727"/>
          </a:xfrm>
          <a:prstGeom prst="rect">
            <a:avLst/>
          </a:prstGeom>
          <a:noFill/>
          <a:ln w="9525" algn="ctr">
            <a:noFill/>
            <a:miter lim="800000"/>
            <a:headEnd/>
            <a:tailEnd/>
          </a:ln>
        </p:spPr>
        <p:txBody>
          <a:bodyPr wrap="square">
            <a:spAutoFit/>
          </a:bodyPr>
          <a:lstStyle/>
          <a:p>
            <a:pPr eaLnBrk="1" hangingPunct="1">
              <a:lnSpc>
                <a:spcPct val="105000"/>
              </a:lnSpc>
              <a:spcBef>
                <a:spcPct val="10000"/>
              </a:spcBef>
              <a:tabLst>
                <a:tab pos="444500" algn="l"/>
                <a:tab pos="3492500" algn="l"/>
              </a:tabLst>
            </a:pPr>
            <a:r>
              <a:rPr lang="ja-JP" altLang="en-US" dirty="0">
                <a:latin typeface="ＭＳ Ｐゴシック" pitchFamily="50" charset="-128"/>
              </a:rPr>
              <a:t>（４）特定健診（メタボ健診）未受診者が希望する支援</a:t>
            </a:r>
            <a:endParaRPr lang="en-US" altLang="ja-JP" dirty="0">
              <a:latin typeface="ＭＳ Ｐゴシック" pitchFamily="50" charset="-128"/>
            </a:endParaRPr>
          </a:p>
        </p:txBody>
      </p:sp>
      <p:pic>
        <p:nvPicPr>
          <p:cNvPr id="2" name="図 1"/>
          <p:cNvPicPr>
            <a:picLocks noChangeAspect="1"/>
          </p:cNvPicPr>
          <p:nvPr/>
        </p:nvPicPr>
        <p:blipFill>
          <a:blip r:embed="rId3"/>
          <a:stretch>
            <a:fillRect/>
          </a:stretch>
        </p:blipFill>
        <p:spPr>
          <a:xfrm>
            <a:off x="778241" y="849266"/>
            <a:ext cx="6729032" cy="2147685"/>
          </a:xfrm>
          <a:prstGeom prst="rect">
            <a:avLst/>
          </a:prstGeom>
        </p:spPr>
      </p:pic>
      <p:pic>
        <p:nvPicPr>
          <p:cNvPr id="5" name="図 4"/>
          <p:cNvPicPr>
            <a:picLocks noChangeAspect="1"/>
          </p:cNvPicPr>
          <p:nvPr/>
        </p:nvPicPr>
        <p:blipFill>
          <a:blip r:embed="rId4"/>
          <a:stretch>
            <a:fillRect/>
          </a:stretch>
        </p:blipFill>
        <p:spPr>
          <a:xfrm>
            <a:off x="776288" y="3866340"/>
            <a:ext cx="8396096" cy="2010932"/>
          </a:xfrm>
          <a:prstGeom prst="rect">
            <a:avLst/>
          </a:prstGeom>
        </p:spPr>
      </p:pic>
      <p:sp>
        <p:nvSpPr>
          <p:cNvPr id="9" name="Rectangle 6"/>
          <p:cNvSpPr>
            <a:spLocks noChangeArrowheads="1"/>
          </p:cNvSpPr>
          <p:nvPr/>
        </p:nvSpPr>
        <p:spPr bwMode="auto">
          <a:xfrm>
            <a:off x="784959" y="5902099"/>
            <a:ext cx="8505825" cy="246221"/>
          </a:xfrm>
          <a:prstGeom prst="rect">
            <a:avLst/>
          </a:prstGeom>
          <a:noFill/>
          <a:ln w="9525" algn="ctr">
            <a:noFill/>
            <a:miter lim="800000"/>
            <a:headEnd/>
            <a:tailEnd/>
          </a:ln>
        </p:spPr>
        <p:txBody>
          <a:bodyPr>
            <a:spAutoFit/>
          </a:bodyPr>
          <a:lstStyle/>
          <a:p>
            <a:pPr marL="104775" indent="-104775" eaLnBrk="1" hangingPunct="1">
              <a:spcBef>
                <a:spcPts val="600"/>
              </a:spcBef>
              <a:tabLst>
                <a:tab pos="444500" algn="l"/>
                <a:tab pos="3492500" algn="l"/>
              </a:tabLst>
            </a:pPr>
            <a:r>
              <a:rPr lang="en-US" altLang="ja-JP" sz="1000" dirty="0">
                <a:latin typeface="ＭＳ Ｐゴシック" pitchFamily="50" charset="-128"/>
              </a:rPr>
              <a:t>○</a:t>
            </a:r>
            <a:r>
              <a:rPr lang="ja-JP" altLang="en-US" sz="1000" dirty="0">
                <a:latin typeface="ＭＳ Ｐゴシック" pitchFamily="50" charset="-128"/>
              </a:rPr>
              <a:t>「がん検診と一度でまとめて受けられる」「事前の申し込みが不要」「スマホやインターネットなど簡単な手続きで申込ができる」が</a:t>
            </a:r>
            <a:r>
              <a:rPr lang="en-US" altLang="ja-JP" sz="1000" dirty="0">
                <a:latin typeface="ＭＳ Ｐゴシック" pitchFamily="50" charset="-128"/>
              </a:rPr>
              <a:t>2</a:t>
            </a:r>
            <a:r>
              <a:rPr lang="ja-JP" altLang="en-US" sz="1000" dirty="0">
                <a:latin typeface="ＭＳ Ｐゴシック" pitchFamily="50" charset="-128"/>
              </a:rPr>
              <a:t>割前後となっている。</a:t>
            </a:r>
            <a:endParaRPr lang="en-US" altLang="ja-JP" sz="1000" dirty="0">
              <a:latin typeface="ＭＳ Ｐゴシック" pitchFamily="50" charset="-128"/>
            </a:endParaRPr>
          </a:p>
        </p:txBody>
      </p:sp>
    </p:spTree>
    <p:extLst>
      <p:ext uri="{BB962C8B-B14F-4D97-AF65-F5344CB8AC3E}">
        <p14:creationId xmlns:p14="http://schemas.microsoft.com/office/powerpoint/2010/main" val="2435584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番号プレースホルダー 4"/>
          <p:cNvSpPr txBox="1">
            <a:spLocks noGrp="1"/>
          </p:cNvSpPr>
          <p:nvPr/>
        </p:nvSpPr>
        <p:spPr bwMode="auto">
          <a:xfrm>
            <a:off x="4645025" y="6597650"/>
            <a:ext cx="498475" cy="304800"/>
          </a:xfrm>
          <a:prstGeom prst="rect">
            <a:avLst/>
          </a:prstGeom>
          <a:noFill/>
          <a:ln w="9525">
            <a:noFill/>
            <a:miter lim="800000"/>
            <a:headEnd/>
            <a:tailEnd/>
          </a:ln>
        </p:spPr>
        <p:txBody>
          <a:bodyPr wrap="none">
            <a:spAutoFit/>
          </a:bodyPr>
          <a:lstStyle/>
          <a:p>
            <a:pPr algn="ctr" eaLnBrk="1" hangingPunct="1"/>
            <a:r>
              <a:rPr lang="en-US" altLang="ja-JP" sz="1400" dirty="0"/>
              <a:t>-</a:t>
            </a:r>
            <a:fld id="{E7FDEA67-C079-429A-AEA1-5FA30ECECDA1}" type="slidenum">
              <a:rPr lang="en-US" altLang="ja-JP" sz="1400"/>
              <a:pPr algn="ctr" eaLnBrk="1" hangingPunct="1"/>
              <a:t>26</a:t>
            </a:fld>
            <a:r>
              <a:rPr lang="en-US" altLang="ja-JP" sz="1400" dirty="0"/>
              <a:t>-</a:t>
            </a:r>
          </a:p>
        </p:txBody>
      </p:sp>
      <p:sp>
        <p:nvSpPr>
          <p:cNvPr id="20484" name="Rectangle 3"/>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８．臓器提供意思表示方法について</a:t>
            </a:r>
          </a:p>
        </p:txBody>
      </p:sp>
      <p:sp>
        <p:nvSpPr>
          <p:cNvPr id="7" name="Rectangle 6"/>
          <p:cNvSpPr>
            <a:spLocks noChangeArrowheads="1"/>
          </p:cNvSpPr>
          <p:nvPr/>
        </p:nvSpPr>
        <p:spPr bwMode="auto">
          <a:xfrm>
            <a:off x="776289" y="2731225"/>
            <a:ext cx="4104704" cy="400110"/>
          </a:xfrm>
          <a:prstGeom prst="rect">
            <a:avLst/>
          </a:prstGeom>
          <a:noFill/>
          <a:ln w="9525" algn="ctr">
            <a:noFill/>
            <a:miter lim="800000"/>
            <a:headEnd/>
            <a:tailEnd/>
          </a:ln>
        </p:spPr>
        <p:txBody>
          <a:bodyPr wrap="square">
            <a:spAutoFit/>
          </a:bodyPr>
          <a:lstStyle/>
          <a:p>
            <a:pPr marL="104775" indent="-104775" eaLnBrk="1" hangingPunct="1">
              <a:spcBef>
                <a:spcPts val="600"/>
              </a:spcBef>
              <a:tabLst>
                <a:tab pos="444500" algn="l"/>
                <a:tab pos="3492500" algn="l"/>
              </a:tabLst>
            </a:pPr>
            <a:r>
              <a:rPr lang="en-US" altLang="ja-JP" sz="1000" dirty="0">
                <a:latin typeface="ＭＳ Ｐゴシック" pitchFamily="50" charset="-128"/>
              </a:rPr>
              <a:t>○</a:t>
            </a:r>
            <a:r>
              <a:rPr lang="ja-JP" altLang="en-US" sz="1000" dirty="0">
                <a:latin typeface="ＭＳ Ｐゴシック" pitchFamily="50" charset="-128"/>
              </a:rPr>
              <a:t>全体では「知っている」が</a:t>
            </a:r>
            <a:r>
              <a:rPr lang="en-US" altLang="ja-JP" sz="1000" dirty="0">
                <a:latin typeface="ＭＳ Ｐゴシック" pitchFamily="50" charset="-128"/>
              </a:rPr>
              <a:t>79.6</a:t>
            </a:r>
            <a:r>
              <a:rPr lang="ja-JP" altLang="en-US" sz="1000" dirty="0">
                <a:latin typeface="ＭＳ Ｐゴシック" pitchFamily="50" charset="-128"/>
              </a:rPr>
              <a:t>％である。</a:t>
            </a:r>
            <a:br>
              <a:rPr lang="en-US" altLang="ja-JP" sz="1000" dirty="0">
                <a:latin typeface="ＭＳ Ｐゴシック" pitchFamily="50" charset="-128"/>
              </a:rPr>
            </a:br>
            <a:r>
              <a:rPr lang="ja-JP" altLang="en-US" sz="1000" dirty="0">
                <a:latin typeface="ＭＳ Ｐゴシック" pitchFamily="50" charset="-128"/>
              </a:rPr>
              <a:t>男性</a:t>
            </a:r>
            <a:r>
              <a:rPr lang="en-US" altLang="ja-JP" sz="1000" dirty="0">
                <a:latin typeface="ＭＳ Ｐゴシック" pitchFamily="50" charset="-128"/>
              </a:rPr>
              <a:t>40</a:t>
            </a:r>
            <a:r>
              <a:rPr lang="ja-JP" altLang="en-US" sz="1000" dirty="0">
                <a:latin typeface="ＭＳ Ｐゴシック" pitchFamily="50" charset="-128"/>
              </a:rPr>
              <a:t>～</a:t>
            </a:r>
            <a:r>
              <a:rPr lang="en-US" altLang="ja-JP" sz="1000" dirty="0">
                <a:latin typeface="ＭＳ Ｐゴシック" pitchFamily="50" charset="-128"/>
              </a:rPr>
              <a:t>49</a:t>
            </a:r>
            <a:r>
              <a:rPr lang="ja-JP" altLang="en-US" sz="1000" dirty="0">
                <a:latin typeface="ＭＳ Ｐゴシック" pitchFamily="50" charset="-128"/>
              </a:rPr>
              <a:t>歳では</a:t>
            </a:r>
            <a:r>
              <a:rPr lang="en-US" altLang="ja-JP" sz="1000" dirty="0">
                <a:latin typeface="ＭＳ Ｐゴシック" pitchFamily="50" charset="-128"/>
              </a:rPr>
              <a:t>70.6</a:t>
            </a:r>
            <a:r>
              <a:rPr lang="ja-JP" altLang="en-US" sz="1000" dirty="0">
                <a:latin typeface="ＭＳ Ｐゴシック" pitchFamily="50" charset="-128"/>
              </a:rPr>
              <a:t>％であり認知率が低い。</a:t>
            </a:r>
            <a:endParaRPr lang="en-US" altLang="ja-JP" sz="1000" dirty="0">
              <a:latin typeface="ＭＳ Ｐゴシック" pitchFamily="50" charset="-128"/>
            </a:endParaRPr>
          </a:p>
        </p:txBody>
      </p:sp>
      <p:sp>
        <p:nvSpPr>
          <p:cNvPr id="8" name="Rectangle 3"/>
          <p:cNvSpPr>
            <a:spLocks noChangeArrowheads="1"/>
          </p:cNvSpPr>
          <p:nvPr/>
        </p:nvSpPr>
        <p:spPr bwMode="auto">
          <a:xfrm>
            <a:off x="415925" y="617198"/>
            <a:ext cx="3528963" cy="286232"/>
          </a:xfrm>
          <a:prstGeom prst="rect">
            <a:avLst/>
          </a:prstGeom>
          <a:noFill/>
          <a:ln w="9525" algn="ctr">
            <a:noFill/>
            <a:miter lim="800000"/>
            <a:headEnd/>
            <a:tailEnd/>
          </a:ln>
        </p:spPr>
        <p:txBody>
          <a:bodyPr wrap="square">
            <a:spAutoFit/>
          </a:bodyPr>
          <a:lstStyle/>
          <a:p>
            <a:pPr eaLnBrk="1" hangingPunct="1">
              <a:lnSpc>
                <a:spcPct val="105000"/>
              </a:lnSpc>
              <a:spcBef>
                <a:spcPct val="10000"/>
              </a:spcBef>
              <a:tabLst>
                <a:tab pos="444500" algn="l"/>
                <a:tab pos="3492500" algn="l"/>
              </a:tabLst>
            </a:pPr>
            <a:r>
              <a:rPr lang="ja-JP" altLang="en-US" dirty="0">
                <a:latin typeface="ＭＳ Ｐゴシック" pitchFamily="50" charset="-128"/>
              </a:rPr>
              <a:t>（１）臓器提供意思表示方法の認知</a:t>
            </a:r>
            <a:endParaRPr lang="en-US" altLang="ja-JP" dirty="0">
              <a:latin typeface="ＭＳ Ｐゴシック" pitchFamily="50" charset="-128"/>
            </a:endParaRPr>
          </a:p>
        </p:txBody>
      </p:sp>
      <p:pic>
        <p:nvPicPr>
          <p:cNvPr id="6" name="図 5"/>
          <p:cNvPicPr>
            <a:picLocks noChangeAspect="1"/>
          </p:cNvPicPr>
          <p:nvPr/>
        </p:nvPicPr>
        <p:blipFill>
          <a:blip r:embed="rId3"/>
          <a:stretch>
            <a:fillRect/>
          </a:stretch>
        </p:blipFill>
        <p:spPr>
          <a:xfrm>
            <a:off x="776288" y="3838082"/>
            <a:ext cx="4263179" cy="2058151"/>
          </a:xfrm>
          <a:prstGeom prst="rect">
            <a:avLst/>
          </a:prstGeom>
        </p:spPr>
      </p:pic>
      <p:pic>
        <p:nvPicPr>
          <p:cNvPr id="10" name="図 9"/>
          <p:cNvPicPr>
            <a:picLocks noChangeAspect="1"/>
          </p:cNvPicPr>
          <p:nvPr/>
        </p:nvPicPr>
        <p:blipFill>
          <a:blip r:embed="rId4"/>
          <a:stretch>
            <a:fillRect/>
          </a:stretch>
        </p:blipFill>
        <p:spPr>
          <a:xfrm>
            <a:off x="785104" y="935526"/>
            <a:ext cx="2829595" cy="1701386"/>
          </a:xfrm>
          <a:prstGeom prst="rect">
            <a:avLst/>
          </a:prstGeom>
        </p:spPr>
      </p:pic>
      <p:pic>
        <p:nvPicPr>
          <p:cNvPr id="11" name="図 10"/>
          <p:cNvPicPr>
            <a:picLocks noChangeAspect="1"/>
          </p:cNvPicPr>
          <p:nvPr/>
        </p:nvPicPr>
        <p:blipFill>
          <a:blip r:embed="rId5"/>
          <a:stretch>
            <a:fillRect/>
          </a:stretch>
        </p:blipFill>
        <p:spPr>
          <a:xfrm>
            <a:off x="5143500" y="925216"/>
            <a:ext cx="2846742" cy="1711696"/>
          </a:xfrm>
          <a:prstGeom prst="rect">
            <a:avLst/>
          </a:prstGeom>
        </p:spPr>
      </p:pic>
      <p:sp>
        <p:nvSpPr>
          <p:cNvPr id="9" name="Rectangle 3"/>
          <p:cNvSpPr>
            <a:spLocks noChangeArrowheads="1"/>
          </p:cNvSpPr>
          <p:nvPr/>
        </p:nvSpPr>
        <p:spPr bwMode="auto">
          <a:xfrm>
            <a:off x="4592960" y="621801"/>
            <a:ext cx="3528963" cy="286232"/>
          </a:xfrm>
          <a:prstGeom prst="rect">
            <a:avLst/>
          </a:prstGeom>
          <a:noFill/>
          <a:ln w="9525" algn="ctr">
            <a:noFill/>
            <a:miter lim="800000"/>
            <a:headEnd/>
            <a:tailEnd/>
          </a:ln>
        </p:spPr>
        <p:txBody>
          <a:bodyPr wrap="square">
            <a:spAutoFit/>
          </a:bodyPr>
          <a:lstStyle/>
          <a:p>
            <a:pPr eaLnBrk="1" hangingPunct="1">
              <a:lnSpc>
                <a:spcPct val="105000"/>
              </a:lnSpc>
              <a:spcBef>
                <a:spcPct val="10000"/>
              </a:spcBef>
              <a:tabLst>
                <a:tab pos="444500" algn="l"/>
                <a:tab pos="3492500" algn="l"/>
              </a:tabLst>
            </a:pPr>
            <a:r>
              <a:rPr lang="ja-JP" altLang="en-US" dirty="0">
                <a:latin typeface="ＭＳ Ｐゴシック" pitchFamily="50" charset="-128"/>
              </a:rPr>
              <a:t>（２）臓器提供の意思の記入</a:t>
            </a:r>
            <a:endParaRPr lang="en-US" altLang="ja-JP" dirty="0">
              <a:latin typeface="ＭＳ Ｐゴシック" pitchFamily="50" charset="-128"/>
            </a:endParaRPr>
          </a:p>
        </p:txBody>
      </p:sp>
      <p:sp>
        <p:nvSpPr>
          <p:cNvPr id="12" name="Rectangle 6"/>
          <p:cNvSpPr>
            <a:spLocks noChangeArrowheads="1"/>
          </p:cNvSpPr>
          <p:nvPr/>
        </p:nvSpPr>
        <p:spPr bwMode="auto">
          <a:xfrm>
            <a:off x="5138990" y="2657174"/>
            <a:ext cx="4104704" cy="400110"/>
          </a:xfrm>
          <a:prstGeom prst="rect">
            <a:avLst/>
          </a:prstGeom>
          <a:noFill/>
          <a:ln w="9525" algn="ctr">
            <a:noFill/>
            <a:miter lim="800000"/>
            <a:headEnd/>
            <a:tailEnd/>
          </a:ln>
        </p:spPr>
        <p:txBody>
          <a:bodyPr wrap="square">
            <a:spAutoFit/>
          </a:bodyPr>
          <a:lstStyle/>
          <a:p>
            <a:pPr marL="104775" indent="-104775" eaLnBrk="1" hangingPunct="1">
              <a:spcBef>
                <a:spcPts val="600"/>
              </a:spcBef>
              <a:tabLst>
                <a:tab pos="444500" algn="l"/>
                <a:tab pos="3492500" algn="l"/>
              </a:tabLst>
            </a:pPr>
            <a:r>
              <a:rPr lang="en-US" altLang="ja-JP" sz="1000" dirty="0">
                <a:latin typeface="ＭＳ Ｐゴシック" pitchFamily="50" charset="-128"/>
              </a:rPr>
              <a:t>○</a:t>
            </a:r>
            <a:r>
              <a:rPr lang="ja-JP" altLang="en-US" sz="1000" dirty="0">
                <a:latin typeface="ＭＳ Ｐゴシック" pitchFamily="50" charset="-128"/>
              </a:rPr>
              <a:t>全体では「記入している」が</a:t>
            </a:r>
            <a:r>
              <a:rPr lang="en-US" altLang="ja-JP" sz="1000" dirty="0">
                <a:latin typeface="ＭＳ Ｐゴシック" pitchFamily="50" charset="-128"/>
              </a:rPr>
              <a:t>25.7</a:t>
            </a:r>
            <a:r>
              <a:rPr lang="ja-JP" altLang="en-US" sz="1000" dirty="0">
                <a:latin typeface="ＭＳ Ｐゴシック" pitchFamily="50" charset="-128"/>
              </a:rPr>
              <a:t>％である。</a:t>
            </a:r>
            <a:br>
              <a:rPr lang="en-US" altLang="ja-JP" sz="1000" dirty="0">
                <a:latin typeface="ＭＳ Ｐゴシック" pitchFamily="50" charset="-128"/>
              </a:rPr>
            </a:br>
            <a:r>
              <a:rPr lang="ja-JP" altLang="en-US" sz="1000" dirty="0">
                <a:latin typeface="ＭＳ Ｐゴシック" pitchFamily="50" charset="-128"/>
              </a:rPr>
              <a:t>男性</a:t>
            </a:r>
            <a:r>
              <a:rPr lang="en-US" altLang="ja-JP" sz="1000" dirty="0">
                <a:latin typeface="ＭＳ Ｐゴシック" pitchFamily="50" charset="-128"/>
              </a:rPr>
              <a:t>60</a:t>
            </a:r>
            <a:r>
              <a:rPr lang="ja-JP" altLang="en-US" sz="1000" dirty="0">
                <a:latin typeface="ＭＳ Ｐゴシック" pitchFamily="50" charset="-128"/>
              </a:rPr>
              <a:t>～</a:t>
            </a:r>
            <a:r>
              <a:rPr lang="en-US" altLang="ja-JP" sz="1000" dirty="0">
                <a:latin typeface="ＭＳ Ｐゴシック" pitchFamily="50" charset="-128"/>
              </a:rPr>
              <a:t>69</a:t>
            </a:r>
            <a:r>
              <a:rPr lang="ja-JP" altLang="en-US" sz="1000" dirty="0">
                <a:latin typeface="ＭＳ Ｐゴシック" pitchFamily="50" charset="-128"/>
              </a:rPr>
              <a:t>歳では</a:t>
            </a:r>
            <a:r>
              <a:rPr lang="en-US" altLang="ja-JP" sz="1000" dirty="0">
                <a:latin typeface="ＭＳ Ｐゴシック" pitchFamily="50" charset="-128"/>
              </a:rPr>
              <a:t>20.8</a:t>
            </a:r>
            <a:r>
              <a:rPr lang="ja-JP" altLang="en-US" sz="1000" dirty="0">
                <a:latin typeface="ＭＳ Ｐゴシック" pitchFamily="50" charset="-128"/>
              </a:rPr>
              <a:t>％であり記入率が低い。</a:t>
            </a:r>
            <a:endParaRPr lang="en-US" altLang="ja-JP" sz="1000" dirty="0">
              <a:latin typeface="ＭＳ Ｐゴシック" pitchFamily="50" charset="-128"/>
            </a:endParaRPr>
          </a:p>
        </p:txBody>
      </p:sp>
      <p:sp>
        <p:nvSpPr>
          <p:cNvPr id="13" name="Rectangle 3"/>
          <p:cNvSpPr>
            <a:spLocks noChangeArrowheads="1"/>
          </p:cNvSpPr>
          <p:nvPr/>
        </p:nvSpPr>
        <p:spPr bwMode="auto">
          <a:xfrm>
            <a:off x="415925" y="3463874"/>
            <a:ext cx="3528963" cy="286232"/>
          </a:xfrm>
          <a:prstGeom prst="rect">
            <a:avLst/>
          </a:prstGeom>
          <a:noFill/>
          <a:ln w="9525" algn="ctr">
            <a:noFill/>
            <a:miter lim="800000"/>
            <a:headEnd/>
            <a:tailEnd/>
          </a:ln>
        </p:spPr>
        <p:txBody>
          <a:bodyPr wrap="square">
            <a:spAutoFit/>
          </a:bodyPr>
          <a:lstStyle/>
          <a:p>
            <a:pPr eaLnBrk="1" hangingPunct="1">
              <a:lnSpc>
                <a:spcPct val="105000"/>
              </a:lnSpc>
              <a:spcBef>
                <a:spcPct val="10000"/>
              </a:spcBef>
              <a:tabLst>
                <a:tab pos="444500" algn="l"/>
                <a:tab pos="3492500" algn="l"/>
              </a:tabLst>
            </a:pPr>
            <a:r>
              <a:rPr lang="ja-JP" altLang="en-US" dirty="0">
                <a:latin typeface="ＭＳ Ｐゴシック" pitchFamily="50" charset="-128"/>
              </a:rPr>
              <a:t>（３）現在の臓器提供に関する意思</a:t>
            </a:r>
            <a:endParaRPr lang="en-US" altLang="ja-JP" dirty="0">
              <a:latin typeface="ＭＳ Ｐゴシック" pitchFamily="50" charset="-128"/>
            </a:endParaRPr>
          </a:p>
        </p:txBody>
      </p:sp>
      <p:sp>
        <p:nvSpPr>
          <p:cNvPr id="14" name="Rectangle 6"/>
          <p:cNvSpPr>
            <a:spLocks noChangeArrowheads="1"/>
          </p:cNvSpPr>
          <p:nvPr/>
        </p:nvSpPr>
        <p:spPr bwMode="auto">
          <a:xfrm>
            <a:off x="776288" y="5913519"/>
            <a:ext cx="4104704" cy="400110"/>
          </a:xfrm>
          <a:prstGeom prst="rect">
            <a:avLst/>
          </a:prstGeom>
          <a:noFill/>
          <a:ln w="9525" algn="ctr">
            <a:noFill/>
            <a:miter lim="800000"/>
            <a:headEnd/>
            <a:tailEnd/>
          </a:ln>
        </p:spPr>
        <p:txBody>
          <a:bodyPr wrap="square">
            <a:spAutoFit/>
          </a:bodyPr>
          <a:lstStyle/>
          <a:p>
            <a:pPr marL="104775" indent="-104775" eaLnBrk="1" hangingPunct="1">
              <a:spcBef>
                <a:spcPts val="600"/>
              </a:spcBef>
              <a:tabLst>
                <a:tab pos="444500" algn="l"/>
                <a:tab pos="3492500" algn="l"/>
              </a:tabLst>
            </a:pPr>
            <a:r>
              <a:rPr lang="en-US" altLang="ja-JP" sz="1000" dirty="0">
                <a:latin typeface="ＭＳ Ｐゴシック" pitchFamily="50" charset="-128"/>
              </a:rPr>
              <a:t>○</a:t>
            </a:r>
            <a:r>
              <a:rPr lang="ja-JP" altLang="en-US" sz="1000" dirty="0">
                <a:latin typeface="ＭＳ Ｐゴシック" pitchFamily="50" charset="-128"/>
              </a:rPr>
              <a:t>全体では「臓器を提供しない」が</a:t>
            </a:r>
            <a:r>
              <a:rPr lang="en-US" altLang="ja-JP" sz="1000" dirty="0">
                <a:latin typeface="ＭＳ Ｐゴシック" pitchFamily="50" charset="-128"/>
              </a:rPr>
              <a:t>50.3</a:t>
            </a:r>
            <a:r>
              <a:rPr lang="ja-JP" altLang="en-US" sz="1000" dirty="0">
                <a:latin typeface="ＭＳ Ｐゴシック" pitchFamily="50" charset="-128"/>
              </a:rPr>
              <a:t>％である。</a:t>
            </a:r>
            <a:br>
              <a:rPr lang="en-US" altLang="ja-JP" sz="1000" dirty="0">
                <a:latin typeface="ＭＳ Ｐゴシック" pitchFamily="50" charset="-128"/>
              </a:rPr>
            </a:br>
            <a:r>
              <a:rPr lang="ja-JP" altLang="en-US" sz="1000" dirty="0">
                <a:latin typeface="ＭＳ Ｐゴシック" pitchFamily="50" charset="-128"/>
              </a:rPr>
              <a:t>女性</a:t>
            </a:r>
            <a:r>
              <a:rPr lang="en-US" altLang="ja-JP" sz="1000" dirty="0">
                <a:latin typeface="ＭＳ Ｐゴシック" pitchFamily="50" charset="-128"/>
              </a:rPr>
              <a:t>20</a:t>
            </a:r>
            <a:r>
              <a:rPr lang="ja-JP" altLang="en-US" sz="1000" dirty="0">
                <a:latin typeface="ＭＳ Ｐゴシック" pitchFamily="50" charset="-128"/>
              </a:rPr>
              <a:t>～</a:t>
            </a:r>
            <a:r>
              <a:rPr lang="en-US" altLang="ja-JP" sz="1000" dirty="0">
                <a:latin typeface="ＭＳ Ｐゴシック" pitchFamily="50" charset="-128"/>
              </a:rPr>
              <a:t>49</a:t>
            </a:r>
            <a:r>
              <a:rPr lang="ja-JP" altLang="en-US" sz="1000" dirty="0">
                <a:latin typeface="ＭＳ Ｐゴシック" pitchFamily="50" charset="-128"/>
              </a:rPr>
              <a:t>歳以下では提供意向がある層が比較的多い。</a:t>
            </a:r>
            <a:endParaRPr lang="en-US" altLang="ja-JP" sz="1000" dirty="0">
              <a:latin typeface="ＭＳ Ｐゴシック" pitchFamily="50"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idx="4294967295"/>
          </p:nvPr>
        </p:nvSpPr>
        <p:spPr>
          <a:xfrm>
            <a:off x="4196431" y="2564904"/>
            <a:ext cx="1620957" cy="1384995"/>
          </a:xfrm>
          <a:noFill/>
        </p:spPr>
        <p:txBody>
          <a:bodyPr wrap="none">
            <a:spAutoFit/>
          </a:bodyPr>
          <a:lstStyle/>
          <a:p>
            <a:pPr algn="ctr" eaLnBrk="1" hangingPunct="1"/>
            <a:r>
              <a:rPr lang="en-US" altLang="ja-JP" sz="2800" dirty="0">
                <a:latin typeface="ＭＳ Ｐゴシック" pitchFamily="50" charset="-128"/>
                <a:ea typeface="ＭＳ Ｐゴシック" pitchFamily="50" charset="-128"/>
              </a:rPr>
              <a:t>◆</a:t>
            </a:r>
            <a:r>
              <a:rPr lang="ja-JP" altLang="en-US" sz="2800" dirty="0">
                <a:latin typeface="ＭＳ Ｐゴシック" pitchFamily="50" charset="-128"/>
                <a:ea typeface="ＭＳ Ｐゴシック" pitchFamily="50" charset="-128"/>
              </a:rPr>
              <a:t>集計表</a:t>
            </a:r>
            <a:br>
              <a:rPr lang="ja-JP" altLang="en-US" sz="2800" dirty="0">
                <a:latin typeface="ＭＳ Ｐゴシック" pitchFamily="50" charset="-128"/>
                <a:ea typeface="ＭＳ Ｐゴシック" pitchFamily="50" charset="-128"/>
              </a:rPr>
            </a:br>
            <a:br>
              <a:rPr lang="ja-JP" altLang="en-US" sz="2800" dirty="0">
                <a:latin typeface="ＭＳ Ｐゴシック" pitchFamily="50" charset="-128"/>
                <a:ea typeface="ＭＳ Ｐゴシック" pitchFamily="50" charset="-128"/>
              </a:rPr>
            </a:br>
            <a:endParaRPr lang="ja-JP" altLang="en-US" sz="2800" dirty="0">
              <a:latin typeface="ＭＳ Ｐゴシック" pitchFamily="50" charset="-128"/>
              <a:ea typeface="ＭＳ Ｐゴシック" pitchFamily="50" charset="-128"/>
            </a:endParaRPr>
          </a:p>
        </p:txBody>
      </p:sp>
      <p:sp>
        <p:nvSpPr>
          <p:cNvPr id="25603" name="Rectangle 3"/>
          <p:cNvSpPr>
            <a:spLocks noGrp="1" noChangeArrowheads="1"/>
          </p:cNvSpPr>
          <p:nvPr>
            <p:ph type="subTitle" idx="4294967295"/>
          </p:nvPr>
        </p:nvSpPr>
        <p:spPr bwMode="auto">
          <a:xfrm>
            <a:off x="2837677" y="4652963"/>
            <a:ext cx="4230645" cy="430887"/>
          </a:xfrm>
          <a:prstGeom prst="rect">
            <a:avLst/>
          </a:prstGeom>
          <a:noFill/>
          <a:ln>
            <a:solidFill>
              <a:srgbClr val="333333"/>
            </a:solidFill>
            <a:prstDash val="dashDot"/>
            <a:miter lim="800000"/>
            <a:headEnd/>
            <a:tailEnd/>
          </a:ln>
        </p:spPr>
        <p:txBody>
          <a:bodyPr wrap="none">
            <a:spAutoFit/>
          </a:bodyPr>
          <a:lstStyle/>
          <a:p>
            <a:pPr marL="0" indent="0" algn="ctr" eaLnBrk="1" hangingPunct="1">
              <a:buFontTx/>
              <a:buNone/>
            </a:pPr>
            <a:r>
              <a:rPr lang="ja-JP" altLang="en-US" sz="1000" dirty="0"/>
              <a:t>本調査は、ウェイトバック後の数値を用いています。四捨五入しているため、</a:t>
            </a:r>
          </a:p>
          <a:p>
            <a:pPr marL="0" indent="0" algn="ctr" eaLnBrk="1" hangingPunct="1">
              <a:buFontTx/>
              <a:buNone/>
            </a:pPr>
            <a:r>
              <a:rPr lang="ja-JP" altLang="en-US" sz="1000" dirty="0"/>
              <a:t>図表中の「合計」欄の数値と内訳の合計が一致しない場合があります。</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27650" name="スライド番号プレースホルダー 4"/>
          <p:cNvSpPr>
            <a:spLocks noGrp="1"/>
          </p:cNvSpPr>
          <p:nvPr>
            <p:ph type="sldNum" sz="quarter" idx="12"/>
          </p:nvPr>
        </p:nvSpPr>
        <p:spPr>
          <a:noFill/>
          <a:ln>
            <a:miter lim="800000"/>
            <a:headEnd/>
            <a:tailEnd/>
          </a:ln>
        </p:spPr>
        <p:txBody>
          <a:bodyPr/>
          <a:lstStyle/>
          <a:p>
            <a:r>
              <a:rPr lang="en-US" altLang="ja-JP" dirty="0"/>
              <a:t>-</a:t>
            </a:r>
            <a:fld id="{00177063-5ED4-45FA-A767-8F62E5F88D15}" type="slidenum">
              <a:rPr lang="en-US" altLang="ja-JP" smtClean="0"/>
              <a:pPr/>
              <a:t>28</a:t>
            </a:fld>
            <a:r>
              <a:rPr lang="en-US" altLang="ja-JP" dirty="0"/>
              <a:t>-</a:t>
            </a:r>
          </a:p>
        </p:txBody>
      </p:sp>
      <p:pic>
        <p:nvPicPr>
          <p:cNvPr id="2" name="図 1"/>
          <p:cNvPicPr>
            <a:picLocks noChangeAspect="1"/>
          </p:cNvPicPr>
          <p:nvPr/>
        </p:nvPicPr>
        <p:blipFill>
          <a:blip r:embed="rId3"/>
          <a:stretch>
            <a:fillRect/>
          </a:stretch>
        </p:blipFill>
        <p:spPr>
          <a:xfrm>
            <a:off x="776288" y="908720"/>
            <a:ext cx="3146325" cy="2230800"/>
          </a:xfrm>
          <a:prstGeom prst="rect">
            <a:avLst/>
          </a:prstGeom>
        </p:spPr>
      </p:pic>
      <p:pic>
        <p:nvPicPr>
          <p:cNvPr id="3" name="図 2"/>
          <p:cNvPicPr>
            <a:picLocks noChangeAspect="1"/>
          </p:cNvPicPr>
          <p:nvPr/>
        </p:nvPicPr>
        <p:blipFill>
          <a:blip r:embed="rId4"/>
          <a:stretch>
            <a:fillRect/>
          </a:stretch>
        </p:blipFill>
        <p:spPr>
          <a:xfrm>
            <a:off x="4304928" y="908720"/>
            <a:ext cx="3146325" cy="4282850"/>
          </a:xfrm>
          <a:prstGeom prst="rect">
            <a:avLst/>
          </a:prstGeom>
        </p:spPr>
      </p:pic>
    </p:spTree>
    <p:extLst>
      <p:ext uri="{BB962C8B-B14F-4D97-AF65-F5344CB8AC3E}">
        <p14:creationId xmlns:p14="http://schemas.microsoft.com/office/powerpoint/2010/main" val="1193383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28674" name="スライド番号プレースホルダー 4"/>
          <p:cNvSpPr>
            <a:spLocks noGrp="1"/>
          </p:cNvSpPr>
          <p:nvPr>
            <p:ph type="sldNum" sz="quarter" idx="12"/>
          </p:nvPr>
        </p:nvSpPr>
        <p:spPr>
          <a:noFill/>
          <a:ln>
            <a:miter lim="800000"/>
            <a:headEnd/>
            <a:tailEnd/>
          </a:ln>
        </p:spPr>
        <p:txBody>
          <a:bodyPr/>
          <a:lstStyle/>
          <a:p>
            <a:r>
              <a:rPr lang="en-US" altLang="ja-JP" dirty="0"/>
              <a:t>-</a:t>
            </a:r>
            <a:fld id="{46E0228E-B8B2-47F7-8CF8-E1932B8EDFA0}" type="slidenum">
              <a:rPr lang="en-US" altLang="ja-JP" smtClean="0"/>
              <a:pPr/>
              <a:t>29</a:t>
            </a:fld>
            <a:r>
              <a:rPr lang="en-US" altLang="ja-JP" dirty="0"/>
              <a:t>-</a:t>
            </a:r>
          </a:p>
        </p:txBody>
      </p:sp>
      <p:pic>
        <p:nvPicPr>
          <p:cNvPr id="6" name="図 5"/>
          <p:cNvPicPr>
            <a:picLocks noChangeAspect="1"/>
          </p:cNvPicPr>
          <p:nvPr/>
        </p:nvPicPr>
        <p:blipFill rotWithShape="1">
          <a:blip r:embed="rId3"/>
          <a:srcRect b="28606"/>
          <a:stretch/>
        </p:blipFill>
        <p:spPr>
          <a:xfrm>
            <a:off x="794907" y="908717"/>
            <a:ext cx="3146325" cy="3384379"/>
          </a:xfrm>
          <a:prstGeom prst="rect">
            <a:avLst/>
          </a:prstGeom>
        </p:spPr>
      </p:pic>
    </p:spTree>
    <p:extLst>
      <p:ext uri="{BB962C8B-B14F-4D97-AF65-F5344CB8AC3E}">
        <p14:creationId xmlns:p14="http://schemas.microsoft.com/office/powerpoint/2010/main" val="2118826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3794125" y="2907834"/>
            <a:ext cx="2339102" cy="523220"/>
          </a:xfrm>
          <a:noFill/>
        </p:spPr>
        <p:txBody>
          <a:bodyPr wrap="none">
            <a:spAutoFit/>
          </a:bodyPr>
          <a:lstStyle/>
          <a:p>
            <a:pPr eaLnBrk="1" hangingPunct="1"/>
            <a:r>
              <a:rPr lang="en-US" altLang="ja-JP" sz="2800" dirty="0">
                <a:latin typeface="ＭＳ Ｐゴシック" pitchFamily="50" charset="-128"/>
                <a:ea typeface="ＭＳ Ｐゴシック" pitchFamily="50" charset="-128"/>
              </a:rPr>
              <a:t>◆</a:t>
            </a:r>
            <a:r>
              <a:rPr lang="ja-JP" altLang="en-US" sz="2800" dirty="0">
                <a:latin typeface="ＭＳ Ｐゴシック" pitchFamily="50" charset="-128"/>
                <a:ea typeface="ＭＳ Ｐゴシック" pitchFamily="50" charset="-128"/>
              </a:rPr>
              <a:t>調査の概要</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29698" name="スライド番号プレースホルダー 4"/>
          <p:cNvSpPr>
            <a:spLocks noGrp="1"/>
          </p:cNvSpPr>
          <p:nvPr>
            <p:ph type="sldNum" sz="quarter" idx="12"/>
          </p:nvPr>
        </p:nvSpPr>
        <p:spPr>
          <a:noFill/>
          <a:ln>
            <a:miter lim="800000"/>
            <a:headEnd/>
            <a:tailEnd/>
          </a:ln>
        </p:spPr>
        <p:txBody>
          <a:bodyPr/>
          <a:lstStyle/>
          <a:p>
            <a:r>
              <a:rPr lang="en-US" altLang="ja-JP" dirty="0"/>
              <a:t>-</a:t>
            </a:r>
            <a:fld id="{C1C7645F-6703-40F7-B077-46CEA382FD18}" type="slidenum">
              <a:rPr lang="en-US" altLang="ja-JP" smtClean="0"/>
              <a:pPr/>
              <a:t>30</a:t>
            </a:fld>
            <a:r>
              <a:rPr lang="en-US" altLang="ja-JP" dirty="0"/>
              <a:t>-</a:t>
            </a:r>
          </a:p>
        </p:txBody>
      </p:sp>
      <p:pic>
        <p:nvPicPr>
          <p:cNvPr id="2" name="図 1"/>
          <p:cNvPicPr>
            <a:picLocks noChangeAspect="1"/>
          </p:cNvPicPr>
          <p:nvPr/>
        </p:nvPicPr>
        <p:blipFill>
          <a:blip r:embed="rId3"/>
          <a:stretch>
            <a:fillRect/>
          </a:stretch>
        </p:blipFill>
        <p:spPr>
          <a:xfrm>
            <a:off x="2097000" y="644152"/>
            <a:ext cx="5712001" cy="5412000"/>
          </a:xfrm>
          <a:prstGeom prst="rect">
            <a:avLst/>
          </a:prstGeom>
        </p:spPr>
      </p:pic>
    </p:spTree>
    <p:extLst>
      <p:ext uri="{BB962C8B-B14F-4D97-AF65-F5344CB8AC3E}">
        <p14:creationId xmlns:p14="http://schemas.microsoft.com/office/powerpoint/2010/main" val="3536356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31</a:t>
            </a:fld>
            <a:r>
              <a:rPr lang="en-US" altLang="ja-JP" dirty="0"/>
              <a:t>-</a:t>
            </a:r>
          </a:p>
        </p:txBody>
      </p:sp>
      <p:pic>
        <p:nvPicPr>
          <p:cNvPr id="2" name="図 1"/>
          <p:cNvPicPr>
            <a:picLocks noChangeAspect="1"/>
          </p:cNvPicPr>
          <p:nvPr/>
        </p:nvPicPr>
        <p:blipFill>
          <a:blip r:embed="rId3"/>
          <a:stretch>
            <a:fillRect/>
          </a:stretch>
        </p:blipFill>
        <p:spPr>
          <a:xfrm>
            <a:off x="2097000" y="692696"/>
            <a:ext cx="5712001" cy="5357000"/>
          </a:xfrm>
          <a:prstGeom prst="rect">
            <a:avLst/>
          </a:prstGeom>
        </p:spPr>
      </p:pic>
    </p:spTree>
    <p:extLst>
      <p:ext uri="{BB962C8B-B14F-4D97-AF65-F5344CB8AC3E}">
        <p14:creationId xmlns:p14="http://schemas.microsoft.com/office/powerpoint/2010/main" val="2122006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32</a:t>
            </a:fld>
            <a:r>
              <a:rPr lang="en-US" altLang="ja-JP" dirty="0"/>
              <a:t>-</a:t>
            </a:r>
          </a:p>
        </p:txBody>
      </p:sp>
      <p:pic>
        <p:nvPicPr>
          <p:cNvPr id="2" name="図 1"/>
          <p:cNvPicPr>
            <a:picLocks noChangeAspect="1"/>
          </p:cNvPicPr>
          <p:nvPr/>
        </p:nvPicPr>
        <p:blipFill>
          <a:blip r:embed="rId3"/>
          <a:stretch>
            <a:fillRect/>
          </a:stretch>
        </p:blipFill>
        <p:spPr>
          <a:xfrm>
            <a:off x="2097000" y="620688"/>
            <a:ext cx="5712001" cy="5318500"/>
          </a:xfrm>
          <a:prstGeom prst="rect">
            <a:avLst/>
          </a:prstGeom>
        </p:spPr>
      </p:pic>
    </p:spTree>
    <p:extLst>
      <p:ext uri="{BB962C8B-B14F-4D97-AF65-F5344CB8AC3E}">
        <p14:creationId xmlns:p14="http://schemas.microsoft.com/office/powerpoint/2010/main" val="2474519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33</a:t>
            </a:fld>
            <a:r>
              <a:rPr lang="en-US" altLang="ja-JP" dirty="0"/>
              <a:t>-</a:t>
            </a:r>
          </a:p>
        </p:txBody>
      </p:sp>
      <p:pic>
        <p:nvPicPr>
          <p:cNvPr id="2" name="図 1"/>
          <p:cNvPicPr>
            <a:picLocks noChangeAspect="1"/>
          </p:cNvPicPr>
          <p:nvPr/>
        </p:nvPicPr>
        <p:blipFill>
          <a:blip r:embed="rId3"/>
          <a:stretch>
            <a:fillRect/>
          </a:stretch>
        </p:blipFill>
        <p:spPr>
          <a:xfrm>
            <a:off x="2096999" y="646000"/>
            <a:ext cx="5712001" cy="5566000"/>
          </a:xfrm>
          <a:prstGeom prst="rect">
            <a:avLst/>
          </a:prstGeom>
        </p:spPr>
      </p:pic>
    </p:spTree>
    <p:extLst>
      <p:ext uri="{BB962C8B-B14F-4D97-AF65-F5344CB8AC3E}">
        <p14:creationId xmlns:p14="http://schemas.microsoft.com/office/powerpoint/2010/main" val="1560334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34</a:t>
            </a:fld>
            <a:r>
              <a:rPr lang="en-US" altLang="ja-JP" dirty="0"/>
              <a:t>-</a:t>
            </a:r>
          </a:p>
        </p:txBody>
      </p:sp>
      <p:pic>
        <p:nvPicPr>
          <p:cNvPr id="2" name="図 1"/>
          <p:cNvPicPr>
            <a:picLocks noChangeAspect="1"/>
          </p:cNvPicPr>
          <p:nvPr/>
        </p:nvPicPr>
        <p:blipFill>
          <a:blip r:embed="rId3"/>
          <a:stretch>
            <a:fillRect/>
          </a:stretch>
        </p:blipFill>
        <p:spPr>
          <a:xfrm>
            <a:off x="2096999" y="643250"/>
            <a:ext cx="5712001" cy="5571500"/>
          </a:xfrm>
          <a:prstGeom prst="rect">
            <a:avLst/>
          </a:prstGeom>
        </p:spPr>
      </p:pic>
    </p:spTree>
    <p:extLst>
      <p:ext uri="{BB962C8B-B14F-4D97-AF65-F5344CB8AC3E}">
        <p14:creationId xmlns:p14="http://schemas.microsoft.com/office/powerpoint/2010/main" val="3648347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35</a:t>
            </a:fld>
            <a:r>
              <a:rPr lang="en-US" altLang="ja-JP" dirty="0"/>
              <a:t>-</a:t>
            </a:r>
          </a:p>
        </p:txBody>
      </p:sp>
      <p:pic>
        <p:nvPicPr>
          <p:cNvPr id="2" name="図 1"/>
          <p:cNvPicPr>
            <a:picLocks noChangeAspect="1"/>
          </p:cNvPicPr>
          <p:nvPr/>
        </p:nvPicPr>
        <p:blipFill>
          <a:blip r:embed="rId3"/>
          <a:stretch>
            <a:fillRect/>
          </a:stretch>
        </p:blipFill>
        <p:spPr>
          <a:xfrm>
            <a:off x="2096999" y="637750"/>
            <a:ext cx="5712001" cy="5582500"/>
          </a:xfrm>
          <a:prstGeom prst="rect">
            <a:avLst/>
          </a:prstGeom>
        </p:spPr>
      </p:pic>
    </p:spTree>
    <p:extLst>
      <p:ext uri="{BB962C8B-B14F-4D97-AF65-F5344CB8AC3E}">
        <p14:creationId xmlns:p14="http://schemas.microsoft.com/office/powerpoint/2010/main" val="2156496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36</a:t>
            </a:fld>
            <a:r>
              <a:rPr lang="en-US" altLang="ja-JP" dirty="0"/>
              <a:t>-</a:t>
            </a:r>
          </a:p>
        </p:txBody>
      </p:sp>
      <p:pic>
        <p:nvPicPr>
          <p:cNvPr id="2" name="図 1"/>
          <p:cNvPicPr>
            <a:picLocks noChangeAspect="1"/>
          </p:cNvPicPr>
          <p:nvPr/>
        </p:nvPicPr>
        <p:blipFill>
          <a:blip r:embed="rId3"/>
          <a:stretch>
            <a:fillRect/>
          </a:stretch>
        </p:blipFill>
        <p:spPr>
          <a:xfrm>
            <a:off x="2096999" y="635000"/>
            <a:ext cx="5712001" cy="5588000"/>
          </a:xfrm>
          <a:prstGeom prst="rect">
            <a:avLst/>
          </a:prstGeom>
        </p:spPr>
      </p:pic>
    </p:spTree>
    <p:extLst>
      <p:ext uri="{BB962C8B-B14F-4D97-AF65-F5344CB8AC3E}">
        <p14:creationId xmlns:p14="http://schemas.microsoft.com/office/powerpoint/2010/main" val="2789774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37</a:t>
            </a:fld>
            <a:r>
              <a:rPr lang="en-US" altLang="ja-JP" dirty="0"/>
              <a:t>-</a:t>
            </a:r>
          </a:p>
        </p:txBody>
      </p:sp>
      <p:pic>
        <p:nvPicPr>
          <p:cNvPr id="2" name="図 1"/>
          <p:cNvPicPr>
            <a:picLocks noChangeAspect="1"/>
          </p:cNvPicPr>
          <p:nvPr/>
        </p:nvPicPr>
        <p:blipFill>
          <a:blip r:embed="rId3"/>
          <a:stretch>
            <a:fillRect/>
          </a:stretch>
        </p:blipFill>
        <p:spPr>
          <a:xfrm>
            <a:off x="2096999" y="643250"/>
            <a:ext cx="5712001" cy="5571500"/>
          </a:xfrm>
          <a:prstGeom prst="rect">
            <a:avLst/>
          </a:prstGeom>
        </p:spPr>
      </p:pic>
    </p:spTree>
    <p:extLst>
      <p:ext uri="{BB962C8B-B14F-4D97-AF65-F5344CB8AC3E}">
        <p14:creationId xmlns:p14="http://schemas.microsoft.com/office/powerpoint/2010/main" val="2592544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38</a:t>
            </a:fld>
            <a:r>
              <a:rPr lang="en-US" altLang="ja-JP" dirty="0"/>
              <a:t>-</a:t>
            </a:r>
          </a:p>
        </p:txBody>
      </p:sp>
      <p:pic>
        <p:nvPicPr>
          <p:cNvPr id="2" name="図 1"/>
          <p:cNvPicPr>
            <a:picLocks noChangeAspect="1"/>
          </p:cNvPicPr>
          <p:nvPr/>
        </p:nvPicPr>
        <p:blipFill>
          <a:blip r:embed="rId3"/>
          <a:stretch>
            <a:fillRect/>
          </a:stretch>
        </p:blipFill>
        <p:spPr>
          <a:xfrm>
            <a:off x="2096999" y="632250"/>
            <a:ext cx="5712001" cy="5593500"/>
          </a:xfrm>
          <a:prstGeom prst="rect">
            <a:avLst/>
          </a:prstGeom>
        </p:spPr>
      </p:pic>
    </p:spTree>
    <p:extLst>
      <p:ext uri="{BB962C8B-B14F-4D97-AF65-F5344CB8AC3E}">
        <p14:creationId xmlns:p14="http://schemas.microsoft.com/office/powerpoint/2010/main" val="770144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39</a:t>
            </a:fld>
            <a:r>
              <a:rPr lang="en-US" altLang="ja-JP" dirty="0"/>
              <a:t>-</a:t>
            </a:r>
          </a:p>
        </p:txBody>
      </p:sp>
      <p:pic>
        <p:nvPicPr>
          <p:cNvPr id="3" name="図 2"/>
          <p:cNvPicPr>
            <a:picLocks noChangeAspect="1"/>
          </p:cNvPicPr>
          <p:nvPr/>
        </p:nvPicPr>
        <p:blipFill>
          <a:blip r:embed="rId3"/>
          <a:stretch>
            <a:fillRect/>
          </a:stretch>
        </p:blipFill>
        <p:spPr>
          <a:xfrm>
            <a:off x="2096999" y="857750"/>
            <a:ext cx="5712001" cy="5142500"/>
          </a:xfrm>
          <a:prstGeom prst="rect">
            <a:avLst/>
          </a:prstGeom>
        </p:spPr>
      </p:pic>
    </p:spTree>
    <p:extLst>
      <p:ext uri="{BB962C8B-B14F-4D97-AF65-F5344CB8AC3E}">
        <p14:creationId xmlns:p14="http://schemas.microsoft.com/office/powerpoint/2010/main" val="1564169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1"/>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京都府がん検診受診率調査の概要</a:t>
            </a:r>
          </a:p>
        </p:txBody>
      </p:sp>
      <p:sp>
        <p:nvSpPr>
          <p:cNvPr id="6146" name="スライド番号プレースホルダー 4"/>
          <p:cNvSpPr>
            <a:spLocks noGrp="1"/>
          </p:cNvSpPr>
          <p:nvPr>
            <p:ph type="sldNum" sz="quarter" idx="12"/>
          </p:nvPr>
        </p:nvSpPr>
        <p:spPr>
          <a:noFill/>
          <a:ln>
            <a:miter lim="800000"/>
            <a:headEnd/>
            <a:tailEnd/>
          </a:ln>
        </p:spPr>
        <p:txBody>
          <a:bodyPr/>
          <a:lstStyle/>
          <a:p>
            <a:r>
              <a:rPr lang="en-US" altLang="ja-JP" dirty="0"/>
              <a:t>-</a:t>
            </a:r>
            <a:fld id="{BEE3C57D-6501-411F-A5E8-6C8EEA81688E}" type="slidenum">
              <a:rPr lang="en-US" altLang="ja-JP" smtClean="0"/>
              <a:pPr/>
              <a:t>4</a:t>
            </a:fld>
            <a:r>
              <a:rPr lang="en-US" altLang="ja-JP" dirty="0"/>
              <a:t>-</a:t>
            </a:r>
          </a:p>
        </p:txBody>
      </p:sp>
      <p:sp>
        <p:nvSpPr>
          <p:cNvPr id="6148" name="Rectangle 25"/>
          <p:cNvSpPr>
            <a:spLocks noChangeArrowheads="1"/>
          </p:cNvSpPr>
          <p:nvPr/>
        </p:nvSpPr>
        <p:spPr bwMode="auto">
          <a:xfrm>
            <a:off x="344488" y="727075"/>
            <a:ext cx="9288462" cy="5424488"/>
          </a:xfrm>
          <a:prstGeom prst="rect">
            <a:avLst/>
          </a:prstGeom>
          <a:noFill/>
          <a:ln w="9525" algn="ctr">
            <a:noFill/>
            <a:miter lim="800000"/>
            <a:headEnd/>
            <a:tailEnd/>
          </a:ln>
        </p:spPr>
        <p:txBody>
          <a:bodyPr>
            <a:spAutoFit/>
          </a:bodyPr>
          <a:lstStyle/>
          <a:p>
            <a:pPr marL="182563" indent="-182563" eaLnBrk="1" hangingPunct="1">
              <a:lnSpc>
                <a:spcPct val="110000"/>
              </a:lnSpc>
              <a:spcBef>
                <a:spcPct val="20000"/>
              </a:spcBef>
              <a:tabLst>
                <a:tab pos="444500" algn="l"/>
                <a:tab pos="3492500" algn="l"/>
              </a:tabLst>
            </a:pPr>
            <a:r>
              <a:rPr lang="ja-JP" altLang="en-US" dirty="0">
                <a:latin typeface="ＭＳ Ｐゴシック" pitchFamily="50" charset="-128"/>
              </a:rPr>
              <a:t>１．目的</a:t>
            </a:r>
          </a:p>
          <a:p>
            <a:pPr marL="182563" indent="-182563" eaLnBrk="1" hangingPunct="1">
              <a:lnSpc>
                <a:spcPct val="110000"/>
              </a:lnSpc>
              <a:spcBef>
                <a:spcPct val="20000"/>
              </a:spcBef>
              <a:tabLst>
                <a:tab pos="444500" algn="l"/>
                <a:tab pos="3492500" algn="l"/>
              </a:tabLst>
            </a:pPr>
            <a:r>
              <a:rPr lang="ja-JP" altLang="en-US" sz="1000" dirty="0">
                <a:latin typeface="ＭＳ Ｐゴシック" pitchFamily="50" charset="-128"/>
              </a:rPr>
              <a:t>	　健康長寿日本一の実現のためには、疾病を早期に発見し、適切に治療することが重要であり、特に受診率の低いがん検診受診率のさらなる向上対策が必要である。</a:t>
            </a:r>
            <a:br>
              <a:rPr lang="ja-JP" altLang="en-US" sz="1000" dirty="0">
                <a:latin typeface="ＭＳ Ｐゴシック" pitchFamily="50" charset="-128"/>
              </a:rPr>
            </a:br>
            <a:r>
              <a:rPr lang="ja-JP" altLang="en-US" sz="1000" dirty="0">
                <a:latin typeface="ＭＳ Ｐゴシック" pitchFamily="50" charset="-128"/>
              </a:rPr>
              <a:t>そのため、がん検診のデータを分析し、受診率向上対策の基礎資料とするとともに、その結果を公表することを目的とする。</a:t>
            </a:r>
          </a:p>
          <a:p>
            <a:pPr marL="182563" indent="-182563" eaLnBrk="1" hangingPunct="1">
              <a:lnSpc>
                <a:spcPct val="110000"/>
              </a:lnSpc>
              <a:spcBef>
                <a:spcPct val="20000"/>
              </a:spcBef>
              <a:tabLst>
                <a:tab pos="444500" algn="l"/>
                <a:tab pos="3492500" algn="l"/>
              </a:tabLst>
            </a:pPr>
            <a:endParaRPr lang="ja-JP" altLang="en-US" sz="1000" dirty="0">
              <a:latin typeface="ＭＳ Ｐゴシック" pitchFamily="50" charset="-128"/>
            </a:endParaRPr>
          </a:p>
          <a:p>
            <a:pPr marL="182563" indent="-182563" eaLnBrk="1" hangingPunct="1">
              <a:lnSpc>
                <a:spcPct val="110000"/>
              </a:lnSpc>
              <a:spcBef>
                <a:spcPct val="20000"/>
              </a:spcBef>
              <a:tabLst>
                <a:tab pos="444500" algn="l"/>
                <a:tab pos="3492500" algn="l"/>
              </a:tabLst>
            </a:pPr>
            <a:endParaRPr lang="ja-JP" altLang="en-US" dirty="0">
              <a:latin typeface="ＭＳ Ｐゴシック" pitchFamily="50" charset="-128"/>
            </a:endParaRPr>
          </a:p>
          <a:p>
            <a:pPr marL="182563" indent="-182563" eaLnBrk="1" hangingPunct="1">
              <a:lnSpc>
                <a:spcPct val="110000"/>
              </a:lnSpc>
              <a:spcBef>
                <a:spcPct val="20000"/>
              </a:spcBef>
              <a:tabLst>
                <a:tab pos="444500" algn="l"/>
                <a:tab pos="3492500" algn="l"/>
              </a:tabLst>
            </a:pPr>
            <a:r>
              <a:rPr lang="ja-JP" altLang="en-US" dirty="0">
                <a:latin typeface="ＭＳ Ｐゴシック" pitchFamily="50" charset="-128"/>
              </a:rPr>
              <a:t>２．調査対象、調査方法等</a:t>
            </a:r>
          </a:p>
          <a:p>
            <a:pPr marL="182563" indent="-182563" eaLnBrk="1" hangingPunct="1">
              <a:lnSpc>
                <a:spcPct val="110000"/>
              </a:lnSpc>
              <a:spcBef>
                <a:spcPct val="20000"/>
              </a:spcBef>
              <a:tabLst>
                <a:tab pos="444500" algn="l"/>
                <a:tab pos="3492500" algn="l"/>
              </a:tabLst>
            </a:pPr>
            <a:endParaRPr lang="ja-JP" altLang="en-US" dirty="0">
              <a:latin typeface="ＭＳ Ｐゴシック" pitchFamily="50" charset="-128"/>
            </a:endParaRPr>
          </a:p>
          <a:p>
            <a:pPr marL="182563" indent="-182563" eaLnBrk="1" hangingPunct="1">
              <a:lnSpc>
                <a:spcPct val="110000"/>
              </a:lnSpc>
              <a:spcBef>
                <a:spcPct val="20000"/>
              </a:spcBef>
              <a:tabLst>
                <a:tab pos="444500" algn="l"/>
                <a:tab pos="3492500" algn="l"/>
              </a:tabLst>
            </a:pPr>
            <a:endParaRPr lang="ja-JP" altLang="en-US" sz="1000" dirty="0">
              <a:latin typeface="ＭＳ Ｐゴシック" pitchFamily="50" charset="-128"/>
            </a:endParaRPr>
          </a:p>
          <a:p>
            <a:pPr marL="182563" indent="-182563" eaLnBrk="1" hangingPunct="1">
              <a:lnSpc>
                <a:spcPct val="110000"/>
              </a:lnSpc>
              <a:spcBef>
                <a:spcPct val="20000"/>
              </a:spcBef>
              <a:tabLst>
                <a:tab pos="444500" algn="l"/>
                <a:tab pos="3492500" algn="l"/>
              </a:tabLst>
            </a:pPr>
            <a:endParaRPr lang="ja-JP" altLang="en-US" sz="1000" dirty="0">
              <a:latin typeface="ＭＳ Ｐゴシック" pitchFamily="50" charset="-128"/>
            </a:endParaRPr>
          </a:p>
          <a:p>
            <a:pPr marL="182563" indent="-182563" eaLnBrk="1" hangingPunct="1">
              <a:lnSpc>
                <a:spcPct val="110000"/>
              </a:lnSpc>
              <a:spcBef>
                <a:spcPct val="20000"/>
              </a:spcBef>
              <a:tabLst>
                <a:tab pos="444500" algn="l"/>
                <a:tab pos="3492500" algn="l"/>
              </a:tabLst>
            </a:pPr>
            <a:endParaRPr lang="ja-JP" altLang="en-US" sz="1000" dirty="0">
              <a:latin typeface="ＭＳ Ｐゴシック" pitchFamily="50" charset="-128"/>
            </a:endParaRPr>
          </a:p>
          <a:p>
            <a:pPr marL="182563" indent="-182563" eaLnBrk="1" hangingPunct="1">
              <a:lnSpc>
                <a:spcPct val="110000"/>
              </a:lnSpc>
              <a:spcBef>
                <a:spcPct val="20000"/>
              </a:spcBef>
              <a:tabLst>
                <a:tab pos="444500" algn="l"/>
                <a:tab pos="3492500" algn="l"/>
              </a:tabLst>
            </a:pPr>
            <a:endParaRPr lang="ja-JP" altLang="en-US" sz="1000" dirty="0">
              <a:latin typeface="ＭＳ Ｐゴシック" pitchFamily="50" charset="-128"/>
            </a:endParaRPr>
          </a:p>
          <a:p>
            <a:pPr marL="182563" indent="-182563" eaLnBrk="1" hangingPunct="1">
              <a:lnSpc>
                <a:spcPct val="110000"/>
              </a:lnSpc>
              <a:spcBef>
                <a:spcPct val="20000"/>
              </a:spcBef>
              <a:tabLst>
                <a:tab pos="444500" algn="l"/>
                <a:tab pos="3492500" algn="l"/>
              </a:tabLst>
            </a:pPr>
            <a:endParaRPr lang="ja-JP" altLang="en-US" sz="1000" dirty="0">
              <a:latin typeface="ＭＳ Ｐゴシック" pitchFamily="50" charset="-128"/>
            </a:endParaRPr>
          </a:p>
          <a:p>
            <a:pPr marL="182563" indent="-182563" eaLnBrk="1" hangingPunct="1">
              <a:lnSpc>
                <a:spcPct val="110000"/>
              </a:lnSpc>
              <a:spcBef>
                <a:spcPct val="20000"/>
              </a:spcBef>
              <a:tabLst>
                <a:tab pos="444500" algn="l"/>
                <a:tab pos="3492500" algn="l"/>
              </a:tabLst>
            </a:pPr>
            <a:endParaRPr lang="ja-JP" altLang="en-US" sz="1000" dirty="0">
              <a:latin typeface="ＭＳ Ｐゴシック" pitchFamily="50" charset="-128"/>
            </a:endParaRPr>
          </a:p>
          <a:p>
            <a:pPr marL="182563" indent="-182563" eaLnBrk="1" hangingPunct="1">
              <a:lnSpc>
                <a:spcPct val="110000"/>
              </a:lnSpc>
              <a:spcBef>
                <a:spcPct val="20000"/>
              </a:spcBef>
              <a:tabLst>
                <a:tab pos="444500" algn="l"/>
                <a:tab pos="3492500" algn="l"/>
              </a:tabLst>
            </a:pPr>
            <a:endParaRPr lang="ja-JP" altLang="en-US" sz="1000" dirty="0">
              <a:latin typeface="ＭＳ Ｐゴシック" pitchFamily="50" charset="-128"/>
            </a:endParaRPr>
          </a:p>
          <a:p>
            <a:pPr marL="182563" indent="-182563" eaLnBrk="1" hangingPunct="1">
              <a:lnSpc>
                <a:spcPct val="110000"/>
              </a:lnSpc>
              <a:spcBef>
                <a:spcPct val="20000"/>
              </a:spcBef>
              <a:tabLst>
                <a:tab pos="444500" algn="l"/>
                <a:tab pos="3492500" algn="l"/>
              </a:tabLst>
            </a:pPr>
            <a:endParaRPr lang="ja-JP" altLang="en-US" sz="1000" dirty="0">
              <a:latin typeface="ＭＳ Ｐゴシック" pitchFamily="50" charset="-128"/>
            </a:endParaRPr>
          </a:p>
          <a:p>
            <a:pPr marL="182563" indent="-182563" eaLnBrk="1" hangingPunct="1">
              <a:lnSpc>
                <a:spcPct val="110000"/>
              </a:lnSpc>
              <a:spcBef>
                <a:spcPct val="20000"/>
              </a:spcBef>
              <a:tabLst>
                <a:tab pos="444500" algn="l"/>
                <a:tab pos="3492500" algn="l"/>
              </a:tabLst>
            </a:pPr>
            <a:endParaRPr lang="ja-JP" altLang="en-US" dirty="0">
              <a:latin typeface="ＭＳ Ｐゴシック" pitchFamily="50" charset="-128"/>
            </a:endParaRPr>
          </a:p>
          <a:p>
            <a:pPr marL="182563" indent="-182563" eaLnBrk="1" hangingPunct="1">
              <a:lnSpc>
                <a:spcPct val="110000"/>
              </a:lnSpc>
              <a:spcBef>
                <a:spcPct val="20000"/>
              </a:spcBef>
              <a:tabLst>
                <a:tab pos="444500" algn="l"/>
                <a:tab pos="3492500" algn="l"/>
              </a:tabLst>
            </a:pPr>
            <a:r>
              <a:rPr lang="ja-JP" altLang="en-US" dirty="0">
                <a:latin typeface="ＭＳ Ｐゴシック" pitchFamily="50" charset="-128"/>
              </a:rPr>
              <a:t>３．回収結果</a:t>
            </a:r>
          </a:p>
          <a:p>
            <a:pPr marL="182563" indent="-182563" eaLnBrk="1" hangingPunct="1">
              <a:lnSpc>
                <a:spcPct val="110000"/>
              </a:lnSpc>
              <a:spcBef>
                <a:spcPct val="20000"/>
              </a:spcBef>
              <a:tabLst>
                <a:tab pos="444500" algn="l"/>
                <a:tab pos="3492500" algn="l"/>
              </a:tabLst>
            </a:pPr>
            <a:endParaRPr lang="ja-JP" altLang="en-US" dirty="0">
              <a:latin typeface="ＭＳ Ｐゴシック" pitchFamily="50" charset="-128"/>
            </a:endParaRPr>
          </a:p>
          <a:p>
            <a:pPr marL="182563" indent="-182563" eaLnBrk="1" hangingPunct="1">
              <a:lnSpc>
                <a:spcPct val="110000"/>
              </a:lnSpc>
              <a:spcBef>
                <a:spcPct val="20000"/>
              </a:spcBef>
              <a:tabLst>
                <a:tab pos="444500" algn="l"/>
                <a:tab pos="3492500" algn="l"/>
              </a:tabLst>
            </a:pPr>
            <a:endParaRPr lang="ja-JP" altLang="en-US" sz="1000" dirty="0">
              <a:latin typeface="ＭＳ Ｐゴシック" pitchFamily="50" charset="-128"/>
            </a:endParaRPr>
          </a:p>
          <a:p>
            <a:pPr marL="182563" indent="-182563" eaLnBrk="1" hangingPunct="1">
              <a:lnSpc>
                <a:spcPct val="110000"/>
              </a:lnSpc>
              <a:spcBef>
                <a:spcPct val="20000"/>
              </a:spcBef>
              <a:tabLst>
                <a:tab pos="444500" algn="l"/>
                <a:tab pos="3492500" algn="l"/>
              </a:tabLst>
            </a:pPr>
            <a:endParaRPr lang="ja-JP" altLang="en-US" sz="1000" dirty="0">
              <a:latin typeface="ＭＳ Ｐゴシック" pitchFamily="50" charset="-128"/>
            </a:endParaRPr>
          </a:p>
          <a:p>
            <a:pPr marL="182563" indent="-182563" eaLnBrk="1" hangingPunct="1">
              <a:lnSpc>
                <a:spcPct val="110000"/>
              </a:lnSpc>
              <a:spcBef>
                <a:spcPct val="20000"/>
              </a:spcBef>
              <a:tabLst>
                <a:tab pos="444500" algn="l"/>
                <a:tab pos="3492500" algn="l"/>
              </a:tabLst>
            </a:pPr>
            <a:endParaRPr lang="ja-JP" altLang="en-US" sz="1000" dirty="0">
              <a:latin typeface="ＭＳ Ｐゴシック" pitchFamily="50" charset="-128"/>
            </a:endParaRPr>
          </a:p>
          <a:p>
            <a:pPr marL="182563" indent="-182563" eaLnBrk="1" hangingPunct="1">
              <a:lnSpc>
                <a:spcPct val="110000"/>
              </a:lnSpc>
              <a:spcBef>
                <a:spcPct val="20000"/>
              </a:spcBef>
              <a:tabLst>
                <a:tab pos="444500" algn="l"/>
                <a:tab pos="3492500" algn="l"/>
              </a:tabLst>
            </a:pPr>
            <a:endParaRPr lang="ja-JP" altLang="en-US" sz="1000" dirty="0">
              <a:latin typeface="ＭＳ Ｐゴシック" pitchFamily="50" charset="-128"/>
            </a:endParaRPr>
          </a:p>
          <a:p>
            <a:pPr marL="182563" indent="-182563" eaLnBrk="1" hangingPunct="1">
              <a:lnSpc>
                <a:spcPct val="110000"/>
              </a:lnSpc>
              <a:spcBef>
                <a:spcPct val="20000"/>
              </a:spcBef>
              <a:tabLst>
                <a:tab pos="444500" algn="l"/>
                <a:tab pos="3492500" algn="l"/>
              </a:tabLst>
            </a:pPr>
            <a:endParaRPr lang="ja-JP" altLang="en-US" sz="1000" dirty="0">
              <a:latin typeface="ＭＳ Ｐゴシック" pitchFamily="50" charset="-128"/>
            </a:endParaRPr>
          </a:p>
          <a:p>
            <a:pPr marL="182563" indent="-182563" eaLnBrk="1" hangingPunct="1">
              <a:lnSpc>
                <a:spcPct val="110000"/>
              </a:lnSpc>
              <a:spcBef>
                <a:spcPct val="20000"/>
              </a:spcBef>
              <a:tabLst>
                <a:tab pos="444500" algn="l"/>
                <a:tab pos="3492500" algn="l"/>
              </a:tabLst>
            </a:pPr>
            <a:r>
              <a:rPr lang="ja-JP" altLang="en-US" sz="1000" dirty="0">
                <a:latin typeface="ＭＳ Ｐゴシック" pitchFamily="50" charset="-128"/>
              </a:rPr>
              <a:t>	</a:t>
            </a:r>
            <a:r>
              <a:rPr lang="en-US" altLang="ja-JP" sz="1000" dirty="0">
                <a:latin typeface="ＭＳ Ｐゴシック" pitchFamily="50" charset="-128"/>
              </a:rPr>
              <a:t>※</a:t>
            </a:r>
            <a:r>
              <a:rPr lang="ja-JP" altLang="en-US" sz="1000" dirty="0">
                <a:latin typeface="ＭＳ Ｐゴシック" pitchFamily="50" charset="-128"/>
              </a:rPr>
              <a:t>がん検診に関するアンケート結果については、対象者である調査委託業者のモニターを地域別（保健所単位、京都市・乙訓・山城北・山城南・南丹・中丹東・中丹西・</a:t>
            </a:r>
            <a:br>
              <a:rPr lang="en-US" altLang="ja-JP" sz="1000" dirty="0">
                <a:latin typeface="ＭＳ Ｐゴシック" pitchFamily="50" charset="-128"/>
              </a:rPr>
            </a:br>
            <a:r>
              <a:rPr lang="ja-JP" altLang="en-US" sz="1000" dirty="0">
                <a:latin typeface="ＭＳ Ｐゴシック" pitchFamily="50" charset="-128"/>
              </a:rPr>
              <a:t>丹後）に区切った層に分け、地域別で１００名以上、合計で６</a:t>
            </a:r>
            <a:r>
              <a:rPr lang="en-US" altLang="ja-JP" sz="1000" dirty="0">
                <a:latin typeface="ＭＳ Ｐゴシック" pitchFamily="50" charset="-128"/>
              </a:rPr>
              <a:t>,</a:t>
            </a:r>
            <a:r>
              <a:rPr lang="ja-JP" altLang="en-US" sz="1000" dirty="0">
                <a:latin typeface="ＭＳ Ｐゴシック" pitchFamily="50" charset="-128"/>
              </a:rPr>
              <a:t>０００名程度の回収目標数を設定し、回収目標数に達した時点で調査を終了する手法をとった。</a:t>
            </a:r>
            <a:br>
              <a:rPr lang="en-US" altLang="ja-JP" sz="1000" dirty="0">
                <a:latin typeface="ＭＳ Ｐゴシック" pitchFamily="50" charset="-128"/>
              </a:rPr>
            </a:br>
            <a:r>
              <a:rPr lang="ja-JP" altLang="en-US" sz="1000" dirty="0">
                <a:latin typeface="ＭＳ Ｐゴシック" pitchFamily="50" charset="-128"/>
              </a:rPr>
              <a:t>（その後、一部の無効票を削除）</a:t>
            </a:r>
          </a:p>
        </p:txBody>
      </p:sp>
      <p:graphicFrame>
        <p:nvGraphicFramePr>
          <p:cNvPr id="6181" name="Group 37"/>
          <p:cNvGraphicFramePr>
            <a:graphicFrameLocks noGrp="1"/>
          </p:cNvGraphicFramePr>
          <p:nvPr>
            <p:extLst>
              <p:ext uri="{D42A27DB-BD31-4B8C-83A1-F6EECF244321}">
                <p14:modId xmlns:p14="http://schemas.microsoft.com/office/powerpoint/2010/main" val="1127136981"/>
              </p:ext>
            </p:extLst>
          </p:nvPr>
        </p:nvGraphicFramePr>
        <p:xfrm>
          <a:off x="622300" y="2198688"/>
          <a:ext cx="8713788" cy="1471612"/>
        </p:xfrm>
        <a:graphic>
          <a:graphicData uri="http://schemas.openxmlformats.org/drawingml/2006/table">
            <a:tbl>
              <a:tblPr/>
              <a:tblGrid>
                <a:gridCol w="1296988">
                  <a:extLst>
                    <a:ext uri="{9D8B030D-6E8A-4147-A177-3AD203B41FA5}">
                      <a16:colId xmlns:a16="http://schemas.microsoft.com/office/drawing/2014/main" val="20000"/>
                    </a:ext>
                  </a:extLst>
                </a:gridCol>
                <a:gridCol w="2016125">
                  <a:extLst>
                    <a:ext uri="{9D8B030D-6E8A-4147-A177-3AD203B41FA5}">
                      <a16:colId xmlns:a16="http://schemas.microsoft.com/office/drawing/2014/main" val="20001"/>
                    </a:ext>
                  </a:extLst>
                </a:gridCol>
                <a:gridCol w="2016125">
                  <a:extLst>
                    <a:ext uri="{9D8B030D-6E8A-4147-A177-3AD203B41FA5}">
                      <a16:colId xmlns:a16="http://schemas.microsoft.com/office/drawing/2014/main" val="20002"/>
                    </a:ext>
                  </a:extLst>
                </a:gridCol>
                <a:gridCol w="2016125">
                  <a:extLst>
                    <a:ext uri="{9D8B030D-6E8A-4147-A177-3AD203B41FA5}">
                      <a16:colId xmlns:a16="http://schemas.microsoft.com/office/drawing/2014/main" val="20003"/>
                    </a:ext>
                  </a:extLst>
                </a:gridCol>
                <a:gridCol w="1368425">
                  <a:extLst>
                    <a:ext uri="{9D8B030D-6E8A-4147-A177-3AD203B41FA5}">
                      <a16:colId xmlns:a16="http://schemas.microsoft.com/office/drawing/2014/main" val="20004"/>
                    </a:ext>
                  </a:extLst>
                </a:gridCol>
              </a:tblGrid>
              <a:tr h="341401">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調査の種類</a:t>
                      </a:r>
                    </a:p>
                  </a:txBody>
                  <a:tcPr marL="90000" marR="90000" marT="46812" marB="4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調査対象</a:t>
                      </a:r>
                    </a:p>
                  </a:txBody>
                  <a:tcPr marL="90000" marR="90000" marT="46812" marB="4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調査方法</a:t>
                      </a:r>
                    </a:p>
                  </a:txBody>
                  <a:tcPr marL="90000" marR="90000" marT="46812" marB="4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主な調査項目</a:t>
                      </a:r>
                    </a:p>
                  </a:txBody>
                  <a:tcPr marL="90000" marR="90000" marT="46812" marB="4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調査時期</a:t>
                      </a:r>
                    </a:p>
                  </a:txBody>
                  <a:tcPr marL="90000" marR="90000" marT="46812" marB="4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1130211">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がん検診に関する</a:t>
                      </a:r>
                      <a:b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b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アンケート</a:t>
                      </a:r>
                    </a:p>
                  </a:txBody>
                  <a:tcPr marL="90000" marR="90000" marT="46812" marB="4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府内に居住地を有する</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Ｐゴシック" pitchFamily="50" charset="-128"/>
                          <a:ea typeface="ＭＳ Ｐゴシック" pitchFamily="50" charset="-128"/>
                        </a:rPr>
                        <a:t>20</a:t>
                      </a: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歳以上</a:t>
                      </a:r>
                      <a:r>
                        <a:rPr kumimoji="1" lang="en-US" altLang="ja-JP" sz="1000" b="0" i="0" u="none" strike="noStrike" cap="none" normalizeH="0" baseline="0" dirty="0">
                          <a:ln>
                            <a:noFill/>
                          </a:ln>
                          <a:solidFill>
                            <a:schemeClr val="tx1"/>
                          </a:solidFill>
                          <a:effectLst/>
                          <a:latin typeface="ＭＳ Ｐゴシック" pitchFamily="50" charset="-128"/>
                          <a:ea typeface="ＭＳ Ｐゴシック" pitchFamily="50" charset="-128"/>
                        </a:rPr>
                        <a:t>70</a:t>
                      </a: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歳未満の女性、</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Ｐゴシック" pitchFamily="50" charset="-128"/>
                          <a:ea typeface="ＭＳ Ｐゴシック" pitchFamily="50" charset="-128"/>
                        </a:rPr>
                        <a:t>40</a:t>
                      </a: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歳以上</a:t>
                      </a:r>
                      <a:r>
                        <a:rPr kumimoji="1" lang="en-US" altLang="ja-JP" sz="1000" b="0" i="0" u="none" strike="noStrike" cap="none" normalizeH="0" baseline="0" dirty="0">
                          <a:ln>
                            <a:noFill/>
                          </a:ln>
                          <a:solidFill>
                            <a:schemeClr val="tx1"/>
                          </a:solidFill>
                          <a:effectLst/>
                          <a:latin typeface="ＭＳ Ｐゴシック" pitchFamily="50" charset="-128"/>
                          <a:ea typeface="ＭＳ Ｐゴシック" pitchFamily="50" charset="-128"/>
                        </a:rPr>
                        <a:t>70</a:t>
                      </a: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歳未満の男性</a:t>
                      </a:r>
                    </a:p>
                  </a:txBody>
                  <a:tcPr marL="90000" marR="90000" marT="46812" marB="4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インターネット調査</a:t>
                      </a:r>
                    </a:p>
                  </a:txBody>
                  <a:tcPr marL="90000" marR="90000" marT="46812" marB="4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92075" indent="-92075"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92075" marR="0" lvl="0" indent="-92075" algn="l" defTabSz="914400" rtl="0" eaLnBrk="1" fontAlgn="base" latinLnBrk="0" hangingPunct="1">
                        <a:lnSpc>
                          <a:spcPct val="100000"/>
                        </a:lnSpc>
                        <a:spcBef>
                          <a:spcPct val="20000"/>
                        </a:spcBef>
                        <a:spcAft>
                          <a:spcPct val="0"/>
                        </a:spcAft>
                        <a:buClrTx/>
                        <a:buSzPct val="150000"/>
                        <a:buFontTx/>
                        <a:buChar char="•"/>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がん検診受診状況</a:t>
                      </a:r>
                    </a:p>
                    <a:p>
                      <a:pPr marL="92075" marR="0" lvl="0" indent="-92075" algn="l" defTabSz="914400" rtl="0" eaLnBrk="1" fontAlgn="base" latinLnBrk="0" hangingPunct="1">
                        <a:lnSpc>
                          <a:spcPct val="100000"/>
                        </a:lnSpc>
                        <a:spcBef>
                          <a:spcPct val="20000"/>
                        </a:spcBef>
                        <a:spcAft>
                          <a:spcPct val="0"/>
                        </a:spcAft>
                        <a:buClrTx/>
                        <a:buSzPct val="150000"/>
                        <a:buFontTx/>
                        <a:buChar char="•"/>
                        <a:tabLst/>
                        <a:defRPr/>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未受診理由</a:t>
                      </a:r>
                      <a:endParaRPr kumimoji="1" lang="en-US" altLang="ja-JP" sz="10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92075" marR="0" lvl="0" indent="-92075" algn="l" defTabSz="914400" rtl="0" eaLnBrk="1" fontAlgn="base" latinLnBrk="0" hangingPunct="1">
                        <a:lnSpc>
                          <a:spcPct val="100000"/>
                        </a:lnSpc>
                        <a:spcBef>
                          <a:spcPct val="20000"/>
                        </a:spcBef>
                        <a:spcAft>
                          <a:spcPct val="0"/>
                        </a:spcAft>
                        <a:buClrTx/>
                        <a:buSzPct val="150000"/>
                        <a:buFontTx/>
                        <a:buChar char="•"/>
                        <a:tabLst/>
                        <a:defRPr/>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がん検診に関する要望</a:t>
                      </a:r>
                    </a:p>
                    <a:p>
                      <a:pPr marL="92075" marR="0" lvl="0" indent="-92075" algn="l" defTabSz="914400" rtl="0" eaLnBrk="1" fontAlgn="base" latinLnBrk="0" hangingPunct="1">
                        <a:lnSpc>
                          <a:spcPct val="100000"/>
                        </a:lnSpc>
                        <a:spcBef>
                          <a:spcPct val="20000"/>
                        </a:spcBef>
                        <a:spcAft>
                          <a:spcPct val="0"/>
                        </a:spcAft>
                        <a:buClrTx/>
                        <a:buSzPct val="150000"/>
                        <a:buFontTx/>
                        <a:buChar char="•"/>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がんに対する知識</a:t>
                      </a:r>
                      <a:endParaRPr kumimoji="1" lang="en-US" altLang="ja-JP" sz="10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Pct val="150000"/>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・肝炎、特定健診、臓器提供に関する内容</a:t>
                      </a:r>
                    </a:p>
                  </a:txBody>
                  <a:tcPr marL="90000" marR="90000" marT="46812" marB="4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令和元年</a:t>
                      </a:r>
                      <a:r>
                        <a:rPr kumimoji="1" lang="en-US" altLang="ja-JP" sz="1000" b="0" i="0" u="none" strike="noStrike" cap="none" normalizeH="0" baseline="0" dirty="0">
                          <a:ln>
                            <a:noFill/>
                          </a:ln>
                          <a:solidFill>
                            <a:schemeClr val="tx1"/>
                          </a:solidFill>
                          <a:effectLst/>
                          <a:latin typeface="ＭＳ Ｐゴシック" pitchFamily="50" charset="-128"/>
                          <a:ea typeface="ＭＳ Ｐゴシック" pitchFamily="50" charset="-128"/>
                        </a:rPr>
                        <a:t>9</a:t>
                      </a: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月</a:t>
                      </a:r>
                      <a:endParaRPr kumimoji="1" lang="en-US" altLang="ja-JP" sz="10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L="90000" marR="90000" marT="46812" marB="468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Group 207"/>
          <p:cNvGraphicFramePr>
            <a:graphicFrameLocks noGrp="1"/>
          </p:cNvGraphicFramePr>
          <p:nvPr>
            <p:extLst>
              <p:ext uri="{D42A27DB-BD31-4B8C-83A1-F6EECF244321}">
                <p14:modId xmlns:p14="http://schemas.microsoft.com/office/powerpoint/2010/main" val="716499275"/>
              </p:ext>
            </p:extLst>
          </p:nvPr>
        </p:nvGraphicFramePr>
        <p:xfrm>
          <a:off x="622300" y="4489450"/>
          <a:ext cx="4392613" cy="890588"/>
        </p:xfrm>
        <a:graphic>
          <a:graphicData uri="http://schemas.openxmlformats.org/drawingml/2006/table">
            <a:tbl>
              <a:tblPr/>
              <a:tblGrid>
                <a:gridCol w="3168650">
                  <a:extLst>
                    <a:ext uri="{9D8B030D-6E8A-4147-A177-3AD203B41FA5}">
                      <a16:colId xmlns:a16="http://schemas.microsoft.com/office/drawing/2014/main" val="20000"/>
                    </a:ext>
                  </a:extLst>
                </a:gridCol>
                <a:gridCol w="1223963">
                  <a:extLst>
                    <a:ext uri="{9D8B030D-6E8A-4147-A177-3AD203B41FA5}">
                      <a16:colId xmlns:a16="http://schemas.microsoft.com/office/drawing/2014/main" val="20001"/>
                    </a:ext>
                  </a:extLst>
                </a:gridCol>
              </a:tblGrid>
              <a:tr h="282575">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有効回収標本数</a:t>
                      </a: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608013">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がん検診に関するアンケート（インターネット調査）</a:t>
                      </a: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　</a:t>
                      </a:r>
                      <a:r>
                        <a:rPr kumimoji="1" lang="en-US" altLang="ja-JP" sz="1000" b="0" i="0" u="none" strike="noStrike" cap="none" normalizeH="0" baseline="0" dirty="0">
                          <a:ln>
                            <a:noFill/>
                          </a:ln>
                          <a:solidFill>
                            <a:schemeClr val="tx1"/>
                          </a:solidFill>
                          <a:effectLst/>
                          <a:latin typeface="ＭＳ Ｐゴシック" pitchFamily="50" charset="-128"/>
                          <a:ea typeface="ＭＳ Ｐゴシック" pitchFamily="50" charset="-128"/>
                        </a:rPr>
                        <a:t>6,000</a:t>
                      </a: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a:ln>
                            <a:noFill/>
                          </a:ln>
                          <a:solidFill>
                            <a:schemeClr val="tx1"/>
                          </a:solidFill>
                          <a:effectLst/>
                          <a:latin typeface="ＭＳ Ｐゴシック" pitchFamily="50" charset="-128"/>
                          <a:ea typeface="ＭＳ Ｐゴシック" pitchFamily="50" charset="-128"/>
                        </a:rPr>
                        <a:t>※</a:t>
                      </a: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a:t>
                      </a:r>
                    </a:p>
                  </a:txBody>
                  <a:tcPr marL="90000" marR="90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40</a:t>
            </a:fld>
            <a:r>
              <a:rPr lang="en-US" altLang="ja-JP" dirty="0"/>
              <a:t>-</a:t>
            </a:r>
          </a:p>
        </p:txBody>
      </p:sp>
      <p:pic>
        <p:nvPicPr>
          <p:cNvPr id="2" name="図 1"/>
          <p:cNvPicPr>
            <a:picLocks noChangeAspect="1"/>
          </p:cNvPicPr>
          <p:nvPr/>
        </p:nvPicPr>
        <p:blipFill>
          <a:blip r:embed="rId3"/>
          <a:stretch>
            <a:fillRect/>
          </a:stretch>
        </p:blipFill>
        <p:spPr>
          <a:xfrm>
            <a:off x="2096999" y="857750"/>
            <a:ext cx="5712001" cy="5142500"/>
          </a:xfrm>
          <a:prstGeom prst="rect">
            <a:avLst/>
          </a:prstGeom>
        </p:spPr>
      </p:pic>
    </p:spTree>
    <p:extLst>
      <p:ext uri="{BB962C8B-B14F-4D97-AF65-F5344CB8AC3E}">
        <p14:creationId xmlns:p14="http://schemas.microsoft.com/office/powerpoint/2010/main" val="349769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41</a:t>
            </a:fld>
            <a:r>
              <a:rPr lang="en-US" altLang="ja-JP" dirty="0"/>
              <a:t>-</a:t>
            </a:r>
          </a:p>
        </p:txBody>
      </p:sp>
      <p:pic>
        <p:nvPicPr>
          <p:cNvPr id="2" name="図 1"/>
          <p:cNvPicPr>
            <a:picLocks noChangeAspect="1"/>
          </p:cNvPicPr>
          <p:nvPr/>
        </p:nvPicPr>
        <p:blipFill>
          <a:blip r:embed="rId3"/>
          <a:stretch>
            <a:fillRect/>
          </a:stretch>
        </p:blipFill>
        <p:spPr>
          <a:xfrm>
            <a:off x="2096999" y="857750"/>
            <a:ext cx="5712001" cy="5142500"/>
          </a:xfrm>
          <a:prstGeom prst="rect">
            <a:avLst/>
          </a:prstGeom>
        </p:spPr>
      </p:pic>
    </p:spTree>
    <p:extLst>
      <p:ext uri="{BB962C8B-B14F-4D97-AF65-F5344CB8AC3E}">
        <p14:creationId xmlns:p14="http://schemas.microsoft.com/office/powerpoint/2010/main" val="2150207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42</a:t>
            </a:fld>
            <a:r>
              <a:rPr lang="en-US" altLang="ja-JP" dirty="0"/>
              <a:t>-</a:t>
            </a:r>
          </a:p>
        </p:txBody>
      </p:sp>
      <p:pic>
        <p:nvPicPr>
          <p:cNvPr id="5" name="図 4"/>
          <p:cNvPicPr>
            <a:picLocks noChangeAspect="1"/>
          </p:cNvPicPr>
          <p:nvPr/>
        </p:nvPicPr>
        <p:blipFill>
          <a:blip r:embed="rId3"/>
          <a:stretch>
            <a:fillRect/>
          </a:stretch>
        </p:blipFill>
        <p:spPr>
          <a:xfrm>
            <a:off x="2096999" y="599250"/>
            <a:ext cx="5712001" cy="5659500"/>
          </a:xfrm>
          <a:prstGeom prst="rect">
            <a:avLst/>
          </a:prstGeom>
        </p:spPr>
      </p:pic>
    </p:spTree>
    <p:extLst>
      <p:ext uri="{BB962C8B-B14F-4D97-AF65-F5344CB8AC3E}">
        <p14:creationId xmlns:p14="http://schemas.microsoft.com/office/powerpoint/2010/main" val="38704452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43</a:t>
            </a:fld>
            <a:r>
              <a:rPr lang="en-US" altLang="ja-JP" dirty="0"/>
              <a:t>-</a:t>
            </a:r>
          </a:p>
        </p:txBody>
      </p:sp>
      <p:pic>
        <p:nvPicPr>
          <p:cNvPr id="2" name="図 1"/>
          <p:cNvPicPr>
            <a:picLocks noChangeAspect="1"/>
          </p:cNvPicPr>
          <p:nvPr/>
        </p:nvPicPr>
        <p:blipFill>
          <a:blip r:embed="rId3"/>
          <a:stretch>
            <a:fillRect/>
          </a:stretch>
        </p:blipFill>
        <p:spPr>
          <a:xfrm>
            <a:off x="2096999" y="574500"/>
            <a:ext cx="5712001" cy="5709000"/>
          </a:xfrm>
          <a:prstGeom prst="rect">
            <a:avLst/>
          </a:prstGeom>
        </p:spPr>
      </p:pic>
    </p:spTree>
    <p:extLst>
      <p:ext uri="{BB962C8B-B14F-4D97-AF65-F5344CB8AC3E}">
        <p14:creationId xmlns:p14="http://schemas.microsoft.com/office/powerpoint/2010/main" val="28739729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44</a:t>
            </a:fld>
            <a:r>
              <a:rPr lang="en-US" altLang="ja-JP" dirty="0"/>
              <a:t>-</a:t>
            </a:r>
          </a:p>
        </p:txBody>
      </p:sp>
      <p:pic>
        <p:nvPicPr>
          <p:cNvPr id="5" name="図 4"/>
          <p:cNvPicPr>
            <a:picLocks noChangeAspect="1"/>
          </p:cNvPicPr>
          <p:nvPr/>
        </p:nvPicPr>
        <p:blipFill>
          <a:blip r:embed="rId3"/>
          <a:stretch>
            <a:fillRect/>
          </a:stretch>
        </p:blipFill>
        <p:spPr>
          <a:xfrm>
            <a:off x="1694083" y="613973"/>
            <a:ext cx="6517834" cy="6055115"/>
          </a:xfrm>
          <a:prstGeom prst="rect">
            <a:avLst/>
          </a:prstGeom>
        </p:spPr>
      </p:pic>
    </p:spTree>
    <p:extLst>
      <p:ext uri="{BB962C8B-B14F-4D97-AF65-F5344CB8AC3E}">
        <p14:creationId xmlns:p14="http://schemas.microsoft.com/office/powerpoint/2010/main" val="13467952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45</a:t>
            </a:fld>
            <a:r>
              <a:rPr lang="en-US" altLang="ja-JP" dirty="0"/>
              <a:t>-</a:t>
            </a:r>
          </a:p>
        </p:txBody>
      </p:sp>
      <p:pic>
        <p:nvPicPr>
          <p:cNvPr id="2" name="図 1"/>
          <p:cNvPicPr>
            <a:picLocks noChangeAspect="1"/>
          </p:cNvPicPr>
          <p:nvPr/>
        </p:nvPicPr>
        <p:blipFill>
          <a:blip r:embed="rId3"/>
          <a:stretch>
            <a:fillRect/>
          </a:stretch>
        </p:blipFill>
        <p:spPr>
          <a:xfrm>
            <a:off x="2267276" y="555884"/>
            <a:ext cx="5509280" cy="6041766"/>
          </a:xfrm>
          <a:prstGeom prst="rect">
            <a:avLst/>
          </a:prstGeom>
        </p:spPr>
      </p:pic>
    </p:spTree>
    <p:extLst>
      <p:ext uri="{BB962C8B-B14F-4D97-AF65-F5344CB8AC3E}">
        <p14:creationId xmlns:p14="http://schemas.microsoft.com/office/powerpoint/2010/main" val="29607711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46</a:t>
            </a:fld>
            <a:r>
              <a:rPr lang="en-US" altLang="ja-JP" dirty="0"/>
              <a:t>-</a:t>
            </a:r>
          </a:p>
        </p:txBody>
      </p:sp>
      <p:pic>
        <p:nvPicPr>
          <p:cNvPr id="2" name="図 1"/>
          <p:cNvPicPr>
            <a:picLocks noChangeAspect="1"/>
          </p:cNvPicPr>
          <p:nvPr/>
        </p:nvPicPr>
        <p:blipFill>
          <a:blip r:embed="rId3"/>
          <a:stretch>
            <a:fillRect/>
          </a:stretch>
        </p:blipFill>
        <p:spPr>
          <a:xfrm>
            <a:off x="1666378" y="889681"/>
            <a:ext cx="3039750" cy="3668500"/>
          </a:xfrm>
          <a:prstGeom prst="rect">
            <a:avLst/>
          </a:prstGeom>
        </p:spPr>
      </p:pic>
      <p:pic>
        <p:nvPicPr>
          <p:cNvPr id="4" name="図 3"/>
          <p:cNvPicPr>
            <a:picLocks noChangeAspect="1"/>
          </p:cNvPicPr>
          <p:nvPr/>
        </p:nvPicPr>
        <p:blipFill>
          <a:blip r:embed="rId4"/>
          <a:stretch>
            <a:fillRect/>
          </a:stretch>
        </p:blipFill>
        <p:spPr>
          <a:xfrm>
            <a:off x="5025008" y="908720"/>
            <a:ext cx="3039750" cy="2761000"/>
          </a:xfrm>
          <a:prstGeom prst="rect">
            <a:avLst/>
          </a:prstGeom>
        </p:spPr>
      </p:pic>
    </p:spTree>
    <p:extLst>
      <p:ext uri="{BB962C8B-B14F-4D97-AF65-F5344CB8AC3E}">
        <p14:creationId xmlns:p14="http://schemas.microsoft.com/office/powerpoint/2010/main" val="28994165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47</a:t>
            </a:fld>
            <a:r>
              <a:rPr lang="en-US" altLang="ja-JP" dirty="0"/>
              <a:t>-</a:t>
            </a:r>
          </a:p>
        </p:txBody>
      </p:sp>
      <p:pic>
        <p:nvPicPr>
          <p:cNvPr id="2" name="図 1"/>
          <p:cNvPicPr>
            <a:picLocks noChangeAspect="1"/>
          </p:cNvPicPr>
          <p:nvPr/>
        </p:nvPicPr>
        <p:blipFill>
          <a:blip r:embed="rId3"/>
          <a:stretch>
            <a:fillRect/>
          </a:stretch>
        </p:blipFill>
        <p:spPr>
          <a:xfrm>
            <a:off x="1424608" y="610656"/>
            <a:ext cx="6827603" cy="5982841"/>
          </a:xfrm>
          <a:prstGeom prst="rect">
            <a:avLst/>
          </a:prstGeom>
        </p:spPr>
      </p:pic>
    </p:spTree>
    <p:extLst>
      <p:ext uri="{BB962C8B-B14F-4D97-AF65-F5344CB8AC3E}">
        <p14:creationId xmlns:p14="http://schemas.microsoft.com/office/powerpoint/2010/main" val="2701422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48</a:t>
            </a:fld>
            <a:r>
              <a:rPr lang="en-US" altLang="ja-JP" dirty="0"/>
              <a:t>-</a:t>
            </a:r>
          </a:p>
        </p:txBody>
      </p:sp>
      <p:pic>
        <p:nvPicPr>
          <p:cNvPr id="2" name="図 1"/>
          <p:cNvPicPr>
            <a:picLocks noChangeAspect="1"/>
          </p:cNvPicPr>
          <p:nvPr/>
        </p:nvPicPr>
        <p:blipFill>
          <a:blip r:embed="rId3"/>
          <a:stretch>
            <a:fillRect/>
          </a:stretch>
        </p:blipFill>
        <p:spPr>
          <a:xfrm>
            <a:off x="1798904" y="549277"/>
            <a:ext cx="6104701" cy="6133051"/>
          </a:xfrm>
          <a:prstGeom prst="rect">
            <a:avLst/>
          </a:prstGeom>
        </p:spPr>
      </p:pic>
    </p:spTree>
    <p:extLst>
      <p:ext uri="{BB962C8B-B14F-4D97-AF65-F5344CB8AC3E}">
        <p14:creationId xmlns:p14="http://schemas.microsoft.com/office/powerpoint/2010/main" val="4789285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49</a:t>
            </a:fld>
            <a:r>
              <a:rPr lang="en-US" altLang="ja-JP" dirty="0"/>
              <a:t>-</a:t>
            </a:r>
          </a:p>
        </p:txBody>
      </p:sp>
      <p:pic>
        <p:nvPicPr>
          <p:cNvPr id="3" name="図 2"/>
          <p:cNvPicPr>
            <a:picLocks noChangeAspect="1"/>
          </p:cNvPicPr>
          <p:nvPr/>
        </p:nvPicPr>
        <p:blipFill>
          <a:blip r:embed="rId3"/>
          <a:stretch>
            <a:fillRect/>
          </a:stretch>
        </p:blipFill>
        <p:spPr>
          <a:xfrm>
            <a:off x="2864768" y="548680"/>
            <a:ext cx="4026810" cy="6062630"/>
          </a:xfrm>
          <a:prstGeom prst="rect">
            <a:avLst/>
          </a:prstGeom>
        </p:spPr>
      </p:pic>
    </p:spTree>
    <p:extLst>
      <p:ext uri="{BB962C8B-B14F-4D97-AF65-F5344CB8AC3E}">
        <p14:creationId xmlns:p14="http://schemas.microsoft.com/office/powerpoint/2010/main" val="2729399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273050" y="692150"/>
            <a:ext cx="9288463" cy="3865563"/>
          </a:xfrm>
          <a:prstGeom prst="rect">
            <a:avLst/>
          </a:prstGeom>
          <a:noFill/>
          <a:ln w="9525" algn="ctr">
            <a:noFill/>
            <a:miter lim="800000"/>
            <a:headEnd/>
            <a:tailEnd/>
          </a:ln>
        </p:spPr>
        <p:txBody>
          <a:bodyPr>
            <a:spAutoFit/>
          </a:bodyPr>
          <a:lstStyle/>
          <a:p>
            <a:pPr marL="182563" indent="-182563" eaLnBrk="1" hangingPunct="1">
              <a:lnSpc>
                <a:spcPct val="110000"/>
              </a:lnSpc>
              <a:spcBef>
                <a:spcPct val="20000"/>
              </a:spcBef>
              <a:tabLst>
                <a:tab pos="444500" algn="l"/>
                <a:tab pos="3492500" algn="l"/>
              </a:tabLst>
            </a:pPr>
            <a:r>
              <a:rPr lang="ja-JP" altLang="en-US" dirty="0">
                <a:latin typeface="ＭＳ Ｐゴシック" pitchFamily="50" charset="-128"/>
              </a:rPr>
              <a:t>４．がん検診に関するアンケート調査　対象者の概要（実数）</a:t>
            </a:r>
          </a:p>
          <a:p>
            <a:pPr marL="182563" indent="-182563" eaLnBrk="1" hangingPunct="1">
              <a:lnSpc>
                <a:spcPct val="110000"/>
              </a:lnSpc>
              <a:spcBef>
                <a:spcPct val="20000"/>
              </a:spcBef>
              <a:tabLst>
                <a:tab pos="444500" algn="l"/>
                <a:tab pos="3492500" algn="l"/>
              </a:tabLst>
            </a:pPr>
            <a:r>
              <a:rPr lang="ja-JP" altLang="en-US" sz="1000" dirty="0">
                <a:latin typeface="ＭＳ Ｐゴシック" pitchFamily="50" charset="-128"/>
              </a:rPr>
              <a:t>	（１）性別</a:t>
            </a:r>
          </a:p>
          <a:p>
            <a:pPr marL="182563" indent="-182563" eaLnBrk="1" hangingPunct="1">
              <a:lnSpc>
                <a:spcPct val="110000"/>
              </a:lnSpc>
              <a:spcBef>
                <a:spcPct val="20000"/>
              </a:spcBef>
              <a:tabLst>
                <a:tab pos="444500" algn="l"/>
                <a:tab pos="3492500" algn="l"/>
              </a:tabLst>
            </a:pPr>
            <a:endParaRPr lang="ja-JP" altLang="en-US" sz="1000" dirty="0">
              <a:latin typeface="ＭＳ Ｐゴシック" pitchFamily="50" charset="-128"/>
            </a:endParaRPr>
          </a:p>
          <a:p>
            <a:pPr marL="182563" indent="-182563" eaLnBrk="1" hangingPunct="1">
              <a:lnSpc>
                <a:spcPct val="110000"/>
              </a:lnSpc>
              <a:spcBef>
                <a:spcPct val="20000"/>
              </a:spcBef>
              <a:tabLst>
                <a:tab pos="444500" algn="l"/>
                <a:tab pos="3492500" algn="l"/>
              </a:tabLst>
            </a:pPr>
            <a:endParaRPr lang="ja-JP" altLang="en-US" sz="1000" dirty="0">
              <a:latin typeface="ＭＳ Ｐゴシック" pitchFamily="50" charset="-128"/>
            </a:endParaRPr>
          </a:p>
          <a:p>
            <a:pPr marL="182563" indent="-182563" eaLnBrk="1" hangingPunct="1">
              <a:lnSpc>
                <a:spcPct val="110000"/>
              </a:lnSpc>
              <a:spcBef>
                <a:spcPct val="20000"/>
              </a:spcBef>
              <a:tabLst>
                <a:tab pos="444500" algn="l"/>
                <a:tab pos="3492500" algn="l"/>
              </a:tabLst>
            </a:pPr>
            <a:endParaRPr lang="ja-JP" altLang="en-US" sz="1000" dirty="0">
              <a:latin typeface="ＭＳ Ｐゴシック" pitchFamily="50" charset="-128"/>
            </a:endParaRPr>
          </a:p>
          <a:p>
            <a:pPr marL="182563" indent="-182563" eaLnBrk="1" hangingPunct="1">
              <a:lnSpc>
                <a:spcPct val="110000"/>
              </a:lnSpc>
              <a:spcBef>
                <a:spcPct val="20000"/>
              </a:spcBef>
              <a:tabLst>
                <a:tab pos="444500" algn="l"/>
                <a:tab pos="3492500" algn="l"/>
              </a:tabLst>
            </a:pPr>
            <a:endParaRPr lang="ja-JP" altLang="en-US" sz="1000" dirty="0">
              <a:latin typeface="ＭＳ Ｐゴシック" pitchFamily="50" charset="-128"/>
            </a:endParaRPr>
          </a:p>
          <a:p>
            <a:pPr marL="182563" indent="-182563" eaLnBrk="1" hangingPunct="1">
              <a:lnSpc>
                <a:spcPct val="110000"/>
              </a:lnSpc>
              <a:spcBef>
                <a:spcPct val="20000"/>
              </a:spcBef>
              <a:tabLst>
                <a:tab pos="444500" algn="l"/>
                <a:tab pos="3492500" algn="l"/>
              </a:tabLst>
            </a:pPr>
            <a:r>
              <a:rPr lang="ja-JP" altLang="en-US" sz="1000" dirty="0">
                <a:latin typeface="ＭＳ Ｐゴシック" pitchFamily="50" charset="-128"/>
              </a:rPr>
              <a:t>	（２）年齢　</a:t>
            </a:r>
          </a:p>
          <a:p>
            <a:pPr marL="182563" indent="-182563" eaLnBrk="1" hangingPunct="1">
              <a:lnSpc>
                <a:spcPct val="110000"/>
              </a:lnSpc>
              <a:spcBef>
                <a:spcPct val="20000"/>
              </a:spcBef>
              <a:tabLst>
                <a:tab pos="444500" algn="l"/>
                <a:tab pos="3492500" algn="l"/>
              </a:tabLst>
            </a:pPr>
            <a:endParaRPr lang="ja-JP" altLang="en-US" sz="1000" dirty="0">
              <a:latin typeface="ＭＳ Ｐゴシック" pitchFamily="50" charset="-128"/>
            </a:endParaRPr>
          </a:p>
          <a:p>
            <a:pPr marL="182563" indent="-182563" eaLnBrk="1" hangingPunct="1">
              <a:lnSpc>
                <a:spcPct val="110000"/>
              </a:lnSpc>
              <a:spcBef>
                <a:spcPct val="20000"/>
              </a:spcBef>
              <a:tabLst>
                <a:tab pos="444500" algn="l"/>
                <a:tab pos="3492500" algn="l"/>
              </a:tabLst>
            </a:pPr>
            <a:endParaRPr lang="ja-JP" altLang="en-US" sz="1000" dirty="0">
              <a:latin typeface="ＭＳ Ｐゴシック" pitchFamily="50" charset="-128"/>
            </a:endParaRPr>
          </a:p>
          <a:p>
            <a:pPr marL="182563" indent="-182563" eaLnBrk="1" hangingPunct="1">
              <a:lnSpc>
                <a:spcPct val="110000"/>
              </a:lnSpc>
              <a:spcBef>
                <a:spcPct val="20000"/>
              </a:spcBef>
              <a:tabLst>
                <a:tab pos="444500" algn="l"/>
                <a:tab pos="3492500" algn="l"/>
              </a:tabLst>
            </a:pPr>
            <a:endParaRPr lang="ja-JP" altLang="en-US" sz="1000" dirty="0">
              <a:latin typeface="ＭＳ Ｐゴシック" pitchFamily="50" charset="-128"/>
            </a:endParaRPr>
          </a:p>
          <a:p>
            <a:pPr marL="182563" indent="-182563" eaLnBrk="1" hangingPunct="1">
              <a:lnSpc>
                <a:spcPct val="110000"/>
              </a:lnSpc>
              <a:spcBef>
                <a:spcPct val="20000"/>
              </a:spcBef>
              <a:tabLst>
                <a:tab pos="444500" algn="l"/>
                <a:tab pos="3492500" algn="l"/>
              </a:tabLst>
            </a:pPr>
            <a:endParaRPr lang="ja-JP" altLang="en-US" sz="1000" dirty="0">
              <a:latin typeface="ＭＳ Ｐゴシック" pitchFamily="50" charset="-128"/>
            </a:endParaRPr>
          </a:p>
          <a:p>
            <a:pPr marL="182563" indent="-182563" eaLnBrk="1" hangingPunct="1">
              <a:lnSpc>
                <a:spcPct val="110000"/>
              </a:lnSpc>
              <a:spcBef>
                <a:spcPct val="20000"/>
              </a:spcBef>
              <a:tabLst>
                <a:tab pos="444500" algn="l"/>
                <a:tab pos="3492500" algn="l"/>
              </a:tabLst>
            </a:pPr>
            <a:r>
              <a:rPr lang="ja-JP" altLang="en-US" sz="1000" dirty="0">
                <a:latin typeface="ＭＳ Ｐゴシック" pitchFamily="50" charset="-128"/>
              </a:rPr>
              <a:t>	（３）居住する市町村</a:t>
            </a:r>
          </a:p>
          <a:p>
            <a:pPr marL="182563" indent="-182563" eaLnBrk="1" hangingPunct="1">
              <a:lnSpc>
                <a:spcPct val="110000"/>
              </a:lnSpc>
              <a:spcBef>
                <a:spcPct val="20000"/>
              </a:spcBef>
              <a:tabLst>
                <a:tab pos="444500" algn="l"/>
                <a:tab pos="3492500" algn="l"/>
              </a:tabLst>
            </a:pPr>
            <a:endParaRPr lang="ja-JP" altLang="en-US" sz="1000" dirty="0">
              <a:latin typeface="ＭＳ Ｐゴシック" pitchFamily="50" charset="-128"/>
            </a:endParaRPr>
          </a:p>
          <a:p>
            <a:pPr marL="182563" indent="-182563" eaLnBrk="1" hangingPunct="1">
              <a:lnSpc>
                <a:spcPct val="110000"/>
              </a:lnSpc>
              <a:spcBef>
                <a:spcPct val="20000"/>
              </a:spcBef>
              <a:tabLst>
                <a:tab pos="444500" algn="l"/>
                <a:tab pos="3492500" algn="l"/>
              </a:tabLst>
            </a:pPr>
            <a:endParaRPr lang="ja-JP" altLang="en-US" sz="1000" dirty="0">
              <a:latin typeface="ＭＳ Ｐゴシック" pitchFamily="50" charset="-128"/>
            </a:endParaRPr>
          </a:p>
          <a:p>
            <a:pPr marL="182563" indent="-182563" eaLnBrk="1" hangingPunct="1">
              <a:lnSpc>
                <a:spcPct val="110000"/>
              </a:lnSpc>
              <a:spcBef>
                <a:spcPct val="20000"/>
              </a:spcBef>
              <a:tabLst>
                <a:tab pos="444500" algn="l"/>
                <a:tab pos="3492500" algn="l"/>
              </a:tabLst>
            </a:pPr>
            <a:endParaRPr lang="ja-JP" altLang="en-US" sz="1000" dirty="0">
              <a:latin typeface="ＭＳ Ｐゴシック" pitchFamily="50" charset="-128"/>
            </a:endParaRPr>
          </a:p>
          <a:p>
            <a:pPr marL="182563" indent="-182563" eaLnBrk="1" hangingPunct="1">
              <a:lnSpc>
                <a:spcPct val="110000"/>
              </a:lnSpc>
              <a:spcBef>
                <a:spcPct val="20000"/>
              </a:spcBef>
              <a:tabLst>
                <a:tab pos="444500" algn="l"/>
                <a:tab pos="3492500" algn="l"/>
              </a:tabLst>
            </a:pPr>
            <a:endParaRPr lang="ja-JP" altLang="en-US" sz="1000" dirty="0">
              <a:latin typeface="ＭＳ Ｐゴシック" pitchFamily="50" charset="-128"/>
            </a:endParaRPr>
          </a:p>
          <a:p>
            <a:pPr marL="182563" indent="-182563" eaLnBrk="1" hangingPunct="1">
              <a:lnSpc>
                <a:spcPct val="110000"/>
              </a:lnSpc>
              <a:spcBef>
                <a:spcPct val="20000"/>
              </a:spcBef>
              <a:tabLst>
                <a:tab pos="444500" algn="l"/>
                <a:tab pos="3492500" algn="l"/>
              </a:tabLst>
            </a:pPr>
            <a:endParaRPr lang="ja-JP" altLang="en-US" sz="1000" dirty="0">
              <a:latin typeface="ＭＳ Ｐゴシック" pitchFamily="50" charset="-128"/>
            </a:endParaRPr>
          </a:p>
          <a:p>
            <a:pPr marL="182563" indent="-182563" eaLnBrk="1" hangingPunct="1">
              <a:lnSpc>
                <a:spcPct val="110000"/>
              </a:lnSpc>
              <a:spcBef>
                <a:spcPct val="20000"/>
              </a:spcBef>
              <a:tabLst>
                <a:tab pos="444500" algn="l"/>
                <a:tab pos="3492500" algn="l"/>
              </a:tabLst>
            </a:pPr>
            <a:endParaRPr lang="ja-JP" altLang="en-US" sz="1000" dirty="0">
              <a:latin typeface="ＭＳ Ｐゴシック" pitchFamily="50" charset="-128"/>
            </a:endParaRPr>
          </a:p>
          <a:p>
            <a:pPr marL="182563" indent="-182563" eaLnBrk="1" hangingPunct="1">
              <a:lnSpc>
                <a:spcPct val="110000"/>
              </a:lnSpc>
              <a:spcBef>
                <a:spcPct val="20000"/>
              </a:spcBef>
              <a:tabLst>
                <a:tab pos="444500" algn="l"/>
                <a:tab pos="3492500" algn="l"/>
              </a:tabLst>
            </a:pPr>
            <a:r>
              <a:rPr lang="en-US" altLang="ja-JP" sz="1000" dirty="0">
                <a:latin typeface="ＭＳ Ｐゴシック" pitchFamily="50" charset="-128"/>
              </a:rPr>
              <a:t>※</a:t>
            </a:r>
            <a:r>
              <a:rPr lang="ja-JP" altLang="en-US" sz="1000" dirty="0">
                <a:latin typeface="ＭＳ Ｐゴシック" pitchFamily="50" charset="-128"/>
              </a:rPr>
              <a:t>なお、地域別の状況を分析するに当たっては、以下のようにグループわけを行っている</a:t>
            </a:r>
            <a:endParaRPr lang="en-US" altLang="ja-JP" sz="1000" dirty="0">
              <a:latin typeface="ＭＳ Ｐゴシック" pitchFamily="50" charset="-128"/>
            </a:endParaRPr>
          </a:p>
        </p:txBody>
      </p:sp>
      <p:sp>
        <p:nvSpPr>
          <p:cNvPr id="7172"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京都府がん検診受診率調査の概要</a:t>
            </a:r>
          </a:p>
        </p:txBody>
      </p:sp>
      <p:sp>
        <p:nvSpPr>
          <p:cNvPr id="7171" name="スライド番号プレースホルダー 4"/>
          <p:cNvSpPr>
            <a:spLocks noGrp="1"/>
          </p:cNvSpPr>
          <p:nvPr>
            <p:ph type="sldNum" sz="quarter" idx="12"/>
          </p:nvPr>
        </p:nvSpPr>
        <p:spPr>
          <a:noFill/>
          <a:ln>
            <a:miter lim="800000"/>
            <a:headEnd/>
            <a:tailEnd/>
          </a:ln>
        </p:spPr>
        <p:txBody>
          <a:bodyPr/>
          <a:lstStyle/>
          <a:p>
            <a:r>
              <a:rPr lang="en-US" altLang="ja-JP" dirty="0"/>
              <a:t>-</a:t>
            </a:r>
            <a:fld id="{0965A587-5E4C-43E8-BA2C-AF889F1CBA07}" type="slidenum">
              <a:rPr lang="en-US" altLang="ja-JP" smtClean="0"/>
              <a:pPr/>
              <a:t>5</a:t>
            </a:fld>
            <a:r>
              <a:rPr lang="en-US" altLang="ja-JP" dirty="0"/>
              <a:t>-</a:t>
            </a:r>
          </a:p>
        </p:txBody>
      </p:sp>
      <p:graphicFrame>
        <p:nvGraphicFramePr>
          <p:cNvPr id="7982" name="Group 814"/>
          <p:cNvGraphicFramePr>
            <a:graphicFrameLocks noGrp="1"/>
          </p:cNvGraphicFramePr>
          <p:nvPr/>
        </p:nvGraphicFramePr>
        <p:xfrm>
          <a:off x="623888" y="4581525"/>
          <a:ext cx="7858125" cy="2009776"/>
        </p:xfrm>
        <a:graphic>
          <a:graphicData uri="http://schemas.openxmlformats.org/drawingml/2006/table">
            <a:tbl>
              <a:tblPr/>
              <a:tblGrid>
                <a:gridCol w="809625">
                  <a:extLst>
                    <a:ext uri="{9D8B030D-6E8A-4147-A177-3AD203B41FA5}">
                      <a16:colId xmlns:a16="http://schemas.microsoft.com/office/drawing/2014/main" val="20000"/>
                    </a:ext>
                  </a:extLst>
                </a:gridCol>
                <a:gridCol w="1358900">
                  <a:extLst>
                    <a:ext uri="{9D8B030D-6E8A-4147-A177-3AD203B41FA5}">
                      <a16:colId xmlns:a16="http://schemas.microsoft.com/office/drawing/2014/main" val="20001"/>
                    </a:ext>
                  </a:extLst>
                </a:gridCol>
                <a:gridCol w="1512887">
                  <a:extLst>
                    <a:ext uri="{9D8B030D-6E8A-4147-A177-3AD203B41FA5}">
                      <a16:colId xmlns:a16="http://schemas.microsoft.com/office/drawing/2014/main" val="20002"/>
                    </a:ext>
                  </a:extLst>
                </a:gridCol>
                <a:gridCol w="4176713">
                  <a:extLst>
                    <a:ext uri="{9D8B030D-6E8A-4147-A177-3AD203B41FA5}">
                      <a16:colId xmlns:a16="http://schemas.microsoft.com/office/drawing/2014/main" val="20003"/>
                    </a:ext>
                  </a:extLst>
                </a:gridCol>
              </a:tblGrid>
              <a:tr h="371410">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地域分類（大）</a:t>
                      </a:r>
                    </a:p>
                  </a:txBody>
                  <a:tcPr marL="90000" marR="90000" marT="18006" marB="1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地域分類</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（二次医療圏等）</a:t>
                      </a:r>
                    </a:p>
                  </a:txBody>
                  <a:tcPr marL="90000" marR="90000" marT="18006" marB="1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地域分類</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（保健所単位）</a:t>
                      </a:r>
                    </a:p>
                  </a:txBody>
                  <a:tcPr marL="90000" marR="90000" marT="18006" marB="1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該当市町村</a:t>
                      </a:r>
                    </a:p>
                  </a:txBody>
                  <a:tcPr marL="90000" marR="90000" marT="18006" marB="1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r h="208036">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丹後</a:t>
                      </a:r>
                    </a:p>
                  </a:txBody>
                  <a:tcPr marL="90000" marR="90000" marT="18006" marB="1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丹後医療圏</a:t>
                      </a:r>
                    </a:p>
                  </a:txBody>
                  <a:tcPr marL="90000" marR="90000" marT="18006" marB="1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丹後</a:t>
                      </a:r>
                    </a:p>
                  </a:txBody>
                  <a:tcPr marL="90000" marR="90000" marT="18006" marB="1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宮津市、京丹後市、伊根町、与謝野町</a:t>
                      </a:r>
                    </a:p>
                  </a:txBody>
                  <a:tcPr marL="90000" marR="90000" marT="18006" marB="1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6448">
                <a:tc rowSpan="2">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中丹</a:t>
                      </a:r>
                    </a:p>
                  </a:txBody>
                  <a:tcPr marL="90000" marR="90000" marT="18006" marB="1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中丹医療圏</a:t>
                      </a:r>
                    </a:p>
                  </a:txBody>
                  <a:tcPr marL="90000" marR="90000" marT="18006" marB="1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中丹西</a:t>
                      </a:r>
                    </a:p>
                  </a:txBody>
                  <a:tcPr marL="90000" marR="90000" marT="18006" marB="1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福知山市</a:t>
                      </a:r>
                    </a:p>
                  </a:txBody>
                  <a:tcPr marL="90000" marR="90000" marT="18006" marB="1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8036">
                <a:tc vMerge="1">
                  <a:txBody>
                    <a:bodyPr/>
                    <a:lstStyle/>
                    <a:p>
                      <a:endParaRPr kumimoji="1" lang="ja-JP" altLang="en-US"/>
                    </a:p>
                  </a:txBody>
                  <a:tcPr/>
                </a:tc>
                <a:tc vMerge="1">
                  <a:txBody>
                    <a:bodyPr/>
                    <a:lstStyle/>
                    <a:p>
                      <a:endParaRPr kumimoji="1" lang="ja-JP" altLang="en-US"/>
                    </a:p>
                  </a:txBody>
                  <a:tcPr/>
                </a:tc>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中丹東</a:t>
                      </a:r>
                    </a:p>
                  </a:txBody>
                  <a:tcPr marL="90000" marR="90000" marT="18006" marB="1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舞鶴市、綾部市</a:t>
                      </a:r>
                    </a:p>
                  </a:txBody>
                  <a:tcPr marL="90000" marR="90000" marT="18006" marB="1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8466">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南丹</a:t>
                      </a:r>
                    </a:p>
                  </a:txBody>
                  <a:tcPr marL="90000" marR="90000" marT="18006" marB="1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南丹医療圏</a:t>
                      </a:r>
                    </a:p>
                  </a:txBody>
                  <a:tcPr marL="90000" marR="90000" marT="18006" marB="1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南丹</a:t>
                      </a:r>
                    </a:p>
                  </a:txBody>
                  <a:tcPr marL="90000" marR="90000" marT="18006" marB="1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亀岡市、南丹市、京丹波町</a:t>
                      </a:r>
                    </a:p>
                  </a:txBody>
                  <a:tcPr marL="90000" marR="90000" marT="18006" marB="1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06448">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京都市</a:t>
                      </a:r>
                    </a:p>
                  </a:txBody>
                  <a:tcPr marL="90000" marR="90000" marT="18006" marB="1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京都市</a:t>
                      </a:r>
                    </a:p>
                  </a:txBody>
                  <a:tcPr marL="90000" marR="90000" marT="18006" marB="1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京都市</a:t>
                      </a:r>
                    </a:p>
                  </a:txBody>
                  <a:tcPr marL="90000" marR="90000" marT="18006" marB="1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京都市</a:t>
                      </a:r>
                    </a:p>
                  </a:txBody>
                  <a:tcPr marL="90000" marR="90000" marT="18006" marB="1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06448">
                <a:tc rowSpan="3">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山城</a:t>
                      </a:r>
                    </a:p>
                  </a:txBody>
                  <a:tcPr marL="90000" marR="90000" marT="18006" marB="1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乙訓地域</a:t>
                      </a:r>
                    </a:p>
                  </a:txBody>
                  <a:tcPr marL="90000" marR="90000" marT="18006" marB="1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乙訓</a:t>
                      </a:r>
                    </a:p>
                  </a:txBody>
                  <a:tcPr marL="90000" marR="90000" marT="18006" marB="1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向日市、長岡京市、大山崎町</a:t>
                      </a:r>
                    </a:p>
                  </a:txBody>
                  <a:tcPr marL="90000" marR="90000" marT="18006" marB="1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08036">
                <a:tc vMerge="1">
                  <a:txBody>
                    <a:bodyPr/>
                    <a:lstStyle/>
                    <a:p>
                      <a:endParaRPr kumimoji="1" lang="ja-JP" altLang="en-US"/>
                    </a:p>
                  </a:txBody>
                  <a:tcPr/>
                </a:tc>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山城北医療圏</a:t>
                      </a:r>
                    </a:p>
                  </a:txBody>
                  <a:tcPr marL="90000" marR="90000" marT="18006" marB="1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山城北</a:t>
                      </a:r>
                    </a:p>
                  </a:txBody>
                  <a:tcPr marL="90000" marR="90000" marT="18006" marB="1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宇治市、城陽市、八幡市、京田辺市、久御山町、井手町、宇治田原町</a:t>
                      </a:r>
                    </a:p>
                  </a:txBody>
                  <a:tcPr marL="90000" marR="90000" marT="18006" marB="1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06448">
                <a:tc vMerge="1">
                  <a:txBody>
                    <a:bodyPr/>
                    <a:lstStyle/>
                    <a:p>
                      <a:endParaRPr kumimoji="1" lang="ja-JP" altLang="en-US"/>
                    </a:p>
                  </a:txBody>
                  <a:tcPr/>
                </a:tc>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山城南医療圏</a:t>
                      </a:r>
                    </a:p>
                  </a:txBody>
                  <a:tcPr marL="90000" marR="90000" marT="18006" marB="1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山城南</a:t>
                      </a:r>
                    </a:p>
                  </a:txBody>
                  <a:tcPr marL="90000" marR="90000" marT="18006" marB="1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kumimoji="1" sz="1000">
                          <a:solidFill>
                            <a:schemeClr val="tx1"/>
                          </a:solidFill>
                          <a:latin typeface="ＭＳ Ｐゴシック" pitchFamily="50" charset="-128"/>
                          <a:ea typeface="ＭＳ Ｐゴシック" pitchFamily="50" charset="-128"/>
                        </a:defRPr>
                      </a:lvl1pPr>
                      <a:lvl2pPr marL="742950" indent="-285750" algn="l" eaLnBrk="0" hangingPunct="0">
                        <a:spcBef>
                          <a:spcPct val="20000"/>
                        </a:spcBef>
                        <a:defRPr kumimoji="1" sz="1000">
                          <a:solidFill>
                            <a:schemeClr val="tx1"/>
                          </a:solidFill>
                          <a:latin typeface="ＭＳ Ｐゴシック" pitchFamily="50" charset="-128"/>
                          <a:ea typeface="ＭＳ Ｐゴシック" pitchFamily="50" charset="-128"/>
                        </a:defRPr>
                      </a:lvl2pPr>
                      <a:lvl3pPr marL="1143000" indent="-228600" algn="l" eaLnBrk="0" hangingPunct="0">
                        <a:spcBef>
                          <a:spcPct val="20000"/>
                        </a:spcBef>
                        <a:defRPr kumimoji="1" sz="1000">
                          <a:solidFill>
                            <a:schemeClr val="tx1"/>
                          </a:solidFill>
                          <a:latin typeface="ＭＳ Ｐゴシック" pitchFamily="50" charset="-128"/>
                          <a:ea typeface="ＭＳ Ｐゴシック" pitchFamily="50" charset="-128"/>
                        </a:defRPr>
                      </a:lvl3pPr>
                      <a:lvl4pPr marL="1600200" indent="-228600" algn="l" eaLnBrk="0" hangingPunct="0">
                        <a:spcBef>
                          <a:spcPct val="20000"/>
                        </a:spcBef>
                        <a:defRPr kumimoji="1" sz="1000">
                          <a:solidFill>
                            <a:schemeClr val="tx1"/>
                          </a:solidFill>
                          <a:latin typeface="ＭＳ Ｐゴシック" pitchFamily="50" charset="-128"/>
                          <a:ea typeface="ＭＳ Ｐゴシック" pitchFamily="50" charset="-128"/>
                        </a:defRPr>
                      </a:lvl4pPr>
                      <a:lvl5pPr marL="2057400" indent="-228600" algn="l" eaLnBrk="0" hangingPunct="0">
                        <a:spcBef>
                          <a:spcPct val="20000"/>
                        </a:spcBef>
                        <a:defRPr kumimoji="1" sz="10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Ｐゴシック" pitchFamily="50" charset="-128"/>
                          <a:ea typeface="ＭＳ Ｐゴシック" pitchFamily="50" charset="-128"/>
                        </a:rPr>
                        <a:t>木津川市、笠置町、和束町、精華町、南山城村</a:t>
                      </a:r>
                    </a:p>
                  </a:txBody>
                  <a:tcPr marL="90000" marR="90000" marT="18006" marB="18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pic>
        <p:nvPicPr>
          <p:cNvPr id="3" name="図 2"/>
          <p:cNvPicPr>
            <a:picLocks noChangeAspect="1"/>
          </p:cNvPicPr>
          <p:nvPr/>
        </p:nvPicPr>
        <p:blipFill>
          <a:blip r:embed="rId3"/>
          <a:stretch>
            <a:fillRect/>
          </a:stretch>
        </p:blipFill>
        <p:spPr>
          <a:xfrm>
            <a:off x="636685" y="2157838"/>
            <a:ext cx="5035276" cy="584430"/>
          </a:xfrm>
          <a:prstGeom prst="rect">
            <a:avLst/>
          </a:prstGeom>
        </p:spPr>
      </p:pic>
      <p:pic>
        <p:nvPicPr>
          <p:cNvPr id="4" name="図 3"/>
          <p:cNvPicPr>
            <a:picLocks noChangeAspect="1"/>
          </p:cNvPicPr>
          <p:nvPr/>
        </p:nvPicPr>
        <p:blipFill>
          <a:blip r:embed="rId4"/>
          <a:stretch>
            <a:fillRect/>
          </a:stretch>
        </p:blipFill>
        <p:spPr>
          <a:xfrm>
            <a:off x="622075" y="1220289"/>
            <a:ext cx="2789895" cy="550769"/>
          </a:xfrm>
          <a:prstGeom prst="rect">
            <a:avLst/>
          </a:prstGeom>
        </p:spPr>
      </p:pic>
      <p:pic>
        <p:nvPicPr>
          <p:cNvPr id="5" name="図 4"/>
          <p:cNvPicPr>
            <a:picLocks noChangeAspect="1"/>
          </p:cNvPicPr>
          <p:nvPr/>
        </p:nvPicPr>
        <p:blipFill>
          <a:blip r:embed="rId5"/>
          <a:stretch>
            <a:fillRect/>
          </a:stretch>
        </p:blipFill>
        <p:spPr>
          <a:xfrm>
            <a:off x="636685" y="3209462"/>
            <a:ext cx="8056734" cy="998493"/>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50</a:t>
            </a:fld>
            <a:r>
              <a:rPr lang="en-US" altLang="ja-JP" dirty="0"/>
              <a:t>-</a:t>
            </a:r>
          </a:p>
        </p:txBody>
      </p:sp>
      <p:pic>
        <p:nvPicPr>
          <p:cNvPr id="4" name="図 3"/>
          <p:cNvPicPr>
            <a:picLocks noChangeAspect="1"/>
          </p:cNvPicPr>
          <p:nvPr/>
        </p:nvPicPr>
        <p:blipFill>
          <a:blip r:embed="rId3"/>
          <a:stretch>
            <a:fillRect/>
          </a:stretch>
        </p:blipFill>
        <p:spPr>
          <a:xfrm>
            <a:off x="2432720" y="751962"/>
            <a:ext cx="4819501" cy="5643000"/>
          </a:xfrm>
          <a:prstGeom prst="rect">
            <a:avLst/>
          </a:prstGeom>
        </p:spPr>
      </p:pic>
    </p:spTree>
    <p:extLst>
      <p:ext uri="{BB962C8B-B14F-4D97-AF65-F5344CB8AC3E}">
        <p14:creationId xmlns:p14="http://schemas.microsoft.com/office/powerpoint/2010/main" val="14224351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51</a:t>
            </a:fld>
            <a:r>
              <a:rPr lang="en-US" altLang="ja-JP" dirty="0"/>
              <a:t>-</a:t>
            </a:r>
          </a:p>
        </p:txBody>
      </p:sp>
      <p:pic>
        <p:nvPicPr>
          <p:cNvPr id="4" name="図 3"/>
          <p:cNvPicPr>
            <a:picLocks noChangeAspect="1"/>
          </p:cNvPicPr>
          <p:nvPr/>
        </p:nvPicPr>
        <p:blipFill>
          <a:blip r:embed="rId3"/>
          <a:stretch>
            <a:fillRect/>
          </a:stretch>
        </p:blipFill>
        <p:spPr>
          <a:xfrm>
            <a:off x="2216695" y="558690"/>
            <a:ext cx="5330577" cy="6038959"/>
          </a:xfrm>
          <a:prstGeom prst="rect">
            <a:avLst/>
          </a:prstGeom>
        </p:spPr>
      </p:pic>
    </p:spTree>
    <p:extLst>
      <p:ext uri="{BB962C8B-B14F-4D97-AF65-F5344CB8AC3E}">
        <p14:creationId xmlns:p14="http://schemas.microsoft.com/office/powerpoint/2010/main" val="8796258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52</a:t>
            </a:fld>
            <a:r>
              <a:rPr lang="en-US" altLang="ja-JP" dirty="0"/>
              <a:t>-</a:t>
            </a:r>
          </a:p>
        </p:txBody>
      </p:sp>
      <p:pic>
        <p:nvPicPr>
          <p:cNvPr id="3" name="図 2"/>
          <p:cNvPicPr>
            <a:picLocks noChangeAspect="1"/>
          </p:cNvPicPr>
          <p:nvPr/>
        </p:nvPicPr>
        <p:blipFill>
          <a:blip r:embed="rId3"/>
          <a:stretch>
            <a:fillRect/>
          </a:stretch>
        </p:blipFill>
        <p:spPr>
          <a:xfrm>
            <a:off x="3296816" y="630896"/>
            <a:ext cx="2992500" cy="5923500"/>
          </a:xfrm>
          <a:prstGeom prst="rect">
            <a:avLst/>
          </a:prstGeom>
        </p:spPr>
      </p:pic>
    </p:spTree>
    <p:extLst>
      <p:ext uri="{BB962C8B-B14F-4D97-AF65-F5344CB8AC3E}">
        <p14:creationId xmlns:p14="http://schemas.microsoft.com/office/powerpoint/2010/main" val="10572222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53</a:t>
            </a:fld>
            <a:r>
              <a:rPr lang="en-US" altLang="ja-JP" dirty="0"/>
              <a:t>-</a:t>
            </a:r>
          </a:p>
        </p:txBody>
      </p:sp>
      <p:pic>
        <p:nvPicPr>
          <p:cNvPr id="4" name="図 3"/>
          <p:cNvPicPr>
            <a:picLocks noChangeAspect="1"/>
          </p:cNvPicPr>
          <p:nvPr/>
        </p:nvPicPr>
        <p:blipFill>
          <a:blip r:embed="rId3"/>
          <a:stretch>
            <a:fillRect/>
          </a:stretch>
        </p:blipFill>
        <p:spPr>
          <a:xfrm>
            <a:off x="1729499" y="549275"/>
            <a:ext cx="6447001" cy="6132501"/>
          </a:xfrm>
          <a:prstGeom prst="rect">
            <a:avLst/>
          </a:prstGeom>
        </p:spPr>
      </p:pic>
    </p:spTree>
    <p:extLst>
      <p:ext uri="{BB962C8B-B14F-4D97-AF65-F5344CB8AC3E}">
        <p14:creationId xmlns:p14="http://schemas.microsoft.com/office/powerpoint/2010/main" val="27189567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54</a:t>
            </a:fld>
            <a:r>
              <a:rPr lang="en-US" altLang="ja-JP" dirty="0"/>
              <a:t>-</a:t>
            </a:r>
          </a:p>
        </p:txBody>
      </p:sp>
      <p:pic>
        <p:nvPicPr>
          <p:cNvPr id="3" name="図 2"/>
          <p:cNvPicPr>
            <a:picLocks noChangeAspect="1"/>
          </p:cNvPicPr>
          <p:nvPr/>
        </p:nvPicPr>
        <p:blipFill>
          <a:blip r:embed="rId3"/>
          <a:stretch>
            <a:fillRect/>
          </a:stretch>
        </p:blipFill>
        <p:spPr>
          <a:xfrm>
            <a:off x="1568624" y="908720"/>
            <a:ext cx="2567250" cy="5164500"/>
          </a:xfrm>
          <a:prstGeom prst="rect">
            <a:avLst/>
          </a:prstGeom>
        </p:spPr>
      </p:pic>
      <p:pic>
        <p:nvPicPr>
          <p:cNvPr id="4" name="図 3"/>
          <p:cNvPicPr>
            <a:picLocks noChangeAspect="1"/>
          </p:cNvPicPr>
          <p:nvPr/>
        </p:nvPicPr>
        <p:blipFill>
          <a:blip r:embed="rId4"/>
          <a:stretch>
            <a:fillRect/>
          </a:stretch>
        </p:blipFill>
        <p:spPr>
          <a:xfrm>
            <a:off x="5385048" y="908720"/>
            <a:ext cx="2971500" cy="5538500"/>
          </a:xfrm>
          <a:prstGeom prst="rect">
            <a:avLst/>
          </a:prstGeom>
        </p:spPr>
      </p:pic>
    </p:spTree>
    <p:extLst>
      <p:ext uri="{BB962C8B-B14F-4D97-AF65-F5344CB8AC3E}">
        <p14:creationId xmlns:p14="http://schemas.microsoft.com/office/powerpoint/2010/main" val="15924592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55</a:t>
            </a:fld>
            <a:r>
              <a:rPr lang="en-US" altLang="ja-JP" dirty="0"/>
              <a:t>-</a:t>
            </a:r>
          </a:p>
        </p:txBody>
      </p:sp>
      <p:pic>
        <p:nvPicPr>
          <p:cNvPr id="3" name="図 2"/>
          <p:cNvPicPr>
            <a:picLocks noChangeAspect="1"/>
          </p:cNvPicPr>
          <p:nvPr/>
        </p:nvPicPr>
        <p:blipFill>
          <a:blip r:embed="rId3"/>
          <a:stretch>
            <a:fillRect/>
          </a:stretch>
        </p:blipFill>
        <p:spPr>
          <a:xfrm>
            <a:off x="2322749" y="657000"/>
            <a:ext cx="5260501" cy="5544000"/>
          </a:xfrm>
          <a:prstGeom prst="rect">
            <a:avLst/>
          </a:prstGeom>
        </p:spPr>
      </p:pic>
    </p:spTree>
    <p:extLst>
      <p:ext uri="{BB962C8B-B14F-4D97-AF65-F5344CB8AC3E}">
        <p14:creationId xmlns:p14="http://schemas.microsoft.com/office/powerpoint/2010/main" val="37795921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56</a:t>
            </a:fld>
            <a:r>
              <a:rPr lang="en-US" altLang="ja-JP" dirty="0"/>
              <a:t>-</a:t>
            </a:r>
          </a:p>
        </p:txBody>
      </p:sp>
      <p:pic>
        <p:nvPicPr>
          <p:cNvPr id="2" name="図 1"/>
          <p:cNvPicPr>
            <a:picLocks noChangeAspect="1"/>
          </p:cNvPicPr>
          <p:nvPr/>
        </p:nvPicPr>
        <p:blipFill>
          <a:blip r:embed="rId3"/>
          <a:stretch>
            <a:fillRect/>
          </a:stretch>
        </p:blipFill>
        <p:spPr>
          <a:xfrm>
            <a:off x="2343749" y="636462"/>
            <a:ext cx="5218501" cy="5874000"/>
          </a:xfrm>
          <a:prstGeom prst="rect">
            <a:avLst/>
          </a:prstGeom>
        </p:spPr>
      </p:pic>
    </p:spTree>
    <p:extLst>
      <p:ext uri="{BB962C8B-B14F-4D97-AF65-F5344CB8AC3E}">
        <p14:creationId xmlns:p14="http://schemas.microsoft.com/office/powerpoint/2010/main" val="18871383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57</a:t>
            </a:fld>
            <a:r>
              <a:rPr lang="en-US" altLang="ja-JP" dirty="0"/>
              <a:t>-</a:t>
            </a:r>
          </a:p>
        </p:txBody>
      </p:sp>
      <p:pic>
        <p:nvPicPr>
          <p:cNvPr id="4" name="図 3"/>
          <p:cNvPicPr>
            <a:picLocks noChangeAspect="1"/>
          </p:cNvPicPr>
          <p:nvPr/>
        </p:nvPicPr>
        <p:blipFill>
          <a:blip r:embed="rId3"/>
          <a:stretch>
            <a:fillRect/>
          </a:stretch>
        </p:blipFill>
        <p:spPr>
          <a:xfrm>
            <a:off x="740336" y="663962"/>
            <a:ext cx="8526001" cy="5819000"/>
          </a:xfrm>
          <a:prstGeom prst="rect">
            <a:avLst/>
          </a:prstGeom>
        </p:spPr>
      </p:pic>
    </p:spTree>
    <p:extLst>
      <p:ext uri="{BB962C8B-B14F-4D97-AF65-F5344CB8AC3E}">
        <p14:creationId xmlns:p14="http://schemas.microsoft.com/office/powerpoint/2010/main" val="23548890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58</a:t>
            </a:fld>
            <a:r>
              <a:rPr lang="en-US" altLang="ja-JP" dirty="0"/>
              <a:t>-</a:t>
            </a:r>
          </a:p>
        </p:txBody>
      </p:sp>
      <p:pic>
        <p:nvPicPr>
          <p:cNvPr id="3" name="図 2"/>
          <p:cNvPicPr>
            <a:picLocks noChangeAspect="1"/>
          </p:cNvPicPr>
          <p:nvPr/>
        </p:nvPicPr>
        <p:blipFill>
          <a:blip r:embed="rId3"/>
          <a:stretch>
            <a:fillRect/>
          </a:stretch>
        </p:blipFill>
        <p:spPr>
          <a:xfrm>
            <a:off x="1928664" y="714402"/>
            <a:ext cx="2215500" cy="5797000"/>
          </a:xfrm>
          <a:prstGeom prst="rect">
            <a:avLst/>
          </a:prstGeom>
        </p:spPr>
      </p:pic>
      <p:pic>
        <p:nvPicPr>
          <p:cNvPr id="4" name="図 3"/>
          <p:cNvPicPr>
            <a:picLocks noChangeAspect="1"/>
          </p:cNvPicPr>
          <p:nvPr/>
        </p:nvPicPr>
        <p:blipFill>
          <a:blip r:embed="rId4"/>
          <a:stretch>
            <a:fillRect/>
          </a:stretch>
        </p:blipFill>
        <p:spPr>
          <a:xfrm>
            <a:off x="5529064" y="619088"/>
            <a:ext cx="2215500" cy="6050000"/>
          </a:xfrm>
          <a:prstGeom prst="rect">
            <a:avLst/>
          </a:prstGeom>
        </p:spPr>
      </p:pic>
    </p:spTree>
    <p:extLst>
      <p:ext uri="{BB962C8B-B14F-4D97-AF65-F5344CB8AC3E}">
        <p14:creationId xmlns:p14="http://schemas.microsoft.com/office/powerpoint/2010/main" val="6225376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59</a:t>
            </a:fld>
            <a:r>
              <a:rPr lang="en-US" altLang="ja-JP" dirty="0"/>
              <a:t>-</a:t>
            </a:r>
          </a:p>
        </p:txBody>
      </p:sp>
      <p:pic>
        <p:nvPicPr>
          <p:cNvPr id="5" name="図 4"/>
          <p:cNvPicPr>
            <a:picLocks noChangeAspect="1"/>
          </p:cNvPicPr>
          <p:nvPr/>
        </p:nvPicPr>
        <p:blipFill>
          <a:blip r:embed="rId3"/>
          <a:stretch>
            <a:fillRect/>
          </a:stretch>
        </p:blipFill>
        <p:spPr>
          <a:xfrm>
            <a:off x="3008784" y="629138"/>
            <a:ext cx="3675943" cy="5968512"/>
          </a:xfrm>
          <a:prstGeom prst="rect">
            <a:avLst/>
          </a:prstGeom>
        </p:spPr>
      </p:pic>
    </p:spTree>
    <p:extLst>
      <p:ext uri="{BB962C8B-B14F-4D97-AF65-F5344CB8AC3E}">
        <p14:creationId xmlns:p14="http://schemas.microsoft.com/office/powerpoint/2010/main" val="4107552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京都府がん検診受診率調査の概要</a:t>
            </a:r>
          </a:p>
        </p:txBody>
      </p:sp>
      <p:sp>
        <p:nvSpPr>
          <p:cNvPr id="8194" name="スライド番号プレースホルダー 4"/>
          <p:cNvSpPr>
            <a:spLocks noGrp="1"/>
          </p:cNvSpPr>
          <p:nvPr>
            <p:ph type="sldNum" sz="quarter" idx="12"/>
          </p:nvPr>
        </p:nvSpPr>
        <p:spPr>
          <a:noFill/>
          <a:ln>
            <a:miter lim="800000"/>
            <a:headEnd/>
            <a:tailEnd/>
          </a:ln>
        </p:spPr>
        <p:txBody>
          <a:bodyPr/>
          <a:lstStyle/>
          <a:p>
            <a:r>
              <a:rPr lang="en-US" altLang="ja-JP" dirty="0"/>
              <a:t>-</a:t>
            </a:r>
            <a:fld id="{71B1990D-0BBE-456D-A8B2-BC4A05F31890}" type="slidenum">
              <a:rPr lang="en-US" altLang="ja-JP" smtClean="0"/>
              <a:pPr/>
              <a:t>6</a:t>
            </a:fld>
            <a:r>
              <a:rPr lang="en-US" altLang="ja-JP" dirty="0"/>
              <a:t>-</a:t>
            </a:r>
          </a:p>
        </p:txBody>
      </p:sp>
      <p:sp>
        <p:nvSpPr>
          <p:cNvPr id="8196" name="Rectangle 3"/>
          <p:cNvSpPr>
            <a:spLocks noChangeArrowheads="1"/>
          </p:cNvSpPr>
          <p:nvPr/>
        </p:nvSpPr>
        <p:spPr bwMode="auto">
          <a:xfrm>
            <a:off x="344488" y="727075"/>
            <a:ext cx="9288462" cy="1649413"/>
          </a:xfrm>
          <a:prstGeom prst="rect">
            <a:avLst/>
          </a:prstGeom>
          <a:noFill/>
          <a:ln w="9525" algn="ctr">
            <a:noFill/>
            <a:miter lim="800000"/>
            <a:headEnd/>
            <a:tailEnd/>
          </a:ln>
        </p:spPr>
        <p:txBody>
          <a:bodyPr>
            <a:spAutoFit/>
          </a:bodyPr>
          <a:lstStyle/>
          <a:p>
            <a:pPr marL="182563" indent="-182563" eaLnBrk="1" hangingPunct="1">
              <a:lnSpc>
                <a:spcPct val="110000"/>
              </a:lnSpc>
              <a:spcBef>
                <a:spcPct val="20000"/>
              </a:spcBef>
              <a:tabLst>
                <a:tab pos="444500" algn="l"/>
                <a:tab pos="3492500" algn="l"/>
              </a:tabLst>
            </a:pPr>
            <a:r>
              <a:rPr lang="en-US" altLang="ja-JP" sz="1000" dirty="0">
                <a:latin typeface="ＭＳ Ｐゴシック" pitchFamily="50" charset="-128"/>
              </a:rPr>
              <a:t>	</a:t>
            </a:r>
            <a:r>
              <a:rPr lang="ja-JP" altLang="en-US" sz="1000" dirty="0">
                <a:latin typeface="ＭＳ Ｐゴシック" pitchFamily="50" charset="-128"/>
              </a:rPr>
              <a:t>（４）医療保険の種類</a:t>
            </a:r>
          </a:p>
          <a:p>
            <a:pPr marL="182563" indent="-182563" eaLnBrk="1" hangingPunct="1">
              <a:lnSpc>
                <a:spcPct val="110000"/>
              </a:lnSpc>
              <a:spcBef>
                <a:spcPct val="20000"/>
              </a:spcBef>
              <a:tabLst>
                <a:tab pos="444500" algn="l"/>
                <a:tab pos="3492500" algn="l"/>
              </a:tabLst>
            </a:pPr>
            <a:endParaRPr lang="ja-JP" altLang="en-US" sz="1000" dirty="0">
              <a:latin typeface="ＭＳ Ｐゴシック" pitchFamily="50" charset="-128"/>
            </a:endParaRPr>
          </a:p>
          <a:p>
            <a:pPr marL="182563" indent="-182563" eaLnBrk="1" hangingPunct="1">
              <a:lnSpc>
                <a:spcPct val="110000"/>
              </a:lnSpc>
              <a:spcBef>
                <a:spcPct val="20000"/>
              </a:spcBef>
              <a:tabLst>
                <a:tab pos="444500" algn="l"/>
                <a:tab pos="3492500" algn="l"/>
              </a:tabLst>
            </a:pPr>
            <a:endParaRPr lang="ja-JP" altLang="en-US" sz="1000" dirty="0">
              <a:latin typeface="ＭＳ Ｐゴシック" pitchFamily="50" charset="-128"/>
            </a:endParaRPr>
          </a:p>
          <a:p>
            <a:pPr marL="182563" indent="-182563" eaLnBrk="1" hangingPunct="1">
              <a:lnSpc>
                <a:spcPct val="110000"/>
              </a:lnSpc>
              <a:spcBef>
                <a:spcPct val="20000"/>
              </a:spcBef>
              <a:tabLst>
                <a:tab pos="444500" algn="l"/>
                <a:tab pos="3492500" algn="l"/>
              </a:tabLst>
            </a:pPr>
            <a:endParaRPr lang="ja-JP" altLang="en-US" sz="1000" dirty="0">
              <a:latin typeface="ＭＳ Ｐゴシック" pitchFamily="50" charset="-128"/>
            </a:endParaRPr>
          </a:p>
          <a:p>
            <a:pPr marL="182563" indent="-182563" eaLnBrk="1" hangingPunct="1">
              <a:lnSpc>
                <a:spcPct val="110000"/>
              </a:lnSpc>
              <a:spcBef>
                <a:spcPct val="20000"/>
              </a:spcBef>
              <a:tabLst>
                <a:tab pos="444500" algn="l"/>
                <a:tab pos="3492500" algn="l"/>
              </a:tabLst>
            </a:pPr>
            <a:endParaRPr lang="ja-JP" altLang="en-US" sz="1000" dirty="0">
              <a:latin typeface="ＭＳ Ｐゴシック" pitchFamily="50" charset="-128"/>
            </a:endParaRPr>
          </a:p>
          <a:p>
            <a:pPr marL="182563" indent="-182563" eaLnBrk="1" hangingPunct="1">
              <a:lnSpc>
                <a:spcPct val="110000"/>
              </a:lnSpc>
              <a:spcBef>
                <a:spcPct val="20000"/>
              </a:spcBef>
              <a:tabLst>
                <a:tab pos="444500" algn="l"/>
                <a:tab pos="3492500" algn="l"/>
              </a:tabLst>
            </a:pPr>
            <a:endParaRPr lang="ja-JP" altLang="en-US" sz="1000" dirty="0">
              <a:latin typeface="ＭＳ Ｐゴシック" pitchFamily="50" charset="-128"/>
            </a:endParaRPr>
          </a:p>
          <a:p>
            <a:pPr marL="182563" indent="-182563" eaLnBrk="1" hangingPunct="1">
              <a:lnSpc>
                <a:spcPct val="110000"/>
              </a:lnSpc>
              <a:spcBef>
                <a:spcPct val="20000"/>
              </a:spcBef>
              <a:tabLst>
                <a:tab pos="444500" algn="l"/>
                <a:tab pos="3492500" algn="l"/>
              </a:tabLst>
            </a:pPr>
            <a:endParaRPr lang="ja-JP" altLang="en-US" sz="1000" dirty="0">
              <a:latin typeface="ＭＳ Ｐゴシック" pitchFamily="50" charset="-128"/>
            </a:endParaRPr>
          </a:p>
          <a:p>
            <a:pPr marL="182563" indent="-182563" eaLnBrk="1" hangingPunct="1">
              <a:lnSpc>
                <a:spcPct val="110000"/>
              </a:lnSpc>
              <a:spcBef>
                <a:spcPct val="20000"/>
              </a:spcBef>
              <a:tabLst>
                <a:tab pos="444500" algn="l"/>
                <a:tab pos="3492500" algn="l"/>
              </a:tabLst>
            </a:pPr>
            <a:r>
              <a:rPr lang="ja-JP" altLang="en-US" sz="1000" dirty="0">
                <a:latin typeface="ＭＳ Ｐゴシック" pitchFamily="50" charset="-128"/>
              </a:rPr>
              <a:t>	（５）主たる仕事</a:t>
            </a:r>
          </a:p>
        </p:txBody>
      </p:sp>
      <p:pic>
        <p:nvPicPr>
          <p:cNvPr id="2" name="図 1"/>
          <p:cNvPicPr>
            <a:picLocks noChangeAspect="1"/>
          </p:cNvPicPr>
          <p:nvPr/>
        </p:nvPicPr>
        <p:blipFill>
          <a:blip r:embed="rId3"/>
          <a:stretch>
            <a:fillRect/>
          </a:stretch>
        </p:blipFill>
        <p:spPr>
          <a:xfrm>
            <a:off x="704529" y="980728"/>
            <a:ext cx="5473303" cy="960470"/>
          </a:xfrm>
          <a:prstGeom prst="rect">
            <a:avLst/>
          </a:prstGeom>
        </p:spPr>
      </p:pic>
      <p:pic>
        <p:nvPicPr>
          <p:cNvPr id="3" name="図 2"/>
          <p:cNvPicPr>
            <a:picLocks noChangeAspect="1"/>
          </p:cNvPicPr>
          <p:nvPr/>
        </p:nvPicPr>
        <p:blipFill>
          <a:blip r:embed="rId4"/>
          <a:stretch>
            <a:fillRect/>
          </a:stretch>
        </p:blipFill>
        <p:spPr>
          <a:xfrm>
            <a:off x="704529" y="2420888"/>
            <a:ext cx="5580026" cy="720080"/>
          </a:xfrm>
          <a:prstGeom prst="rect">
            <a:avLst/>
          </a:prstGeom>
        </p:spPr>
      </p:pic>
      <p:sp>
        <p:nvSpPr>
          <p:cNvPr id="4" name="テキスト ボックス 3"/>
          <p:cNvSpPr txBox="1"/>
          <p:nvPr/>
        </p:nvSpPr>
        <p:spPr>
          <a:xfrm>
            <a:off x="506210" y="3443109"/>
            <a:ext cx="5976664" cy="1323439"/>
          </a:xfrm>
          <a:prstGeom prst="rect">
            <a:avLst/>
          </a:prstGeom>
          <a:noFill/>
        </p:spPr>
        <p:txBody>
          <a:bodyPr wrap="square" rtlCol="0">
            <a:spAutoFit/>
          </a:bodyPr>
          <a:lstStyle/>
          <a:p>
            <a:r>
              <a:rPr lang="ja-JP" altLang="en-US" sz="1000" dirty="0">
                <a:latin typeface="ＭＳ Ｐゴシック" pitchFamily="50" charset="-128"/>
              </a:rPr>
              <a:t>（６）職場の規模（勤めと回答した者）</a:t>
            </a:r>
            <a:endParaRPr lang="en-US" altLang="ja-JP" sz="1000" dirty="0">
              <a:latin typeface="ＭＳ Ｐゴシック" pitchFamily="50" charset="-128"/>
            </a:endParaRPr>
          </a:p>
          <a:p>
            <a:endParaRPr lang="en-US" altLang="ja-JP" sz="1000" dirty="0">
              <a:latin typeface="ＭＳ Ｐゴシック" pitchFamily="50" charset="-128"/>
            </a:endParaRPr>
          </a:p>
          <a:p>
            <a:endParaRPr lang="en-US" altLang="ja-JP" dirty="0">
              <a:solidFill>
                <a:srgbClr val="FF0000"/>
              </a:solidFill>
            </a:endParaRPr>
          </a:p>
          <a:p>
            <a:endParaRPr kumimoji="1" lang="en-US" altLang="ja-JP" dirty="0">
              <a:solidFill>
                <a:srgbClr val="FF0000"/>
              </a:solidFill>
            </a:endParaRPr>
          </a:p>
          <a:p>
            <a:endParaRPr lang="en-US" altLang="ja-JP" dirty="0"/>
          </a:p>
          <a:p>
            <a:endParaRPr kumimoji="1" lang="en-US" altLang="ja-JP" dirty="0"/>
          </a:p>
          <a:p>
            <a:endParaRPr kumimoji="1" lang="en-US" altLang="ja-JP" dirty="0"/>
          </a:p>
        </p:txBody>
      </p:sp>
      <p:pic>
        <p:nvPicPr>
          <p:cNvPr id="5" name="図 4"/>
          <p:cNvPicPr>
            <a:picLocks noChangeAspect="1"/>
          </p:cNvPicPr>
          <p:nvPr/>
        </p:nvPicPr>
        <p:blipFill>
          <a:blip r:embed="rId5"/>
          <a:stretch>
            <a:fillRect/>
          </a:stretch>
        </p:blipFill>
        <p:spPr>
          <a:xfrm>
            <a:off x="704539" y="3674110"/>
            <a:ext cx="4189501" cy="6600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60</a:t>
            </a:fld>
            <a:r>
              <a:rPr lang="en-US" altLang="ja-JP" dirty="0"/>
              <a:t>-</a:t>
            </a:r>
          </a:p>
        </p:txBody>
      </p:sp>
      <p:pic>
        <p:nvPicPr>
          <p:cNvPr id="2" name="図 1"/>
          <p:cNvPicPr>
            <a:picLocks noChangeAspect="1"/>
          </p:cNvPicPr>
          <p:nvPr/>
        </p:nvPicPr>
        <p:blipFill>
          <a:blip r:embed="rId3"/>
          <a:stretch>
            <a:fillRect/>
          </a:stretch>
        </p:blipFill>
        <p:spPr>
          <a:xfrm>
            <a:off x="2047124" y="1663500"/>
            <a:ext cx="5811751" cy="3531000"/>
          </a:xfrm>
          <a:prstGeom prst="rect">
            <a:avLst/>
          </a:prstGeom>
        </p:spPr>
      </p:pic>
    </p:spTree>
    <p:extLst>
      <p:ext uri="{BB962C8B-B14F-4D97-AF65-F5344CB8AC3E}">
        <p14:creationId xmlns:p14="http://schemas.microsoft.com/office/powerpoint/2010/main" val="13184753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61</a:t>
            </a:fld>
            <a:r>
              <a:rPr lang="en-US" altLang="ja-JP" dirty="0"/>
              <a:t>-</a:t>
            </a:r>
          </a:p>
        </p:txBody>
      </p:sp>
      <p:pic>
        <p:nvPicPr>
          <p:cNvPr id="6" name="図 5"/>
          <p:cNvPicPr>
            <a:picLocks noChangeAspect="1"/>
          </p:cNvPicPr>
          <p:nvPr/>
        </p:nvPicPr>
        <p:blipFill>
          <a:blip r:embed="rId3"/>
          <a:stretch>
            <a:fillRect/>
          </a:stretch>
        </p:blipFill>
        <p:spPr>
          <a:xfrm>
            <a:off x="1259624" y="1377500"/>
            <a:ext cx="7386751" cy="4103000"/>
          </a:xfrm>
          <a:prstGeom prst="rect">
            <a:avLst/>
          </a:prstGeom>
        </p:spPr>
      </p:pic>
    </p:spTree>
    <p:extLst>
      <p:ext uri="{BB962C8B-B14F-4D97-AF65-F5344CB8AC3E}">
        <p14:creationId xmlns:p14="http://schemas.microsoft.com/office/powerpoint/2010/main" val="28011102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62</a:t>
            </a:fld>
            <a:r>
              <a:rPr lang="en-US" altLang="ja-JP" dirty="0"/>
              <a:t>-</a:t>
            </a:r>
          </a:p>
        </p:txBody>
      </p:sp>
      <p:pic>
        <p:nvPicPr>
          <p:cNvPr id="5" name="図 4"/>
          <p:cNvPicPr>
            <a:picLocks noChangeAspect="1"/>
          </p:cNvPicPr>
          <p:nvPr/>
        </p:nvPicPr>
        <p:blipFill>
          <a:blip r:embed="rId3"/>
          <a:stretch>
            <a:fillRect/>
          </a:stretch>
        </p:blipFill>
        <p:spPr>
          <a:xfrm>
            <a:off x="1228124" y="1581000"/>
            <a:ext cx="7449751" cy="3696000"/>
          </a:xfrm>
          <a:prstGeom prst="rect">
            <a:avLst/>
          </a:prstGeom>
        </p:spPr>
      </p:pic>
    </p:spTree>
    <p:extLst>
      <p:ext uri="{BB962C8B-B14F-4D97-AF65-F5344CB8AC3E}">
        <p14:creationId xmlns:p14="http://schemas.microsoft.com/office/powerpoint/2010/main" val="8360504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63</a:t>
            </a:fld>
            <a:r>
              <a:rPr lang="en-US" altLang="ja-JP" dirty="0"/>
              <a:t>-</a:t>
            </a:r>
          </a:p>
        </p:txBody>
      </p:sp>
      <p:pic>
        <p:nvPicPr>
          <p:cNvPr id="3" name="図 2"/>
          <p:cNvPicPr>
            <a:picLocks noChangeAspect="1"/>
          </p:cNvPicPr>
          <p:nvPr/>
        </p:nvPicPr>
        <p:blipFill>
          <a:blip r:embed="rId3"/>
          <a:stretch>
            <a:fillRect/>
          </a:stretch>
        </p:blipFill>
        <p:spPr>
          <a:xfrm>
            <a:off x="2047124" y="1545250"/>
            <a:ext cx="5811751" cy="3767500"/>
          </a:xfrm>
          <a:prstGeom prst="rect">
            <a:avLst/>
          </a:prstGeom>
        </p:spPr>
      </p:pic>
    </p:spTree>
    <p:extLst>
      <p:ext uri="{BB962C8B-B14F-4D97-AF65-F5344CB8AC3E}">
        <p14:creationId xmlns:p14="http://schemas.microsoft.com/office/powerpoint/2010/main" val="31286177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64</a:t>
            </a:fld>
            <a:r>
              <a:rPr lang="en-US" altLang="ja-JP" dirty="0"/>
              <a:t>-</a:t>
            </a:r>
          </a:p>
        </p:txBody>
      </p:sp>
      <p:pic>
        <p:nvPicPr>
          <p:cNvPr id="5" name="図 4"/>
          <p:cNvPicPr>
            <a:picLocks noChangeAspect="1"/>
          </p:cNvPicPr>
          <p:nvPr/>
        </p:nvPicPr>
        <p:blipFill>
          <a:blip r:embed="rId3"/>
          <a:stretch>
            <a:fillRect/>
          </a:stretch>
        </p:blipFill>
        <p:spPr>
          <a:xfrm>
            <a:off x="1259624" y="1328000"/>
            <a:ext cx="7386751" cy="4202000"/>
          </a:xfrm>
          <a:prstGeom prst="rect">
            <a:avLst/>
          </a:prstGeom>
        </p:spPr>
      </p:pic>
    </p:spTree>
    <p:extLst>
      <p:ext uri="{BB962C8B-B14F-4D97-AF65-F5344CB8AC3E}">
        <p14:creationId xmlns:p14="http://schemas.microsoft.com/office/powerpoint/2010/main" val="1230689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65</a:t>
            </a:fld>
            <a:r>
              <a:rPr lang="en-US" altLang="ja-JP" dirty="0"/>
              <a:t>-</a:t>
            </a:r>
          </a:p>
        </p:txBody>
      </p:sp>
      <p:pic>
        <p:nvPicPr>
          <p:cNvPr id="3" name="図 2"/>
          <p:cNvPicPr>
            <a:picLocks noChangeAspect="1"/>
          </p:cNvPicPr>
          <p:nvPr/>
        </p:nvPicPr>
        <p:blipFill>
          <a:blip r:embed="rId3"/>
          <a:stretch>
            <a:fillRect/>
          </a:stretch>
        </p:blipFill>
        <p:spPr>
          <a:xfrm>
            <a:off x="1165124" y="1531500"/>
            <a:ext cx="7575751" cy="3795000"/>
          </a:xfrm>
          <a:prstGeom prst="rect">
            <a:avLst/>
          </a:prstGeom>
        </p:spPr>
      </p:pic>
    </p:spTree>
    <p:extLst>
      <p:ext uri="{BB962C8B-B14F-4D97-AF65-F5344CB8AC3E}">
        <p14:creationId xmlns:p14="http://schemas.microsoft.com/office/powerpoint/2010/main" val="220509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66</a:t>
            </a:fld>
            <a:r>
              <a:rPr lang="en-US" altLang="ja-JP" dirty="0"/>
              <a:t>-</a:t>
            </a:r>
          </a:p>
        </p:txBody>
      </p:sp>
      <p:pic>
        <p:nvPicPr>
          <p:cNvPr id="2" name="図 1"/>
          <p:cNvPicPr>
            <a:picLocks noChangeAspect="1"/>
          </p:cNvPicPr>
          <p:nvPr/>
        </p:nvPicPr>
        <p:blipFill>
          <a:blip r:embed="rId3"/>
          <a:stretch>
            <a:fillRect/>
          </a:stretch>
        </p:blipFill>
        <p:spPr>
          <a:xfrm>
            <a:off x="2047124" y="1658000"/>
            <a:ext cx="5811751" cy="3542000"/>
          </a:xfrm>
          <a:prstGeom prst="rect">
            <a:avLst/>
          </a:prstGeom>
        </p:spPr>
      </p:pic>
    </p:spTree>
    <p:extLst>
      <p:ext uri="{BB962C8B-B14F-4D97-AF65-F5344CB8AC3E}">
        <p14:creationId xmlns:p14="http://schemas.microsoft.com/office/powerpoint/2010/main" val="41126112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67</a:t>
            </a:fld>
            <a:r>
              <a:rPr lang="en-US" altLang="ja-JP" dirty="0"/>
              <a:t>-</a:t>
            </a:r>
          </a:p>
        </p:txBody>
      </p:sp>
      <p:pic>
        <p:nvPicPr>
          <p:cNvPr id="5" name="図 4"/>
          <p:cNvPicPr>
            <a:picLocks noChangeAspect="1"/>
          </p:cNvPicPr>
          <p:nvPr/>
        </p:nvPicPr>
        <p:blipFill>
          <a:blip r:embed="rId3"/>
          <a:stretch>
            <a:fillRect/>
          </a:stretch>
        </p:blipFill>
        <p:spPr>
          <a:xfrm>
            <a:off x="1259624" y="1377500"/>
            <a:ext cx="7386751" cy="4103000"/>
          </a:xfrm>
          <a:prstGeom prst="rect">
            <a:avLst/>
          </a:prstGeom>
        </p:spPr>
      </p:pic>
    </p:spTree>
    <p:extLst>
      <p:ext uri="{BB962C8B-B14F-4D97-AF65-F5344CB8AC3E}">
        <p14:creationId xmlns:p14="http://schemas.microsoft.com/office/powerpoint/2010/main" val="36733483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68</a:t>
            </a:fld>
            <a:r>
              <a:rPr lang="en-US" altLang="ja-JP" dirty="0"/>
              <a:t>-</a:t>
            </a:r>
          </a:p>
        </p:txBody>
      </p:sp>
      <p:pic>
        <p:nvPicPr>
          <p:cNvPr id="5" name="図 4"/>
          <p:cNvPicPr>
            <a:picLocks noChangeAspect="1"/>
          </p:cNvPicPr>
          <p:nvPr/>
        </p:nvPicPr>
        <p:blipFill>
          <a:blip r:embed="rId3"/>
          <a:stretch>
            <a:fillRect/>
          </a:stretch>
        </p:blipFill>
        <p:spPr>
          <a:xfrm>
            <a:off x="1228124" y="1581000"/>
            <a:ext cx="7449751" cy="3696000"/>
          </a:xfrm>
          <a:prstGeom prst="rect">
            <a:avLst/>
          </a:prstGeom>
        </p:spPr>
      </p:pic>
    </p:spTree>
    <p:extLst>
      <p:ext uri="{BB962C8B-B14F-4D97-AF65-F5344CB8AC3E}">
        <p14:creationId xmlns:p14="http://schemas.microsoft.com/office/powerpoint/2010/main" val="21522970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69</a:t>
            </a:fld>
            <a:r>
              <a:rPr lang="en-US" altLang="ja-JP" dirty="0"/>
              <a:t>-</a:t>
            </a:r>
          </a:p>
        </p:txBody>
      </p:sp>
      <p:pic>
        <p:nvPicPr>
          <p:cNvPr id="3" name="図 2"/>
          <p:cNvPicPr>
            <a:picLocks noChangeAspect="1"/>
          </p:cNvPicPr>
          <p:nvPr/>
        </p:nvPicPr>
        <p:blipFill>
          <a:blip r:embed="rId3"/>
          <a:stretch>
            <a:fillRect/>
          </a:stretch>
        </p:blipFill>
        <p:spPr>
          <a:xfrm>
            <a:off x="2047124" y="1627750"/>
            <a:ext cx="5811751" cy="3602500"/>
          </a:xfrm>
          <a:prstGeom prst="rect">
            <a:avLst/>
          </a:prstGeom>
        </p:spPr>
      </p:pic>
    </p:spTree>
    <p:extLst>
      <p:ext uri="{BB962C8B-B14F-4D97-AF65-F5344CB8AC3E}">
        <p14:creationId xmlns:p14="http://schemas.microsoft.com/office/powerpoint/2010/main" val="2438224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京都府がん検診受診率調査の概要</a:t>
            </a:r>
          </a:p>
        </p:txBody>
      </p:sp>
      <p:sp>
        <p:nvSpPr>
          <p:cNvPr id="9218" name="スライド番号プレースホルダー 4"/>
          <p:cNvSpPr>
            <a:spLocks noGrp="1"/>
          </p:cNvSpPr>
          <p:nvPr>
            <p:ph type="sldNum" sz="quarter" idx="12"/>
          </p:nvPr>
        </p:nvSpPr>
        <p:spPr>
          <a:noFill/>
          <a:ln>
            <a:miter lim="800000"/>
            <a:headEnd/>
            <a:tailEnd/>
          </a:ln>
        </p:spPr>
        <p:txBody>
          <a:bodyPr/>
          <a:lstStyle/>
          <a:p>
            <a:r>
              <a:rPr lang="en-US" altLang="ja-JP" dirty="0"/>
              <a:t>-</a:t>
            </a:r>
            <a:fld id="{1E092DE8-9FB9-46DE-B468-23492176361E}" type="slidenum">
              <a:rPr lang="en-US" altLang="ja-JP" smtClean="0"/>
              <a:pPr/>
              <a:t>7</a:t>
            </a:fld>
            <a:r>
              <a:rPr lang="en-US" altLang="ja-JP" dirty="0"/>
              <a:t>-</a:t>
            </a:r>
          </a:p>
        </p:txBody>
      </p:sp>
      <p:sp>
        <p:nvSpPr>
          <p:cNvPr id="9220" name="Rectangle 3"/>
          <p:cNvSpPr>
            <a:spLocks noChangeArrowheads="1"/>
          </p:cNvSpPr>
          <p:nvPr/>
        </p:nvSpPr>
        <p:spPr bwMode="auto">
          <a:xfrm>
            <a:off x="344488" y="573088"/>
            <a:ext cx="8929687" cy="646331"/>
          </a:xfrm>
          <a:prstGeom prst="rect">
            <a:avLst/>
          </a:prstGeom>
          <a:noFill/>
          <a:ln w="9525" algn="ctr">
            <a:noFill/>
            <a:miter lim="800000"/>
            <a:headEnd/>
            <a:tailEnd/>
          </a:ln>
        </p:spPr>
        <p:txBody>
          <a:bodyPr>
            <a:spAutoFit/>
          </a:bodyPr>
          <a:lstStyle/>
          <a:p>
            <a:pPr marL="130175" indent="-130175" eaLnBrk="1" hangingPunct="1">
              <a:lnSpc>
                <a:spcPct val="120000"/>
              </a:lnSpc>
              <a:spcBef>
                <a:spcPct val="20000"/>
              </a:spcBef>
              <a:tabLst>
                <a:tab pos="444500" algn="l"/>
                <a:tab pos="3492500" algn="l"/>
              </a:tabLst>
            </a:pPr>
            <a:r>
              <a:rPr lang="en-US" altLang="ja-JP" sz="1000" dirty="0">
                <a:latin typeface="ＭＳ Ｐゴシック" pitchFamily="50" charset="-128"/>
              </a:rPr>
              <a:t>※</a:t>
            </a:r>
            <a:r>
              <a:rPr lang="ja-JP" altLang="en-US" sz="1000" dirty="0">
                <a:latin typeface="ＭＳ Ｐゴシック" pitchFamily="50" charset="-128"/>
              </a:rPr>
              <a:t>がん検診に関するアンケート結果については、調査の概要で述べたように、地域別（保健所単位、京都市・乙訓・山城北・山城南・南丹・中丹東・中丹西・丹後）に区切った層に分け、地域別で１００名以上、合計で約６，０００名の回答者数を集めたため、結果の集計に際しては、平成</a:t>
            </a:r>
            <a:r>
              <a:rPr lang="en-US" altLang="ja-JP" sz="1000" dirty="0">
                <a:latin typeface="ＭＳ Ｐゴシック" pitchFamily="50" charset="-128"/>
              </a:rPr>
              <a:t>27</a:t>
            </a:r>
            <a:r>
              <a:rPr lang="ja-JP" altLang="en-US" sz="1000" dirty="0">
                <a:latin typeface="ＭＳ Ｐゴシック" pitchFamily="50" charset="-128"/>
              </a:rPr>
              <a:t>年国勢調査における人口構成比へのウェイトバック（平成</a:t>
            </a:r>
            <a:r>
              <a:rPr lang="en-US" altLang="ja-JP" sz="1000" dirty="0">
                <a:latin typeface="ＭＳ Ｐゴシック" pitchFamily="50" charset="-128"/>
              </a:rPr>
              <a:t>27</a:t>
            </a:r>
            <a:r>
              <a:rPr lang="ja-JP" altLang="en-US" sz="1000" dirty="0">
                <a:latin typeface="ＭＳ Ｐゴシック" pitchFamily="50" charset="-128"/>
              </a:rPr>
              <a:t>年国勢調査における各層の人口</a:t>
            </a:r>
            <a:r>
              <a:rPr lang="en-US" altLang="ja-JP" sz="1000" dirty="0">
                <a:latin typeface="ＭＳ Ｐゴシック" pitchFamily="50" charset="-128"/>
              </a:rPr>
              <a:t>÷</a:t>
            </a:r>
            <a:r>
              <a:rPr lang="ja-JP" altLang="en-US" sz="1000" dirty="0">
                <a:latin typeface="ＭＳ Ｐゴシック" pitchFamily="50" charset="-128"/>
              </a:rPr>
              <a:t>各層の回収数＝ウェイト値を回収票に乗じる方法）を行い集計した。</a:t>
            </a:r>
          </a:p>
        </p:txBody>
      </p:sp>
      <p:pic>
        <p:nvPicPr>
          <p:cNvPr id="2" name="図 1"/>
          <p:cNvPicPr>
            <a:picLocks noChangeAspect="1"/>
          </p:cNvPicPr>
          <p:nvPr/>
        </p:nvPicPr>
        <p:blipFill>
          <a:blip r:embed="rId3"/>
          <a:stretch>
            <a:fillRect/>
          </a:stretch>
        </p:blipFill>
        <p:spPr>
          <a:xfrm>
            <a:off x="2138002" y="1412776"/>
            <a:ext cx="5629996" cy="365695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70</a:t>
            </a:fld>
            <a:r>
              <a:rPr lang="en-US" altLang="ja-JP" dirty="0"/>
              <a:t>-</a:t>
            </a:r>
          </a:p>
        </p:txBody>
      </p:sp>
      <p:pic>
        <p:nvPicPr>
          <p:cNvPr id="4" name="図 3"/>
          <p:cNvPicPr>
            <a:picLocks noChangeAspect="1"/>
          </p:cNvPicPr>
          <p:nvPr/>
        </p:nvPicPr>
        <p:blipFill>
          <a:blip r:embed="rId3"/>
          <a:stretch>
            <a:fillRect/>
          </a:stretch>
        </p:blipFill>
        <p:spPr>
          <a:xfrm>
            <a:off x="1259624" y="1308750"/>
            <a:ext cx="7386751" cy="4240500"/>
          </a:xfrm>
          <a:prstGeom prst="rect">
            <a:avLst/>
          </a:prstGeom>
        </p:spPr>
      </p:pic>
    </p:spTree>
    <p:extLst>
      <p:ext uri="{BB962C8B-B14F-4D97-AF65-F5344CB8AC3E}">
        <p14:creationId xmlns:p14="http://schemas.microsoft.com/office/powerpoint/2010/main" val="10860526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71</a:t>
            </a:fld>
            <a:r>
              <a:rPr lang="en-US" altLang="ja-JP" dirty="0"/>
              <a:t>-</a:t>
            </a:r>
          </a:p>
        </p:txBody>
      </p:sp>
      <p:pic>
        <p:nvPicPr>
          <p:cNvPr id="3" name="図 2"/>
          <p:cNvPicPr>
            <a:picLocks noChangeAspect="1"/>
          </p:cNvPicPr>
          <p:nvPr/>
        </p:nvPicPr>
        <p:blipFill>
          <a:blip r:embed="rId3"/>
          <a:stretch>
            <a:fillRect/>
          </a:stretch>
        </p:blipFill>
        <p:spPr>
          <a:xfrm>
            <a:off x="1228124" y="1517750"/>
            <a:ext cx="7449751" cy="3822500"/>
          </a:xfrm>
          <a:prstGeom prst="rect">
            <a:avLst/>
          </a:prstGeom>
        </p:spPr>
      </p:pic>
    </p:spTree>
    <p:extLst>
      <p:ext uri="{BB962C8B-B14F-4D97-AF65-F5344CB8AC3E}">
        <p14:creationId xmlns:p14="http://schemas.microsoft.com/office/powerpoint/2010/main" val="17611301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72</a:t>
            </a:fld>
            <a:r>
              <a:rPr lang="en-US" altLang="ja-JP" dirty="0"/>
              <a:t>-</a:t>
            </a:r>
          </a:p>
        </p:txBody>
      </p:sp>
      <p:pic>
        <p:nvPicPr>
          <p:cNvPr id="3" name="図 2"/>
          <p:cNvPicPr>
            <a:picLocks noChangeAspect="1"/>
          </p:cNvPicPr>
          <p:nvPr/>
        </p:nvPicPr>
        <p:blipFill>
          <a:blip r:embed="rId3"/>
          <a:stretch>
            <a:fillRect/>
          </a:stretch>
        </p:blipFill>
        <p:spPr>
          <a:xfrm>
            <a:off x="2026124" y="1594750"/>
            <a:ext cx="5853751" cy="3668500"/>
          </a:xfrm>
          <a:prstGeom prst="rect">
            <a:avLst/>
          </a:prstGeom>
        </p:spPr>
      </p:pic>
    </p:spTree>
    <p:extLst>
      <p:ext uri="{BB962C8B-B14F-4D97-AF65-F5344CB8AC3E}">
        <p14:creationId xmlns:p14="http://schemas.microsoft.com/office/powerpoint/2010/main" val="16551658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73</a:t>
            </a:fld>
            <a:r>
              <a:rPr lang="en-US" altLang="ja-JP" dirty="0"/>
              <a:t>-</a:t>
            </a:r>
          </a:p>
        </p:txBody>
      </p:sp>
      <p:pic>
        <p:nvPicPr>
          <p:cNvPr id="4" name="図 3"/>
          <p:cNvPicPr>
            <a:picLocks noChangeAspect="1"/>
          </p:cNvPicPr>
          <p:nvPr/>
        </p:nvPicPr>
        <p:blipFill>
          <a:blip r:embed="rId3"/>
          <a:stretch>
            <a:fillRect/>
          </a:stretch>
        </p:blipFill>
        <p:spPr>
          <a:xfrm>
            <a:off x="1259624" y="1322500"/>
            <a:ext cx="7386751" cy="4213000"/>
          </a:xfrm>
          <a:prstGeom prst="rect">
            <a:avLst/>
          </a:prstGeom>
        </p:spPr>
      </p:pic>
    </p:spTree>
    <p:extLst>
      <p:ext uri="{BB962C8B-B14F-4D97-AF65-F5344CB8AC3E}">
        <p14:creationId xmlns:p14="http://schemas.microsoft.com/office/powerpoint/2010/main" val="24146095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74</a:t>
            </a:fld>
            <a:r>
              <a:rPr lang="en-US" altLang="ja-JP" dirty="0"/>
              <a:t>-</a:t>
            </a:r>
          </a:p>
        </p:txBody>
      </p:sp>
      <p:pic>
        <p:nvPicPr>
          <p:cNvPr id="3" name="図 2"/>
          <p:cNvPicPr>
            <a:picLocks noChangeAspect="1"/>
          </p:cNvPicPr>
          <p:nvPr/>
        </p:nvPicPr>
        <p:blipFill>
          <a:blip r:embed="rId3"/>
          <a:stretch>
            <a:fillRect/>
          </a:stretch>
        </p:blipFill>
        <p:spPr>
          <a:xfrm>
            <a:off x="1228124" y="1531500"/>
            <a:ext cx="7449751" cy="3795000"/>
          </a:xfrm>
          <a:prstGeom prst="rect">
            <a:avLst/>
          </a:prstGeom>
        </p:spPr>
      </p:pic>
    </p:spTree>
    <p:extLst>
      <p:ext uri="{BB962C8B-B14F-4D97-AF65-F5344CB8AC3E}">
        <p14:creationId xmlns:p14="http://schemas.microsoft.com/office/powerpoint/2010/main" val="22613959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75</a:t>
            </a:fld>
            <a:r>
              <a:rPr lang="en-US" altLang="ja-JP" dirty="0"/>
              <a:t>-</a:t>
            </a:r>
          </a:p>
        </p:txBody>
      </p:sp>
      <p:pic>
        <p:nvPicPr>
          <p:cNvPr id="3" name="図 2"/>
          <p:cNvPicPr>
            <a:picLocks noChangeAspect="1"/>
          </p:cNvPicPr>
          <p:nvPr/>
        </p:nvPicPr>
        <p:blipFill>
          <a:blip r:embed="rId3"/>
          <a:stretch>
            <a:fillRect/>
          </a:stretch>
        </p:blipFill>
        <p:spPr>
          <a:xfrm>
            <a:off x="2047124" y="1581000"/>
            <a:ext cx="5811751" cy="3696000"/>
          </a:xfrm>
          <a:prstGeom prst="rect">
            <a:avLst/>
          </a:prstGeom>
        </p:spPr>
      </p:pic>
    </p:spTree>
    <p:extLst>
      <p:ext uri="{BB962C8B-B14F-4D97-AF65-F5344CB8AC3E}">
        <p14:creationId xmlns:p14="http://schemas.microsoft.com/office/powerpoint/2010/main" val="34803719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76</a:t>
            </a:fld>
            <a:r>
              <a:rPr lang="en-US" altLang="ja-JP" dirty="0"/>
              <a:t>-</a:t>
            </a:r>
          </a:p>
        </p:txBody>
      </p:sp>
      <p:pic>
        <p:nvPicPr>
          <p:cNvPr id="4" name="図 3"/>
          <p:cNvPicPr>
            <a:picLocks noChangeAspect="1"/>
          </p:cNvPicPr>
          <p:nvPr/>
        </p:nvPicPr>
        <p:blipFill>
          <a:blip r:embed="rId3"/>
          <a:stretch>
            <a:fillRect/>
          </a:stretch>
        </p:blipFill>
        <p:spPr>
          <a:xfrm>
            <a:off x="1259624" y="1306000"/>
            <a:ext cx="7386751" cy="4246000"/>
          </a:xfrm>
          <a:prstGeom prst="rect">
            <a:avLst/>
          </a:prstGeom>
        </p:spPr>
      </p:pic>
    </p:spTree>
    <p:extLst>
      <p:ext uri="{BB962C8B-B14F-4D97-AF65-F5344CB8AC3E}">
        <p14:creationId xmlns:p14="http://schemas.microsoft.com/office/powerpoint/2010/main" val="11991841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77</a:t>
            </a:fld>
            <a:r>
              <a:rPr lang="en-US" altLang="ja-JP" dirty="0"/>
              <a:t>-</a:t>
            </a:r>
          </a:p>
        </p:txBody>
      </p:sp>
      <p:pic>
        <p:nvPicPr>
          <p:cNvPr id="3" name="図 2"/>
          <p:cNvPicPr>
            <a:picLocks noChangeAspect="1"/>
          </p:cNvPicPr>
          <p:nvPr/>
        </p:nvPicPr>
        <p:blipFill>
          <a:blip r:embed="rId3"/>
          <a:stretch>
            <a:fillRect/>
          </a:stretch>
        </p:blipFill>
        <p:spPr>
          <a:xfrm>
            <a:off x="1228124" y="1531500"/>
            <a:ext cx="7449751" cy="3795000"/>
          </a:xfrm>
          <a:prstGeom prst="rect">
            <a:avLst/>
          </a:prstGeom>
        </p:spPr>
      </p:pic>
    </p:spTree>
    <p:extLst>
      <p:ext uri="{BB962C8B-B14F-4D97-AF65-F5344CB8AC3E}">
        <p14:creationId xmlns:p14="http://schemas.microsoft.com/office/powerpoint/2010/main" val="26263465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78</a:t>
            </a:fld>
            <a:r>
              <a:rPr lang="en-US" altLang="ja-JP" dirty="0"/>
              <a:t>-</a:t>
            </a:r>
          </a:p>
        </p:txBody>
      </p:sp>
      <p:pic>
        <p:nvPicPr>
          <p:cNvPr id="3" name="図 2"/>
          <p:cNvPicPr>
            <a:picLocks noChangeAspect="1"/>
          </p:cNvPicPr>
          <p:nvPr/>
        </p:nvPicPr>
        <p:blipFill>
          <a:blip r:embed="rId3"/>
          <a:stretch>
            <a:fillRect/>
          </a:stretch>
        </p:blipFill>
        <p:spPr>
          <a:xfrm>
            <a:off x="2047124" y="1616750"/>
            <a:ext cx="5811751" cy="3624500"/>
          </a:xfrm>
          <a:prstGeom prst="rect">
            <a:avLst/>
          </a:prstGeom>
        </p:spPr>
      </p:pic>
    </p:spTree>
    <p:extLst>
      <p:ext uri="{BB962C8B-B14F-4D97-AF65-F5344CB8AC3E}">
        <p14:creationId xmlns:p14="http://schemas.microsoft.com/office/powerpoint/2010/main" val="1927787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79</a:t>
            </a:fld>
            <a:r>
              <a:rPr lang="en-US" altLang="ja-JP" dirty="0"/>
              <a:t>-</a:t>
            </a:r>
          </a:p>
        </p:txBody>
      </p:sp>
      <p:pic>
        <p:nvPicPr>
          <p:cNvPr id="4" name="図 3"/>
          <p:cNvPicPr>
            <a:picLocks noChangeAspect="1"/>
          </p:cNvPicPr>
          <p:nvPr/>
        </p:nvPicPr>
        <p:blipFill>
          <a:blip r:embed="rId3"/>
          <a:stretch>
            <a:fillRect/>
          </a:stretch>
        </p:blipFill>
        <p:spPr>
          <a:xfrm>
            <a:off x="1259624" y="1300500"/>
            <a:ext cx="7386751" cy="4257000"/>
          </a:xfrm>
          <a:prstGeom prst="rect">
            <a:avLst/>
          </a:prstGeom>
        </p:spPr>
      </p:pic>
    </p:spTree>
    <p:extLst>
      <p:ext uri="{BB962C8B-B14F-4D97-AF65-F5344CB8AC3E}">
        <p14:creationId xmlns:p14="http://schemas.microsoft.com/office/powerpoint/2010/main" val="2899792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ー 4"/>
          <p:cNvSpPr txBox="1">
            <a:spLocks noGrp="1"/>
          </p:cNvSpPr>
          <p:nvPr/>
        </p:nvSpPr>
        <p:spPr bwMode="auto">
          <a:xfrm>
            <a:off x="4591050" y="6597650"/>
            <a:ext cx="606425" cy="304800"/>
          </a:xfrm>
          <a:prstGeom prst="rect">
            <a:avLst/>
          </a:prstGeom>
          <a:noFill/>
          <a:ln w="9525">
            <a:noFill/>
            <a:miter lim="800000"/>
            <a:headEnd/>
            <a:tailEnd/>
          </a:ln>
        </p:spPr>
        <p:txBody>
          <a:bodyPr wrap="none">
            <a:spAutoFit/>
          </a:bodyPr>
          <a:lstStyle/>
          <a:p>
            <a:pPr algn="ctr" eaLnBrk="1" hangingPunct="1"/>
            <a:r>
              <a:rPr lang="en-US" altLang="ja-JP" sz="1400" dirty="0"/>
              <a:t>-</a:t>
            </a:r>
            <a:fld id="{CFCFFF9C-00DB-4393-891D-0B4A955856E2}" type="slidenum">
              <a:rPr lang="en-US" altLang="ja-JP" sz="1400"/>
              <a:pPr algn="ctr" eaLnBrk="1" hangingPunct="1"/>
              <a:t>8</a:t>
            </a:fld>
            <a:r>
              <a:rPr lang="en-US" altLang="ja-JP" sz="1400" dirty="0"/>
              <a:t>-</a:t>
            </a:r>
          </a:p>
        </p:txBody>
      </p:sp>
      <p:sp>
        <p:nvSpPr>
          <p:cNvPr id="1024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京都府がん検診受診率調査の概要</a:t>
            </a:r>
          </a:p>
        </p:txBody>
      </p:sp>
      <p:pic>
        <p:nvPicPr>
          <p:cNvPr id="2" name="図 1"/>
          <p:cNvPicPr>
            <a:picLocks noChangeAspect="1"/>
          </p:cNvPicPr>
          <p:nvPr/>
        </p:nvPicPr>
        <p:blipFill>
          <a:blip r:embed="rId3"/>
          <a:stretch>
            <a:fillRect/>
          </a:stretch>
        </p:blipFill>
        <p:spPr>
          <a:xfrm>
            <a:off x="2138002" y="638656"/>
            <a:ext cx="5629996" cy="5938350"/>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80</a:t>
            </a:fld>
            <a:r>
              <a:rPr lang="en-US" altLang="ja-JP" dirty="0"/>
              <a:t>-</a:t>
            </a:r>
          </a:p>
        </p:txBody>
      </p:sp>
      <p:pic>
        <p:nvPicPr>
          <p:cNvPr id="3" name="図 2"/>
          <p:cNvPicPr>
            <a:picLocks noChangeAspect="1"/>
          </p:cNvPicPr>
          <p:nvPr/>
        </p:nvPicPr>
        <p:blipFill>
          <a:blip r:embed="rId3"/>
          <a:stretch>
            <a:fillRect/>
          </a:stretch>
        </p:blipFill>
        <p:spPr>
          <a:xfrm>
            <a:off x="1228124" y="1586500"/>
            <a:ext cx="7449751" cy="3685000"/>
          </a:xfrm>
          <a:prstGeom prst="rect">
            <a:avLst/>
          </a:prstGeom>
        </p:spPr>
      </p:pic>
    </p:spTree>
    <p:extLst>
      <p:ext uri="{BB962C8B-B14F-4D97-AF65-F5344CB8AC3E}">
        <p14:creationId xmlns:p14="http://schemas.microsoft.com/office/powerpoint/2010/main" val="34732370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81</a:t>
            </a:fld>
            <a:r>
              <a:rPr lang="en-US" altLang="ja-JP" dirty="0"/>
              <a:t>-</a:t>
            </a:r>
          </a:p>
        </p:txBody>
      </p:sp>
      <p:pic>
        <p:nvPicPr>
          <p:cNvPr id="3" name="図 2"/>
          <p:cNvPicPr>
            <a:picLocks noChangeAspect="1"/>
          </p:cNvPicPr>
          <p:nvPr/>
        </p:nvPicPr>
        <p:blipFill>
          <a:blip r:embed="rId3"/>
          <a:stretch>
            <a:fillRect/>
          </a:stretch>
        </p:blipFill>
        <p:spPr>
          <a:xfrm>
            <a:off x="2047124" y="1594750"/>
            <a:ext cx="5811751" cy="3668500"/>
          </a:xfrm>
          <a:prstGeom prst="rect">
            <a:avLst/>
          </a:prstGeom>
        </p:spPr>
      </p:pic>
    </p:spTree>
    <p:extLst>
      <p:ext uri="{BB962C8B-B14F-4D97-AF65-F5344CB8AC3E}">
        <p14:creationId xmlns:p14="http://schemas.microsoft.com/office/powerpoint/2010/main" val="25117483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82</a:t>
            </a:fld>
            <a:r>
              <a:rPr lang="en-US" altLang="ja-JP" dirty="0"/>
              <a:t>-</a:t>
            </a:r>
          </a:p>
        </p:txBody>
      </p:sp>
      <p:pic>
        <p:nvPicPr>
          <p:cNvPr id="4" name="図 3"/>
          <p:cNvPicPr>
            <a:picLocks noChangeAspect="1"/>
          </p:cNvPicPr>
          <p:nvPr/>
        </p:nvPicPr>
        <p:blipFill>
          <a:blip r:embed="rId3"/>
          <a:stretch>
            <a:fillRect/>
          </a:stretch>
        </p:blipFill>
        <p:spPr>
          <a:xfrm>
            <a:off x="1259624" y="1363750"/>
            <a:ext cx="7386751" cy="4130500"/>
          </a:xfrm>
          <a:prstGeom prst="rect">
            <a:avLst/>
          </a:prstGeom>
        </p:spPr>
      </p:pic>
    </p:spTree>
    <p:extLst>
      <p:ext uri="{BB962C8B-B14F-4D97-AF65-F5344CB8AC3E}">
        <p14:creationId xmlns:p14="http://schemas.microsoft.com/office/powerpoint/2010/main" val="42249417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83</a:t>
            </a:fld>
            <a:r>
              <a:rPr lang="en-US" altLang="ja-JP" dirty="0"/>
              <a:t>-</a:t>
            </a:r>
          </a:p>
        </p:txBody>
      </p:sp>
      <p:pic>
        <p:nvPicPr>
          <p:cNvPr id="3" name="図 2"/>
          <p:cNvPicPr>
            <a:picLocks noChangeAspect="1"/>
          </p:cNvPicPr>
          <p:nvPr/>
        </p:nvPicPr>
        <p:blipFill>
          <a:blip r:embed="rId3"/>
          <a:stretch>
            <a:fillRect/>
          </a:stretch>
        </p:blipFill>
        <p:spPr>
          <a:xfrm>
            <a:off x="1228124" y="1636000"/>
            <a:ext cx="7449751" cy="3586000"/>
          </a:xfrm>
          <a:prstGeom prst="rect">
            <a:avLst/>
          </a:prstGeom>
        </p:spPr>
      </p:pic>
    </p:spTree>
    <p:extLst>
      <p:ext uri="{BB962C8B-B14F-4D97-AF65-F5344CB8AC3E}">
        <p14:creationId xmlns:p14="http://schemas.microsoft.com/office/powerpoint/2010/main" val="110251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ja-JP" altLang="en-US" dirty="0">
                <a:latin typeface="ＭＳ Ｐゴシック" pitchFamily="50" charset="-128"/>
                <a:ea typeface="ＭＳ Ｐゴシック" pitchFamily="50" charset="-128"/>
              </a:rPr>
              <a:t>集計表</a:t>
            </a:r>
          </a:p>
        </p:txBody>
      </p:sp>
      <p:sp>
        <p:nvSpPr>
          <p:cNvPr id="30722" name="スライド番号プレースホルダー 4"/>
          <p:cNvSpPr>
            <a:spLocks noGrp="1"/>
          </p:cNvSpPr>
          <p:nvPr>
            <p:ph type="sldNum" sz="quarter" idx="12"/>
          </p:nvPr>
        </p:nvSpPr>
        <p:spPr>
          <a:noFill/>
          <a:ln>
            <a:miter lim="800000"/>
            <a:headEnd/>
            <a:tailEnd/>
          </a:ln>
        </p:spPr>
        <p:txBody>
          <a:bodyPr/>
          <a:lstStyle/>
          <a:p>
            <a:r>
              <a:rPr lang="en-US" altLang="ja-JP" dirty="0"/>
              <a:t>-</a:t>
            </a:r>
            <a:fld id="{E07233D5-061A-437B-B76B-00360DDF03EC}" type="slidenum">
              <a:rPr lang="en-US" altLang="ja-JP" smtClean="0"/>
              <a:pPr/>
              <a:t>84</a:t>
            </a:fld>
            <a:r>
              <a:rPr lang="en-US" altLang="ja-JP" dirty="0"/>
              <a:t>-</a:t>
            </a:r>
          </a:p>
        </p:txBody>
      </p:sp>
      <p:pic>
        <p:nvPicPr>
          <p:cNvPr id="3" name="図 2"/>
          <p:cNvPicPr>
            <a:picLocks noChangeAspect="1"/>
          </p:cNvPicPr>
          <p:nvPr/>
        </p:nvPicPr>
        <p:blipFill>
          <a:blip r:embed="rId3"/>
          <a:stretch>
            <a:fillRect/>
          </a:stretch>
        </p:blipFill>
        <p:spPr>
          <a:xfrm>
            <a:off x="2260012" y="591468"/>
            <a:ext cx="5426401" cy="6008751"/>
          </a:xfrm>
          <a:prstGeom prst="rect">
            <a:avLst/>
          </a:prstGeom>
        </p:spPr>
      </p:pic>
    </p:spTree>
    <p:extLst>
      <p:ext uri="{BB962C8B-B14F-4D97-AF65-F5344CB8AC3E}">
        <p14:creationId xmlns:p14="http://schemas.microsoft.com/office/powerpoint/2010/main" val="28280111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ＭＳ Ｐゴシック" pitchFamily="50" charset="-128"/>
                <a:ea typeface="ＭＳ Ｐゴシック" pitchFamily="50" charset="-128"/>
              </a:rPr>
              <a:t>集計表</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r>
              <a:rPr lang="en-US" altLang="ja-JP"/>
              <a:t>-</a:t>
            </a:r>
            <a:fld id="{95A42B36-796C-4C48-9614-E3C62D3980B6}" type="slidenum">
              <a:rPr lang="en-US" altLang="ja-JP" smtClean="0"/>
              <a:pPr>
                <a:defRPr/>
              </a:pPr>
              <a:t>85</a:t>
            </a:fld>
            <a:r>
              <a:rPr lang="en-US" altLang="ja-JP"/>
              <a:t>-</a:t>
            </a:r>
            <a:endParaRPr lang="en-US" altLang="ja-JP" dirty="0"/>
          </a:p>
        </p:txBody>
      </p:sp>
      <p:pic>
        <p:nvPicPr>
          <p:cNvPr id="4" name="図 3"/>
          <p:cNvPicPr>
            <a:picLocks noChangeAspect="1"/>
          </p:cNvPicPr>
          <p:nvPr/>
        </p:nvPicPr>
        <p:blipFill>
          <a:blip r:embed="rId2"/>
          <a:stretch>
            <a:fillRect/>
          </a:stretch>
        </p:blipFill>
        <p:spPr>
          <a:xfrm>
            <a:off x="2256931" y="618431"/>
            <a:ext cx="5426401" cy="6008751"/>
          </a:xfrm>
          <a:prstGeom prst="rect">
            <a:avLst/>
          </a:prstGeom>
        </p:spPr>
      </p:pic>
    </p:spTree>
    <p:extLst>
      <p:ext uri="{BB962C8B-B14F-4D97-AF65-F5344CB8AC3E}">
        <p14:creationId xmlns:p14="http://schemas.microsoft.com/office/powerpoint/2010/main" val="32845087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ＭＳ Ｐゴシック" pitchFamily="50" charset="-128"/>
                <a:ea typeface="ＭＳ Ｐゴシック" pitchFamily="50" charset="-128"/>
              </a:rPr>
              <a:t>集計表</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r>
              <a:rPr lang="en-US" altLang="ja-JP"/>
              <a:t>-</a:t>
            </a:r>
            <a:fld id="{95A42B36-796C-4C48-9614-E3C62D3980B6}" type="slidenum">
              <a:rPr lang="en-US" altLang="ja-JP" smtClean="0"/>
              <a:pPr>
                <a:defRPr/>
              </a:pPr>
              <a:t>86</a:t>
            </a:fld>
            <a:r>
              <a:rPr lang="en-US" altLang="ja-JP"/>
              <a:t>-</a:t>
            </a:r>
            <a:endParaRPr lang="en-US" altLang="ja-JP" dirty="0"/>
          </a:p>
        </p:txBody>
      </p:sp>
      <p:pic>
        <p:nvPicPr>
          <p:cNvPr id="4" name="図 3"/>
          <p:cNvPicPr>
            <a:picLocks noChangeAspect="1"/>
          </p:cNvPicPr>
          <p:nvPr/>
        </p:nvPicPr>
        <p:blipFill>
          <a:blip r:embed="rId2"/>
          <a:stretch>
            <a:fillRect/>
          </a:stretch>
        </p:blipFill>
        <p:spPr>
          <a:xfrm>
            <a:off x="2239799" y="586281"/>
            <a:ext cx="5426401" cy="6008751"/>
          </a:xfrm>
          <a:prstGeom prst="rect">
            <a:avLst/>
          </a:prstGeom>
        </p:spPr>
      </p:pic>
    </p:spTree>
    <p:extLst>
      <p:ext uri="{BB962C8B-B14F-4D97-AF65-F5344CB8AC3E}">
        <p14:creationId xmlns:p14="http://schemas.microsoft.com/office/powerpoint/2010/main" val="34349357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ＭＳ Ｐゴシック" pitchFamily="50" charset="-128"/>
                <a:ea typeface="ＭＳ Ｐゴシック" pitchFamily="50" charset="-128"/>
              </a:rPr>
              <a:t>集計表</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r>
              <a:rPr lang="en-US" altLang="ja-JP"/>
              <a:t>-</a:t>
            </a:r>
            <a:fld id="{95A42B36-796C-4C48-9614-E3C62D3980B6}" type="slidenum">
              <a:rPr lang="en-US" altLang="ja-JP" smtClean="0"/>
              <a:pPr>
                <a:defRPr/>
              </a:pPr>
              <a:t>87</a:t>
            </a:fld>
            <a:r>
              <a:rPr lang="en-US" altLang="ja-JP"/>
              <a:t>-</a:t>
            </a:r>
            <a:endParaRPr lang="en-US" altLang="ja-JP" dirty="0"/>
          </a:p>
        </p:txBody>
      </p:sp>
      <p:pic>
        <p:nvPicPr>
          <p:cNvPr id="4" name="図 3"/>
          <p:cNvPicPr>
            <a:picLocks noChangeAspect="1"/>
          </p:cNvPicPr>
          <p:nvPr/>
        </p:nvPicPr>
        <p:blipFill>
          <a:blip r:embed="rId2"/>
          <a:stretch>
            <a:fillRect/>
          </a:stretch>
        </p:blipFill>
        <p:spPr>
          <a:xfrm>
            <a:off x="2096999" y="1845000"/>
            <a:ext cx="5712001" cy="3168000"/>
          </a:xfrm>
          <a:prstGeom prst="rect">
            <a:avLst/>
          </a:prstGeom>
        </p:spPr>
      </p:pic>
    </p:spTree>
    <p:extLst>
      <p:ext uri="{BB962C8B-B14F-4D97-AF65-F5344CB8AC3E}">
        <p14:creationId xmlns:p14="http://schemas.microsoft.com/office/powerpoint/2010/main" val="36507811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ＭＳ Ｐゴシック" pitchFamily="50" charset="-128"/>
                <a:ea typeface="ＭＳ Ｐゴシック" pitchFamily="50" charset="-128"/>
              </a:rPr>
              <a:t>集計表</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r>
              <a:rPr lang="en-US" altLang="ja-JP"/>
              <a:t>-</a:t>
            </a:r>
            <a:fld id="{95A42B36-796C-4C48-9614-E3C62D3980B6}" type="slidenum">
              <a:rPr lang="en-US" altLang="ja-JP" smtClean="0"/>
              <a:pPr>
                <a:defRPr/>
              </a:pPr>
              <a:t>88</a:t>
            </a:fld>
            <a:r>
              <a:rPr lang="en-US" altLang="ja-JP"/>
              <a:t>-</a:t>
            </a:r>
            <a:endParaRPr lang="en-US" altLang="ja-JP" dirty="0"/>
          </a:p>
        </p:txBody>
      </p:sp>
      <p:pic>
        <p:nvPicPr>
          <p:cNvPr id="4" name="図 3"/>
          <p:cNvPicPr>
            <a:picLocks noChangeAspect="1"/>
          </p:cNvPicPr>
          <p:nvPr/>
        </p:nvPicPr>
        <p:blipFill>
          <a:blip r:embed="rId2"/>
          <a:stretch>
            <a:fillRect/>
          </a:stretch>
        </p:blipFill>
        <p:spPr>
          <a:xfrm>
            <a:off x="1582499" y="778000"/>
            <a:ext cx="6741001" cy="5302000"/>
          </a:xfrm>
          <a:prstGeom prst="rect">
            <a:avLst/>
          </a:prstGeom>
        </p:spPr>
      </p:pic>
    </p:spTree>
    <p:extLst>
      <p:ext uri="{BB962C8B-B14F-4D97-AF65-F5344CB8AC3E}">
        <p14:creationId xmlns:p14="http://schemas.microsoft.com/office/powerpoint/2010/main" val="36043238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ＭＳ Ｐゴシック" pitchFamily="50" charset="-128"/>
                <a:ea typeface="ＭＳ Ｐゴシック" pitchFamily="50" charset="-128"/>
              </a:rPr>
              <a:t>集計表</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r>
              <a:rPr lang="en-US" altLang="ja-JP"/>
              <a:t>-</a:t>
            </a:r>
            <a:fld id="{95A42B36-796C-4C48-9614-E3C62D3980B6}" type="slidenum">
              <a:rPr lang="en-US" altLang="ja-JP" smtClean="0"/>
              <a:pPr>
                <a:defRPr/>
              </a:pPr>
              <a:t>89</a:t>
            </a:fld>
            <a:r>
              <a:rPr lang="en-US" altLang="ja-JP"/>
              <a:t>-</a:t>
            </a:r>
            <a:endParaRPr lang="en-US" altLang="ja-JP" dirty="0"/>
          </a:p>
        </p:txBody>
      </p:sp>
      <p:pic>
        <p:nvPicPr>
          <p:cNvPr id="4" name="図 3"/>
          <p:cNvPicPr>
            <a:picLocks noChangeAspect="1"/>
          </p:cNvPicPr>
          <p:nvPr/>
        </p:nvPicPr>
        <p:blipFill>
          <a:blip r:embed="rId2"/>
          <a:stretch>
            <a:fillRect/>
          </a:stretch>
        </p:blipFill>
        <p:spPr>
          <a:xfrm>
            <a:off x="553500" y="794500"/>
            <a:ext cx="8799001" cy="5269000"/>
          </a:xfrm>
          <a:prstGeom prst="rect">
            <a:avLst/>
          </a:prstGeom>
        </p:spPr>
      </p:pic>
    </p:spTree>
    <p:extLst>
      <p:ext uri="{BB962C8B-B14F-4D97-AF65-F5344CB8AC3E}">
        <p14:creationId xmlns:p14="http://schemas.microsoft.com/office/powerpoint/2010/main" val="954447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idx="4294967295"/>
          </p:nvPr>
        </p:nvSpPr>
        <p:spPr>
          <a:xfrm>
            <a:off x="3794125" y="2909888"/>
            <a:ext cx="2317750" cy="519112"/>
          </a:xfrm>
          <a:noFill/>
        </p:spPr>
        <p:txBody>
          <a:bodyPr wrap="none">
            <a:spAutoFit/>
          </a:bodyPr>
          <a:lstStyle/>
          <a:p>
            <a:pPr eaLnBrk="1" hangingPunct="1"/>
            <a:r>
              <a:rPr lang="en-US" altLang="ja-JP" sz="2800" dirty="0">
                <a:latin typeface="ＭＳ Ｐゴシック" pitchFamily="50" charset="-128"/>
                <a:ea typeface="ＭＳ Ｐゴシック" pitchFamily="50" charset="-128"/>
              </a:rPr>
              <a:t>◆</a:t>
            </a:r>
            <a:r>
              <a:rPr lang="ja-JP" altLang="en-US" sz="2800" dirty="0">
                <a:latin typeface="ＭＳ Ｐゴシック" pitchFamily="50" charset="-128"/>
                <a:ea typeface="ＭＳ Ｐゴシック" pitchFamily="50" charset="-128"/>
              </a:rPr>
              <a:t>結果の概要</a:t>
            </a:r>
          </a:p>
        </p:txBody>
      </p:sp>
      <p:sp>
        <p:nvSpPr>
          <p:cNvPr id="11267" name="Rectangle 7"/>
          <p:cNvSpPr>
            <a:spLocks noGrp="1" noChangeArrowheads="1"/>
          </p:cNvSpPr>
          <p:nvPr>
            <p:ph type="subTitle" idx="4294967295"/>
          </p:nvPr>
        </p:nvSpPr>
        <p:spPr bwMode="auto">
          <a:xfrm>
            <a:off x="2880162" y="4437063"/>
            <a:ext cx="4145687" cy="430887"/>
          </a:xfrm>
          <a:prstGeom prst="rect">
            <a:avLst/>
          </a:prstGeom>
          <a:noFill/>
          <a:ln>
            <a:solidFill>
              <a:srgbClr val="333333"/>
            </a:solidFill>
            <a:prstDash val="dashDot"/>
            <a:miter lim="800000"/>
            <a:headEnd/>
            <a:tailEnd/>
          </a:ln>
        </p:spPr>
        <p:txBody>
          <a:bodyPr wrap="none">
            <a:spAutoFit/>
          </a:bodyPr>
          <a:lstStyle/>
          <a:p>
            <a:pPr marL="0" indent="0" algn="ctr" eaLnBrk="1" hangingPunct="1">
              <a:buFontTx/>
              <a:buNone/>
            </a:pPr>
            <a:r>
              <a:rPr lang="ja-JP" altLang="en-US" sz="1000" dirty="0"/>
              <a:t>本調査はウェイトバック後の数値を用いています。四捨五入しているため、</a:t>
            </a:r>
          </a:p>
          <a:p>
            <a:pPr marL="0" indent="0" algn="ctr" eaLnBrk="1" hangingPunct="1">
              <a:buFontTx/>
              <a:buNone/>
            </a:pPr>
            <a:r>
              <a:rPr lang="ja-JP" altLang="en-US" sz="1000" dirty="0"/>
              <a:t>図表中の「合計」欄の数値と内訳の合計が一致しない場合があります。</a:t>
            </a:r>
          </a:p>
        </p:txBody>
      </p:sp>
    </p:spTree>
  </p:cSld>
  <p:clrMapOvr>
    <a:masterClrMapping/>
  </p:clrMapOvr>
</p:sld>
</file>

<file path=ppt/theme/theme1.xml><?xml version="1.0" encoding="utf-8"?>
<a:theme xmlns:a="http://schemas.openxmlformats.org/drawingml/2006/main" name="標準デザイン">
  <a:themeElements>
    <a:clrScheme name="RI">
      <a:dk1>
        <a:srgbClr val="000000"/>
      </a:dk1>
      <a:lt1>
        <a:srgbClr val="FFFFFF"/>
      </a:lt1>
      <a:dk2>
        <a:srgbClr val="002896"/>
      </a:dk2>
      <a:lt2>
        <a:srgbClr val="7F7F7F"/>
      </a:lt2>
      <a:accent1>
        <a:srgbClr val="BF0000"/>
      </a:accent1>
      <a:accent2>
        <a:srgbClr val="EC4848"/>
      </a:accent2>
      <a:accent3>
        <a:srgbClr val="FFFF00"/>
      </a:accent3>
      <a:accent4>
        <a:srgbClr val="7FDB4B"/>
      </a:accent4>
      <a:accent5>
        <a:srgbClr val="37B4F3"/>
      </a:accent5>
      <a:accent6>
        <a:srgbClr val="2D5BD6"/>
      </a:accent6>
      <a:hlink>
        <a:srgbClr val="0000FF"/>
      </a:hlink>
      <a:folHlink>
        <a:srgbClr val="800080"/>
      </a:folHlink>
    </a:clrScheme>
    <a:fontScheme name="標準デザイン">
      <a:majorFont>
        <a:latin typeface="HG丸ｺﾞｼｯｸM-PRO"/>
        <a:ea typeface="HG丸ｺﾞｼｯｸM-PRO"/>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2822</Words>
  <Application>Microsoft Office PowerPoint</Application>
  <PresentationFormat>A4 210 x 297 mm</PresentationFormat>
  <Paragraphs>471</Paragraphs>
  <Slides>89</Slides>
  <Notes>84</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89</vt:i4>
      </vt:variant>
    </vt:vector>
  </HeadingPairs>
  <TitlesOfParts>
    <vt:vector size="99" baseType="lpstr">
      <vt:lpstr>HG丸ｺﾞｼｯｸM-PRO</vt:lpstr>
      <vt:lpstr>ＭＳ Ｐゴシック</vt:lpstr>
      <vt:lpstr>ＭＳ Ｐ明朝</vt:lpstr>
      <vt:lpstr>ＭＳ ゴシック</vt:lpstr>
      <vt:lpstr>Osaka</vt:lpstr>
      <vt:lpstr>Arial</vt:lpstr>
      <vt:lpstr>Times</vt:lpstr>
      <vt:lpstr>Wingdings</vt:lpstr>
      <vt:lpstr>標準デザイン</vt:lpstr>
      <vt:lpstr>ワークシート</vt:lpstr>
      <vt:lpstr>PowerPoint プレゼンテーション</vt:lpstr>
      <vt:lpstr>目 次</vt:lpstr>
      <vt:lpstr>◆調査の概要</vt:lpstr>
      <vt:lpstr>京都府がん検診受診率調査の概要</vt:lpstr>
      <vt:lpstr>京都府がん検診受診率調査の概要</vt:lpstr>
      <vt:lpstr>京都府がん検診受診率調査の概要</vt:lpstr>
      <vt:lpstr>京都府がん検診受診率調査の概要</vt:lpstr>
      <vt:lpstr>京都府がん検診受診率調査の概要</vt:lpstr>
      <vt:lpstr>◆結果の概要</vt:lpstr>
      <vt:lpstr>１．がん検診の受診に関する状況</vt:lpstr>
      <vt:lpstr>１．がん検診の受診に関する状況</vt:lpstr>
      <vt:lpstr>１．がん検診の受診に関する状況</vt:lpstr>
      <vt:lpstr>１．がん検診の受診に関する状況</vt:lpstr>
      <vt:lpstr>２．がん検診の受診・未受診理由</vt:lpstr>
      <vt:lpstr>２．がん検診の受診・未受診理由</vt:lpstr>
      <vt:lpstr>２．がん検診の受診・未受診理由</vt:lpstr>
      <vt:lpstr>２．がん検診の受診・未受診理由</vt:lpstr>
      <vt:lpstr>２．がん検診の受診・未受診理由</vt:lpstr>
      <vt:lpstr>３．がんに対する認識</vt:lpstr>
      <vt:lpstr>４．胃がんリスク検査・ABC検査の受診のきっかけ</vt:lpstr>
      <vt:lpstr>５．肝炎に対する認識と検査受診状況</vt:lpstr>
      <vt:lpstr>５．肝炎に対する認識と検査受診状況</vt:lpstr>
      <vt:lpstr>６．定期的な医療機関への通院状況</vt:lpstr>
      <vt:lpstr>７．特定健診の受診状況</vt:lpstr>
      <vt:lpstr>７．特定健診の受診状況</vt:lpstr>
      <vt:lpstr>８．臓器提供意思表示方法について</vt:lpstr>
      <vt:lpstr>◆集計表  </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lpstr>集計表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2014-09-13T13:20:23Z</dcterms:created>
  <dcterms:modified xsi:type="dcterms:W3CDTF">2019-11-06T02:12:05Z</dcterms:modified>
</cp:coreProperties>
</file>