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8" r:id="rId2"/>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DED6"/>
    <a:srgbClr val="44D8C6"/>
    <a:srgbClr val="ACF2DC"/>
    <a:srgbClr val="BCEFF2"/>
    <a:srgbClr val="59D9CA"/>
    <a:srgbClr val="7FE9C8"/>
    <a:srgbClr val="99EFD4"/>
    <a:srgbClr val="8FEDD0"/>
    <a:srgbClr val="7AEAC7"/>
    <a:srgbClr val="9BEF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946" y="-322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6" tIns="45713" rIns="91426" bIns="45713" rtlCol="0"/>
          <a:lstStyle>
            <a:lvl1pPr algn="r">
              <a:defRPr sz="1200"/>
            </a:lvl1pPr>
          </a:lstStyle>
          <a:p>
            <a:fld id="{9594FDAE-9085-4686-ABCF-39C51BC410C4}" type="datetimeFigureOut">
              <a:rPr kumimoji="1" lang="ja-JP" altLang="en-US" smtClean="0"/>
              <a:t>2024/2/14</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101" y="4748214"/>
            <a:ext cx="5389563" cy="3884612"/>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26" tIns="45713" rIns="91426" bIns="45713" rtlCol="0" anchor="b"/>
          <a:lstStyle>
            <a:lvl1pPr algn="r">
              <a:defRPr sz="1200"/>
            </a:lvl1pPr>
          </a:lstStyle>
          <a:p>
            <a:fld id="{650229C1-2D9C-497F-A861-53E78726A32B}" type="slidenum">
              <a:rPr kumimoji="1" lang="ja-JP" altLang="en-US" smtClean="0"/>
              <a:t>‹#›</a:t>
            </a:fld>
            <a:endParaRPr kumimoji="1" lang="ja-JP" altLang="en-US"/>
          </a:p>
        </p:txBody>
      </p:sp>
    </p:spTree>
    <p:extLst>
      <p:ext uri="{BB962C8B-B14F-4D97-AF65-F5344CB8AC3E}">
        <p14:creationId xmlns:p14="http://schemas.microsoft.com/office/powerpoint/2010/main" val="10272852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3609123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4125867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165532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417403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3432102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192714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1955603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3693518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1837899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112793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304DA2-0C8B-45DA-87CA-85A1FE40B923}" type="datetimeFigureOut">
              <a:rPr kumimoji="1" lang="ja-JP" altLang="en-US" smtClean="0"/>
              <a:t>2024/2/14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355599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EC304DA2-0C8B-45DA-87CA-85A1FE40B923}" type="datetimeFigureOut">
              <a:rPr kumimoji="1" lang="ja-JP" altLang="en-US" smtClean="0"/>
              <a:t>2024/2/14</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F7B8821A-83D1-4962-808A-4C3364AC2FF8}" type="slidenum">
              <a:rPr kumimoji="1" lang="ja-JP" altLang="en-US" smtClean="0"/>
              <a:t>‹#›</a:t>
            </a:fld>
            <a:endParaRPr kumimoji="1" lang="ja-JP" altLang="en-US"/>
          </a:p>
        </p:txBody>
      </p:sp>
    </p:spTree>
    <p:extLst>
      <p:ext uri="{BB962C8B-B14F-4D97-AF65-F5344CB8AC3E}">
        <p14:creationId xmlns:p14="http://schemas.microsoft.com/office/powerpoint/2010/main" val="32578798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9D9CA"/>
        </a:solidFill>
        <a:effectLst/>
      </p:bgPr>
    </p:bg>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5B5EFD3-EA1A-4849-BB0B-21A5C48410D5}"/>
              </a:ext>
            </a:extLst>
          </p:cNvPr>
          <p:cNvSpPr/>
          <p:nvPr/>
        </p:nvSpPr>
        <p:spPr>
          <a:xfrm>
            <a:off x="581503" y="616857"/>
            <a:ext cx="11041743" cy="15022286"/>
          </a:xfrm>
          <a:prstGeom prst="roundRect">
            <a:avLst>
              <a:gd name="adj" fmla="val 645"/>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48E43C99-D5E9-4D96-9C7D-EF7D9E46714A}"/>
              </a:ext>
            </a:extLst>
          </p:cNvPr>
          <p:cNvSpPr txBox="1"/>
          <p:nvPr/>
        </p:nvSpPr>
        <p:spPr>
          <a:xfrm>
            <a:off x="836691" y="13247982"/>
            <a:ext cx="10851834" cy="1754326"/>
          </a:xfrm>
          <a:prstGeom prst="rect">
            <a:avLst/>
          </a:prstGeom>
          <a:noFill/>
        </p:spPr>
        <p:txBody>
          <a:bodyPr wrap="square" rtlCol="0">
            <a:spAutoFit/>
          </a:bodyPr>
          <a:lstStyle/>
          <a:p>
            <a:r>
              <a:rPr kumimoji="1" lang="ja-JP" altLang="en-US" dirty="0">
                <a:latin typeface="UD デジタル 教科書体 N-B" panose="02020700000000000000" pitchFamily="17" charset="-128"/>
                <a:ea typeface="UD デジタル 教科書体 N-B" panose="02020700000000000000" pitchFamily="17" charset="-128"/>
              </a:rPr>
              <a:t>「フードドライブ」とは？</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　家庭にある買いすぎた食品、お中元やお歳暮でもらった使い切れない食品を集荷地点に持ってきて</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寄付する活動です。</a:t>
            </a:r>
          </a:p>
          <a:p>
            <a:r>
              <a:rPr kumimoji="1" lang="ja-JP" altLang="en-US" dirty="0">
                <a:latin typeface="UD デジタル 教科書体 N-B" panose="02020700000000000000" pitchFamily="17" charset="-128"/>
                <a:ea typeface="UD デジタル 教科書体 N-B" panose="02020700000000000000" pitchFamily="17" charset="-128"/>
              </a:rPr>
              <a:t>　集まった食品は、フードバンク団体等を通して、必要とする方々に届けられます。</a:t>
            </a:r>
          </a:p>
          <a:p>
            <a:endParaRPr kumimoji="1" lang="en-US" altLang="ja-JP" dirty="0">
              <a:latin typeface="UD デジタル 教科書体 N-B" panose="02020700000000000000" pitchFamily="17" charset="-128"/>
              <a:ea typeface="UD デジタル 教科書体 N-B" panose="02020700000000000000" pitchFamily="17" charset="-128"/>
            </a:endParaRPr>
          </a:p>
          <a:p>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37" name="正方形/長方形 36">
            <a:extLst>
              <a:ext uri="{FF2B5EF4-FFF2-40B4-BE49-F238E27FC236}">
                <a16:creationId xmlns:a16="http://schemas.microsoft.com/office/drawing/2014/main" id="{0E79E920-08A4-4837-A55C-E51EDF9690FF}"/>
              </a:ext>
            </a:extLst>
          </p:cNvPr>
          <p:cNvSpPr/>
          <p:nvPr/>
        </p:nvSpPr>
        <p:spPr>
          <a:xfrm>
            <a:off x="718209" y="13498387"/>
            <a:ext cx="3024000" cy="10800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7" name="テキスト ボックス 86">
            <a:extLst>
              <a:ext uri="{FF2B5EF4-FFF2-40B4-BE49-F238E27FC236}">
                <a16:creationId xmlns:a16="http://schemas.microsoft.com/office/drawing/2014/main" id="{8CC62C0A-1EC2-4CE2-8FB6-C4980DC016F5}"/>
              </a:ext>
            </a:extLst>
          </p:cNvPr>
          <p:cNvSpPr txBox="1"/>
          <p:nvPr/>
        </p:nvSpPr>
        <p:spPr>
          <a:xfrm>
            <a:off x="670083" y="6880997"/>
            <a:ext cx="10851834" cy="523220"/>
          </a:xfrm>
          <a:prstGeom prst="rect">
            <a:avLst/>
          </a:prstGeom>
          <a:noFill/>
        </p:spPr>
        <p:txBody>
          <a:bodyPr wrap="square" rtlCol="0">
            <a:spAutoFit/>
          </a:bodyPr>
          <a:lstStyle/>
          <a:p>
            <a:r>
              <a:rPr kumimoji="1" lang="ja-JP" altLang="en-US" sz="2800" dirty="0">
                <a:latin typeface="UD デジタル 教科書体 N-B" panose="02020700000000000000" pitchFamily="17" charset="-128"/>
                <a:ea typeface="UD デジタル 教科書体 N-B" panose="02020700000000000000" pitchFamily="17" charset="-128"/>
              </a:rPr>
              <a:t>自宅で眠っている未利用食品をおす</a:t>
            </a:r>
            <a:r>
              <a:rPr kumimoji="1" lang="ja-JP" altLang="en-US" sz="2800" dirty="0" err="1">
                <a:latin typeface="UD デジタル 教科書体 N-B" panose="02020700000000000000" pitchFamily="17" charset="-128"/>
                <a:ea typeface="UD デジタル 教科書体 N-B" panose="02020700000000000000" pitchFamily="17" charset="-128"/>
              </a:rPr>
              <a:t>そ</a:t>
            </a:r>
            <a:r>
              <a:rPr kumimoji="1" lang="ja-JP" altLang="en-US" sz="2800" dirty="0">
                <a:latin typeface="UD デジタル 教科書体 N-B" panose="02020700000000000000" pitchFamily="17" charset="-128"/>
                <a:ea typeface="UD デジタル 教科書体 N-B" panose="02020700000000000000" pitchFamily="17" charset="-128"/>
              </a:rPr>
              <a:t>分けしていただけませんか？</a:t>
            </a:r>
            <a:endParaRPr kumimoji="1" lang="en-US" altLang="ja-JP" sz="2800" dirty="0">
              <a:latin typeface="UD デジタル 教科書体 N-B" panose="02020700000000000000" pitchFamily="17" charset="-128"/>
              <a:ea typeface="UD デジタル 教科書体 N-B" panose="02020700000000000000" pitchFamily="17" charset="-128"/>
            </a:endParaRPr>
          </a:p>
        </p:txBody>
      </p:sp>
      <p:grpSp>
        <p:nvGrpSpPr>
          <p:cNvPr id="41" name="グループ化 40">
            <a:extLst>
              <a:ext uri="{FF2B5EF4-FFF2-40B4-BE49-F238E27FC236}">
                <a16:creationId xmlns:a16="http://schemas.microsoft.com/office/drawing/2014/main" id="{65AC1F0F-F454-4710-AB0D-DC02192630B4}"/>
              </a:ext>
            </a:extLst>
          </p:cNvPr>
          <p:cNvGrpSpPr/>
          <p:nvPr/>
        </p:nvGrpSpPr>
        <p:grpSpPr>
          <a:xfrm>
            <a:off x="2309453" y="5487992"/>
            <a:ext cx="7633802" cy="1099101"/>
            <a:chOff x="3280373" y="4965217"/>
            <a:chExt cx="7217199" cy="1099101"/>
          </a:xfrm>
        </p:grpSpPr>
        <p:sp>
          <p:nvSpPr>
            <p:cNvPr id="80" name="テキスト ボックス 79">
              <a:extLst>
                <a:ext uri="{FF2B5EF4-FFF2-40B4-BE49-F238E27FC236}">
                  <a16:creationId xmlns:a16="http://schemas.microsoft.com/office/drawing/2014/main" id="{7A2BA5CB-46B6-4235-B715-B239E51C51DA}"/>
                </a:ext>
              </a:extLst>
            </p:cNvPr>
            <p:cNvSpPr txBox="1"/>
            <p:nvPr/>
          </p:nvSpPr>
          <p:spPr>
            <a:xfrm>
              <a:off x="4479401" y="5541098"/>
              <a:ext cx="6018171" cy="523220"/>
            </a:xfrm>
            <a:prstGeom prst="rect">
              <a:avLst/>
            </a:prstGeom>
            <a:noFill/>
          </p:spPr>
          <p:txBody>
            <a:bodyPr wrap="square" rtlCol="0">
              <a:spAutoFit/>
            </a:bodyPr>
            <a:lstStyle/>
            <a:p>
              <a:r>
                <a:rPr kumimoji="1" lang="ja-JP" altLang="en-US" sz="2800" dirty="0">
                  <a:latin typeface="UD デジタル 教科書体 N-B" panose="02020700000000000000" pitchFamily="17" charset="-128"/>
                  <a:ea typeface="UD デジタル 教科書体 N-B" panose="02020700000000000000" pitchFamily="17" charset="-128"/>
                </a:rPr>
                <a:t>１１：３０～１３：３０</a:t>
              </a:r>
              <a:endParaRPr kumimoji="1" lang="en-US" altLang="ja-JP" sz="2800" dirty="0">
                <a:latin typeface="UD デジタル 教科書体 N-B" panose="02020700000000000000" pitchFamily="17" charset="-128"/>
                <a:ea typeface="UD デジタル 教科書体 N-B" panose="02020700000000000000" pitchFamily="17" charset="-128"/>
              </a:endParaRPr>
            </a:p>
          </p:txBody>
        </p:sp>
        <p:grpSp>
          <p:nvGrpSpPr>
            <p:cNvPr id="40" name="グループ化 39">
              <a:extLst>
                <a:ext uri="{FF2B5EF4-FFF2-40B4-BE49-F238E27FC236}">
                  <a16:creationId xmlns:a16="http://schemas.microsoft.com/office/drawing/2014/main" id="{8D4D0E49-9E6A-49BF-96EF-41AAF00247E8}"/>
                </a:ext>
              </a:extLst>
            </p:cNvPr>
            <p:cNvGrpSpPr/>
            <p:nvPr/>
          </p:nvGrpSpPr>
          <p:grpSpPr>
            <a:xfrm>
              <a:off x="3280373" y="4965217"/>
              <a:ext cx="1245463" cy="1050497"/>
              <a:chOff x="3280373" y="4609617"/>
              <a:chExt cx="1245463" cy="1050497"/>
            </a:xfrm>
          </p:grpSpPr>
          <p:grpSp>
            <p:nvGrpSpPr>
              <p:cNvPr id="39" name="グループ化 38">
                <a:extLst>
                  <a:ext uri="{FF2B5EF4-FFF2-40B4-BE49-F238E27FC236}">
                    <a16:creationId xmlns:a16="http://schemas.microsoft.com/office/drawing/2014/main" id="{B375AA13-146E-467E-91D5-F1EE43EDB551}"/>
                  </a:ext>
                </a:extLst>
              </p:cNvPr>
              <p:cNvGrpSpPr/>
              <p:nvPr/>
            </p:nvGrpSpPr>
            <p:grpSpPr>
              <a:xfrm>
                <a:off x="3281202" y="4609617"/>
                <a:ext cx="1232407" cy="433309"/>
                <a:chOff x="-2027694" y="4051918"/>
                <a:chExt cx="1232407" cy="433309"/>
              </a:xfrm>
            </p:grpSpPr>
            <p:grpSp>
              <p:nvGrpSpPr>
                <p:cNvPr id="35" name="グループ化 34">
                  <a:extLst>
                    <a:ext uri="{FF2B5EF4-FFF2-40B4-BE49-F238E27FC236}">
                      <a16:creationId xmlns:a16="http://schemas.microsoft.com/office/drawing/2014/main" id="{3DBAA805-3A9E-46AE-B156-606C3FABF254}"/>
                    </a:ext>
                  </a:extLst>
                </p:cNvPr>
                <p:cNvGrpSpPr/>
                <p:nvPr/>
              </p:nvGrpSpPr>
              <p:grpSpPr>
                <a:xfrm rot="10800000">
                  <a:off x="-2027694" y="4051918"/>
                  <a:ext cx="1055086" cy="433309"/>
                  <a:chOff x="-3075268" y="3607346"/>
                  <a:chExt cx="2420096" cy="627241"/>
                </a:xfrm>
              </p:grpSpPr>
              <p:sp>
                <p:nvSpPr>
                  <p:cNvPr id="33" name="フローチャート: 記憶データ 32">
                    <a:extLst>
                      <a:ext uri="{FF2B5EF4-FFF2-40B4-BE49-F238E27FC236}">
                        <a16:creationId xmlns:a16="http://schemas.microsoft.com/office/drawing/2014/main" id="{AB842AAA-D6FB-4C4F-AAA8-006990F6CF19}"/>
                      </a:ext>
                    </a:extLst>
                  </p:cNvPr>
                  <p:cNvSpPr/>
                  <p:nvPr/>
                </p:nvSpPr>
                <p:spPr>
                  <a:xfrm>
                    <a:off x="-3075268" y="3607346"/>
                    <a:ext cx="2410369" cy="627236"/>
                  </a:xfrm>
                  <a:prstGeom prst="flowChartOnlineStorage">
                    <a:avLst/>
                  </a:prstGeom>
                  <a:solidFill>
                    <a:srgbClr val="44D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0F896745-D855-4169-A501-6C535B377738}"/>
                      </a:ext>
                    </a:extLst>
                  </p:cNvPr>
                  <p:cNvSpPr/>
                  <p:nvPr/>
                </p:nvSpPr>
                <p:spPr>
                  <a:xfrm>
                    <a:off x="-1239372" y="3607348"/>
                    <a:ext cx="584200" cy="627236"/>
                  </a:xfrm>
                  <a:prstGeom prst="rect">
                    <a:avLst/>
                  </a:prstGeom>
                  <a:solidFill>
                    <a:srgbClr val="44D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 name="テキスト ボックス 117">
                  <a:extLst>
                    <a:ext uri="{FF2B5EF4-FFF2-40B4-BE49-F238E27FC236}">
                      <a16:creationId xmlns:a16="http://schemas.microsoft.com/office/drawing/2014/main" id="{7AC75E34-1346-4A70-B05C-FD313D96CD5D}"/>
                    </a:ext>
                  </a:extLst>
                </p:cNvPr>
                <p:cNvSpPr txBox="1"/>
                <p:nvPr/>
              </p:nvSpPr>
              <p:spPr>
                <a:xfrm>
                  <a:off x="-1964854" y="4068354"/>
                  <a:ext cx="1169567" cy="400110"/>
                </a:xfrm>
                <a:prstGeom prst="rect">
                  <a:avLst/>
                </a:prstGeom>
                <a:noFill/>
              </p:spPr>
              <p:txBody>
                <a:bodyPr wrap="squar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場　所</a:t>
                  </a:r>
                  <a:endParaRPr kumimoji="1" lang="en-US" altLang="ja-JP" sz="2000" dirty="0">
                    <a:latin typeface="UD デジタル 教科書体 N-B" panose="02020700000000000000" pitchFamily="17" charset="-128"/>
                    <a:ea typeface="UD デジタル 教科書体 N-B" panose="02020700000000000000" pitchFamily="17" charset="-128"/>
                  </a:endParaRPr>
                </a:p>
              </p:txBody>
            </p:sp>
          </p:grpSp>
          <p:grpSp>
            <p:nvGrpSpPr>
              <p:cNvPr id="123" name="グループ化 122">
                <a:extLst>
                  <a:ext uri="{FF2B5EF4-FFF2-40B4-BE49-F238E27FC236}">
                    <a16:creationId xmlns:a16="http://schemas.microsoft.com/office/drawing/2014/main" id="{9899B6C3-6758-4282-BD46-A8419BEFDEEF}"/>
                  </a:ext>
                </a:extLst>
              </p:cNvPr>
              <p:cNvGrpSpPr/>
              <p:nvPr/>
            </p:nvGrpSpPr>
            <p:grpSpPr>
              <a:xfrm>
                <a:off x="3280373" y="5221808"/>
                <a:ext cx="1245463" cy="438306"/>
                <a:chOff x="-2027694" y="4051919"/>
                <a:chExt cx="1245463" cy="438306"/>
              </a:xfrm>
            </p:grpSpPr>
            <p:grpSp>
              <p:nvGrpSpPr>
                <p:cNvPr id="124" name="グループ化 123">
                  <a:extLst>
                    <a:ext uri="{FF2B5EF4-FFF2-40B4-BE49-F238E27FC236}">
                      <a16:creationId xmlns:a16="http://schemas.microsoft.com/office/drawing/2014/main" id="{E0A5C9BB-22A6-4870-B8F8-0DE6D6E3D4B3}"/>
                    </a:ext>
                  </a:extLst>
                </p:cNvPr>
                <p:cNvGrpSpPr/>
                <p:nvPr/>
              </p:nvGrpSpPr>
              <p:grpSpPr>
                <a:xfrm rot="10800000">
                  <a:off x="-2027694" y="4051919"/>
                  <a:ext cx="1055086" cy="433307"/>
                  <a:chOff x="-3075268" y="3607346"/>
                  <a:chExt cx="2420096" cy="627238"/>
                </a:xfrm>
              </p:grpSpPr>
              <p:sp>
                <p:nvSpPr>
                  <p:cNvPr id="126" name="フローチャート: 記憶データ 125">
                    <a:extLst>
                      <a:ext uri="{FF2B5EF4-FFF2-40B4-BE49-F238E27FC236}">
                        <a16:creationId xmlns:a16="http://schemas.microsoft.com/office/drawing/2014/main" id="{0022A085-F4C8-4B85-A4D2-DE250166F6A8}"/>
                      </a:ext>
                    </a:extLst>
                  </p:cNvPr>
                  <p:cNvSpPr/>
                  <p:nvPr/>
                </p:nvSpPr>
                <p:spPr>
                  <a:xfrm>
                    <a:off x="-3075268" y="3607346"/>
                    <a:ext cx="2410369" cy="627236"/>
                  </a:xfrm>
                  <a:prstGeom prst="flowChartOnlineStorage">
                    <a:avLst/>
                  </a:prstGeom>
                  <a:solidFill>
                    <a:srgbClr val="44D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a:extLst>
                      <a:ext uri="{FF2B5EF4-FFF2-40B4-BE49-F238E27FC236}">
                        <a16:creationId xmlns:a16="http://schemas.microsoft.com/office/drawing/2014/main" id="{739CC446-DDF2-4825-9E80-51BF6E956A3A}"/>
                      </a:ext>
                    </a:extLst>
                  </p:cNvPr>
                  <p:cNvSpPr/>
                  <p:nvPr/>
                </p:nvSpPr>
                <p:spPr>
                  <a:xfrm>
                    <a:off x="-1239372" y="3607348"/>
                    <a:ext cx="584200" cy="627236"/>
                  </a:xfrm>
                  <a:prstGeom prst="rect">
                    <a:avLst/>
                  </a:prstGeom>
                  <a:solidFill>
                    <a:srgbClr val="44D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5" name="テキスト ボックス 124">
                  <a:extLst>
                    <a:ext uri="{FF2B5EF4-FFF2-40B4-BE49-F238E27FC236}">
                      <a16:creationId xmlns:a16="http://schemas.microsoft.com/office/drawing/2014/main" id="{CD675D46-E52A-4AA8-9816-DF9A0FD4B522}"/>
                    </a:ext>
                  </a:extLst>
                </p:cNvPr>
                <p:cNvSpPr txBox="1"/>
                <p:nvPr/>
              </p:nvSpPr>
              <p:spPr>
                <a:xfrm>
                  <a:off x="-1951798" y="4090115"/>
                  <a:ext cx="1169567" cy="400110"/>
                </a:xfrm>
                <a:prstGeom prst="rect">
                  <a:avLst/>
                </a:prstGeom>
                <a:noFill/>
              </p:spPr>
              <p:txBody>
                <a:bodyPr wrap="square" rtlCol="0">
                  <a:spAutoFit/>
                </a:bodyPr>
                <a:lstStyle/>
                <a:p>
                  <a:r>
                    <a:rPr kumimoji="1" lang="ja-JP" altLang="en-US" sz="2000" dirty="0">
                      <a:latin typeface="UD デジタル 教科書体 N-B" panose="02020700000000000000" pitchFamily="17" charset="-128"/>
                      <a:ea typeface="UD デジタル 教科書体 N-B" panose="02020700000000000000" pitchFamily="17" charset="-128"/>
                    </a:rPr>
                    <a:t>時　間　</a:t>
                  </a:r>
                  <a:endParaRPr kumimoji="1" lang="en-US" altLang="ja-JP" sz="2000" dirty="0">
                    <a:latin typeface="UD デジタル 教科書体 N-B" panose="02020700000000000000" pitchFamily="17" charset="-128"/>
                    <a:ea typeface="UD デジタル 教科書体 N-B" panose="02020700000000000000" pitchFamily="17" charset="-128"/>
                  </a:endParaRPr>
                </a:p>
              </p:txBody>
            </p:sp>
          </p:grpSp>
        </p:grpSp>
      </p:grpSp>
      <p:grpSp>
        <p:nvGrpSpPr>
          <p:cNvPr id="79" name="グループ化 78">
            <a:extLst>
              <a:ext uri="{FF2B5EF4-FFF2-40B4-BE49-F238E27FC236}">
                <a16:creationId xmlns:a16="http://schemas.microsoft.com/office/drawing/2014/main" id="{177D0D3D-2073-408D-B96F-D2F10361CD26}"/>
              </a:ext>
            </a:extLst>
          </p:cNvPr>
          <p:cNvGrpSpPr/>
          <p:nvPr/>
        </p:nvGrpSpPr>
        <p:grpSpPr>
          <a:xfrm>
            <a:off x="1985968" y="4033216"/>
            <a:ext cx="7718847" cy="1475291"/>
            <a:chOff x="1938230" y="3519259"/>
            <a:chExt cx="7718847" cy="1475291"/>
          </a:xfrm>
        </p:grpSpPr>
        <p:sp>
          <p:nvSpPr>
            <p:cNvPr id="6" name="楕円 5">
              <a:extLst>
                <a:ext uri="{FF2B5EF4-FFF2-40B4-BE49-F238E27FC236}">
                  <a16:creationId xmlns:a16="http://schemas.microsoft.com/office/drawing/2014/main" id="{0F5EE7A4-31D9-4FA4-8F97-D7B798C039AA}"/>
                </a:ext>
              </a:extLst>
            </p:cNvPr>
            <p:cNvSpPr/>
            <p:nvPr/>
          </p:nvSpPr>
          <p:spPr>
            <a:xfrm>
              <a:off x="4675333" y="4124594"/>
              <a:ext cx="540000" cy="540000"/>
            </a:xfrm>
            <a:prstGeom prst="ellipse">
              <a:avLst/>
            </a:prstGeom>
            <a:solidFill>
              <a:srgbClr val="44D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541B004-A275-4BFE-9EF3-7980C9C4104A}"/>
                </a:ext>
              </a:extLst>
            </p:cNvPr>
            <p:cNvSpPr txBox="1"/>
            <p:nvPr/>
          </p:nvSpPr>
          <p:spPr>
            <a:xfrm>
              <a:off x="1938230" y="3862497"/>
              <a:ext cx="1066800" cy="1107996"/>
            </a:xfrm>
            <a:prstGeom prst="rect">
              <a:avLst/>
            </a:prstGeom>
            <a:noFill/>
          </p:spPr>
          <p:txBody>
            <a:bodyPr wrap="square" rtlCol="0">
              <a:spAutoFit/>
            </a:bodyPr>
            <a:lstStyle/>
            <a:p>
              <a:r>
                <a:rPr kumimoji="1" lang="en-US" altLang="ja-JP" sz="6600" dirty="0">
                  <a:latin typeface="UD デジタル 教科書体 N-B" panose="02020700000000000000" pitchFamily="17" charset="-128"/>
                  <a:ea typeface="UD デジタル 教科書体 N-B" panose="02020700000000000000" pitchFamily="17" charset="-128"/>
                </a:rPr>
                <a:t>10</a:t>
              </a:r>
              <a:endParaRPr kumimoji="1" lang="ja-JP" altLang="en-US" sz="6600" dirty="0">
                <a:latin typeface="UD デジタル 教科書体 N-B" panose="02020700000000000000" pitchFamily="17" charset="-128"/>
                <a:ea typeface="UD デジタル 教科書体 N-B" panose="02020700000000000000" pitchFamily="17" charset="-128"/>
              </a:endParaRPr>
            </a:p>
          </p:txBody>
        </p:sp>
        <p:sp>
          <p:nvSpPr>
            <p:cNvPr id="9" name="テキスト ボックス 8">
              <a:extLst>
                <a:ext uri="{FF2B5EF4-FFF2-40B4-BE49-F238E27FC236}">
                  <a16:creationId xmlns:a16="http://schemas.microsoft.com/office/drawing/2014/main" id="{ED3D9CB2-6790-458A-AA53-4D5AC94B56FD}"/>
                </a:ext>
              </a:extLst>
            </p:cNvPr>
            <p:cNvSpPr txBox="1"/>
            <p:nvPr/>
          </p:nvSpPr>
          <p:spPr>
            <a:xfrm>
              <a:off x="4675333" y="4154885"/>
              <a:ext cx="540000" cy="523220"/>
            </a:xfrm>
            <a:prstGeom prst="rect">
              <a:avLst/>
            </a:prstGeom>
            <a:noFill/>
          </p:spPr>
          <p:txBody>
            <a:bodyPr wrap="square" rtlCol="0">
              <a:spAutoFit/>
            </a:bodyPr>
            <a:lstStyle/>
            <a:p>
              <a:r>
                <a:rPr kumimoji="1" lang="ja-JP" altLang="en-US" sz="2800" dirty="0">
                  <a:latin typeface="UD デジタル 教科書体 N-B" panose="02020700000000000000" pitchFamily="17" charset="-128"/>
                  <a:ea typeface="UD デジタル 教科書体 N-B" panose="02020700000000000000" pitchFamily="17" charset="-128"/>
                </a:rPr>
                <a:t>火</a:t>
              </a:r>
            </a:p>
          </p:txBody>
        </p:sp>
        <p:sp>
          <p:nvSpPr>
            <p:cNvPr id="10" name="テキスト ボックス 9">
              <a:extLst>
                <a:ext uri="{FF2B5EF4-FFF2-40B4-BE49-F238E27FC236}">
                  <a16:creationId xmlns:a16="http://schemas.microsoft.com/office/drawing/2014/main" id="{891B59B4-0EF3-4D11-9CE9-E5E60C94790D}"/>
                </a:ext>
              </a:extLst>
            </p:cNvPr>
            <p:cNvSpPr txBox="1"/>
            <p:nvPr/>
          </p:nvSpPr>
          <p:spPr>
            <a:xfrm>
              <a:off x="2833280" y="3548000"/>
              <a:ext cx="2089802" cy="1446550"/>
            </a:xfrm>
            <a:prstGeom prst="rect">
              <a:avLst/>
            </a:prstGeom>
            <a:noFill/>
          </p:spPr>
          <p:txBody>
            <a:bodyPr wrap="square" rtlCol="0">
              <a:spAutoFit/>
            </a:bodyPr>
            <a:lstStyle/>
            <a:p>
              <a:r>
                <a:rPr kumimoji="1" lang="en-US" altLang="ja-JP" sz="8800" dirty="0">
                  <a:latin typeface="UD デジタル 教科書体 N-B" panose="02020700000000000000" pitchFamily="17" charset="-128"/>
                  <a:ea typeface="UD デジタル 教科書体 N-B" panose="02020700000000000000" pitchFamily="17" charset="-128"/>
                </a:rPr>
                <a:t>/11</a:t>
              </a:r>
              <a:endParaRPr kumimoji="1" lang="ja-JP" altLang="en-US" sz="8800" dirty="0">
                <a:latin typeface="UD デジタル 教科書体 N-B" panose="02020700000000000000" pitchFamily="17" charset="-128"/>
                <a:ea typeface="UD デジタル 教科書体 N-B" panose="02020700000000000000" pitchFamily="17" charset="-128"/>
              </a:endParaRPr>
            </a:p>
          </p:txBody>
        </p:sp>
        <p:sp>
          <p:nvSpPr>
            <p:cNvPr id="16" name="テキスト ボックス 15">
              <a:extLst>
                <a:ext uri="{FF2B5EF4-FFF2-40B4-BE49-F238E27FC236}">
                  <a16:creationId xmlns:a16="http://schemas.microsoft.com/office/drawing/2014/main" id="{A173E709-3A28-4BF9-B6A5-B4B04848F6D1}"/>
                </a:ext>
              </a:extLst>
            </p:cNvPr>
            <p:cNvSpPr txBox="1"/>
            <p:nvPr/>
          </p:nvSpPr>
          <p:spPr>
            <a:xfrm>
              <a:off x="7432967" y="3519259"/>
              <a:ext cx="1762351" cy="1446550"/>
            </a:xfrm>
            <a:prstGeom prst="rect">
              <a:avLst/>
            </a:prstGeom>
            <a:noFill/>
          </p:spPr>
          <p:txBody>
            <a:bodyPr wrap="square" rtlCol="0">
              <a:spAutoFit/>
            </a:bodyPr>
            <a:lstStyle/>
            <a:p>
              <a:r>
                <a:rPr kumimoji="1" lang="en-US" altLang="ja-JP" sz="8800" dirty="0">
                  <a:latin typeface="UD デジタル 教科書体 N-B" panose="02020700000000000000" pitchFamily="17" charset="-128"/>
                  <a:ea typeface="UD デジタル 教科書体 N-B" panose="02020700000000000000" pitchFamily="17" charset="-128"/>
                </a:rPr>
                <a:t>12</a:t>
              </a:r>
              <a:endParaRPr kumimoji="1" lang="ja-JP" altLang="en-US" sz="8800" dirty="0">
                <a:latin typeface="UD デジタル 教科書体 N-B" panose="02020700000000000000" pitchFamily="17" charset="-128"/>
                <a:ea typeface="UD デジタル 教科書体 N-B" panose="02020700000000000000" pitchFamily="17" charset="-128"/>
              </a:endParaRPr>
            </a:p>
          </p:txBody>
        </p:sp>
        <p:grpSp>
          <p:nvGrpSpPr>
            <p:cNvPr id="5" name="グループ化 4">
              <a:extLst>
                <a:ext uri="{FF2B5EF4-FFF2-40B4-BE49-F238E27FC236}">
                  <a16:creationId xmlns:a16="http://schemas.microsoft.com/office/drawing/2014/main" id="{FF8D6995-30FD-4F1E-9965-59A80725247D}"/>
                </a:ext>
              </a:extLst>
            </p:cNvPr>
            <p:cNvGrpSpPr/>
            <p:nvPr/>
          </p:nvGrpSpPr>
          <p:grpSpPr>
            <a:xfrm>
              <a:off x="9117077" y="4146495"/>
              <a:ext cx="540000" cy="558062"/>
              <a:chOff x="9200503" y="5787830"/>
              <a:chExt cx="540000" cy="558062"/>
            </a:xfrm>
          </p:grpSpPr>
          <p:sp>
            <p:nvSpPr>
              <p:cNvPr id="14" name="楕円 13">
                <a:extLst>
                  <a:ext uri="{FF2B5EF4-FFF2-40B4-BE49-F238E27FC236}">
                    <a16:creationId xmlns:a16="http://schemas.microsoft.com/office/drawing/2014/main" id="{74ADA9B2-1C80-421D-A8A9-DD4756CA8477}"/>
                  </a:ext>
                </a:extLst>
              </p:cNvPr>
              <p:cNvSpPr/>
              <p:nvPr/>
            </p:nvSpPr>
            <p:spPr>
              <a:xfrm>
                <a:off x="9200503" y="5787830"/>
                <a:ext cx="540000" cy="540000"/>
              </a:xfrm>
              <a:prstGeom prst="ellipse">
                <a:avLst/>
              </a:prstGeom>
              <a:solidFill>
                <a:srgbClr val="44D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EC20AC8-9A62-41DB-960B-8CCE4736882B}"/>
                  </a:ext>
                </a:extLst>
              </p:cNvPr>
              <p:cNvSpPr txBox="1"/>
              <p:nvPr/>
            </p:nvSpPr>
            <p:spPr>
              <a:xfrm>
                <a:off x="9204837" y="5822672"/>
                <a:ext cx="429732" cy="523220"/>
              </a:xfrm>
              <a:prstGeom prst="rect">
                <a:avLst/>
              </a:prstGeom>
              <a:noFill/>
            </p:spPr>
            <p:txBody>
              <a:bodyPr wrap="square" rtlCol="0">
                <a:spAutoFit/>
              </a:bodyPr>
              <a:lstStyle/>
              <a:p>
                <a:r>
                  <a:rPr kumimoji="1" lang="ja-JP" altLang="en-US" sz="2800" dirty="0">
                    <a:latin typeface="UD デジタル 教科書体 N-B" panose="02020700000000000000" pitchFamily="17" charset="-128"/>
                    <a:ea typeface="UD デジタル 教科書体 N-B" panose="02020700000000000000" pitchFamily="17" charset="-128"/>
                  </a:rPr>
                  <a:t>水</a:t>
                </a:r>
              </a:p>
            </p:txBody>
          </p:sp>
        </p:grpSp>
        <p:sp>
          <p:nvSpPr>
            <p:cNvPr id="3" name="二等辺三角形 2">
              <a:extLst>
                <a:ext uri="{FF2B5EF4-FFF2-40B4-BE49-F238E27FC236}">
                  <a16:creationId xmlns:a16="http://schemas.microsoft.com/office/drawing/2014/main" id="{3569168E-25FB-463F-A4CD-8BFF8AF61C14}"/>
                </a:ext>
              </a:extLst>
            </p:cNvPr>
            <p:cNvSpPr/>
            <p:nvPr/>
          </p:nvSpPr>
          <p:spPr>
            <a:xfrm rot="5400000">
              <a:off x="6177051" y="3850081"/>
              <a:ext cx="668678" cy="540001"/>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grpSp>
      <p:grpSp>
        <p:nvGrpSpPr>
          <p:cNvPr id="89" name="グループ化 88">
            <a:extLst>
              <a:ext uri="{FF2B5EF4-FFF2-40B4-BE49-F238E27FC236}">
                <a16:creationId xmlns:a16="http://schemas.microsoft.com/office/drawing/2014/main" id="{48685189-FB28-48AB-9C3F-011F11329C40}"/>
              </a:ext>
            </a:extLst>
          </p:cNvPr>
          <p:cNvGrpSpPr/>
          <p:nvPr/>
        </p:nvGrpSpPr>
        <p:grpSpPr>
          <a:xfrm>
            <a:off x="581503" y="1619178"/>
            <a:ext cx="10801933" cy="2071530"/>
            <a:chOff x="875875" y="1668948"/>
            <a:chExt cx="10430494" cy="1938992"/>
          </a:xfrm>
        </p:grpSpPr>
        <p:grpSp>
          <p:nvGrpSpPr>
            <p:cNvPr id="90" name="グループ化 89">
              <a:extLst>
                <a:ext uri="{FF2B5EF4-FFF2-40B4-BE49-F238E27FC236}">
                  <a16:creationId xmlns:a16="http://schemas.microsoft.com/office/drawing/2014/main" id="{7B28CA0C-18BB-43D8-839E-84766ECE6C0B}"/>
                </a:ext>
              </a:extLst>
            </p:cNvPr>
            <p:cNvGrpSpPr/>
            <p:nvPr/>
          </p:nvGrpSpPr>
          <p:grpSpPr>
            <a:xfrm>
              <a:off x="875875" y="1668948"/>
              <a:ext cx="10430494" cy="1938992"/>
              <a:chOff x="984980" y="1668948"/>
              <a:chExt cx="10430494" cy="1938992"/>
            </a:xfrm>
          </p:grpSpPr>
          <p:sp>
            <p:nvSpPr>
              <p:cNvPr id="96" name="正方形/長方形 95">
                <a:extLst>
                  <a:ext uri="{FF2B5EF4-FFF2-40B4-BE49-F238E27FC236}">
                    <a16:creationId xmlns:a16="http://schemas.microsoft.com/office/drawing/2014/main" id="{9949749B-D302-4929-B916-389C43742560}"/>
                  </a:ext>
                </a:extLst>
              </p:cNvPr>
              <p:cNvSpPr/>
              <p:nvPr/>
            </p:nvSpPr>
            <p:spPr>
              <a:xfrm>
                <a:off x="984980" y="1668948"/>
                <a:ext cx="10430494" cy="1938992"/>
              </a:xfrm>
              <a:prstGeom prst="rect">
                <a:avLst/>
              </a:prstGeom>
              <a:ln w="76200">
                <a:noFill/>
              </a:ln>
            </p:spPr>
            <p:txBody>
              <a:bodyPr wrap="square">
                <a:spAutoFit/>
              </a:bodyPr>
              <a:lstStyle/>
              <a:p>
                <a:pPr algn="dist"/>
                <a:r>
                  <a:rPr lang="ja-JP" altLang="en-US" sz="11800" b="1" dirty="0">
                    <a:ln w="60325">
                      <a:solidFill>
                        <a:srgbClr val="1792AF"/>
                      </a:solidFill>
                    </a:ln>
                    <a:solidFill>
                      <a:srgbClr val="1792AF"/>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フードドライブ</a:t>
                </a:r>
                <a:endParaRPr lang="ja-JP" altLang="en-US" sz="11800" b="1" dirty="0">
                  <a:ln w="60325">
                    <a:solidFill>
                      <a:srgbClr val="1792AF"/>
                    </a:solidFill>
                  </a:ln>
                  <a:solidFill>
                    <a:srgbClr val="1792AF"/>
                  </a:solidFill>
                  <a:latin typeface="ＤＨＰ特太ゴシック体" panose="020B0500000000000000" pitchFamily="50" charset="-128"/>
                  <a:ea typeface="ＤＨＰ特太ゴシック体" panose="020B0500000000000000" pitchFamily="50" charset="-128"/>
                </a:endParaRPr>
              </a:p>
            </p:txBody>
          </p:sp>
          <p:sp>
            <p:nvSpPr>
              <p:cNvPr id="99" name="正方形/長方形 98">
                <a:extLst>
                  <a:ext uri="{FF2B5EF4-FFF2-40B4-BE49-F238E27FC236}">
                    <a16:creationId xmlns:a16="http://schemas.microsoft.com/office/drawing/2014/main" id="{15B5B2EE-A136-4283-961D-9E5488E900D6}"/>
                  </a:ext>
                </a:extLst>
              </p:cNvPr>
              <p:cNvSpPr/>
              <p:nvPr/>
            </p:nvSpPr>
            <p:spPr>
              <a:xfrm>
                <a:off x="1010780" y="1683595"/>
                <a:ext cx="4464000" cy="1908215"/>
              </a:xfrm>
              <a:prstGeom prst="rect">
                <a:avLst/>
              </a:prstGeom>
            </p:spPr>
            <p:txBody>
              <a:bodyPr wrap="square">
                <a:spAutoFit/>
              </a:bodyPr>
              <a:lstStyle/>
              <a:p>
                <a:pPr algn="dist"/>
                <a:r>
                  <a:rPr lang="ja-JP" altLang="en-US" sz="11400" dirty="0">
                    <a:ln w="34925">
                      <a:solidFill>
                        <a:schemeClr val="bg1"/>
                      </a:solidFill>
                    </a:ln>
                    <a:solidFill>
                      <a:srgbClr val="1792AF"/>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フード</a:t>
                </a:r>
                <a:endParaRPr lang="ja-JP" altLang="en-US" sz="11400" dirty="0">
                  <a:ln w="34925">
                    <a:solidFill>
                      <a:schemeClr val="bg1"/>
                    </a:solidFill>
                  </a:ln>
                  <a:solidFill>
                    <a:srgbClr val="1792AF"/>
                  </a:solidFill>
                  <a:latin typeface="ＤＨＰ特太ゴシック体" panose="020B0500000000000000" pitchFamily="50" charset="-128"/>
                  <a:ea typeface="ＤＨＰ特太ゴシック体" panose="020B0500000000000000" pitchFamily="50" charset="-128"/>
                </a:endParaRPr>
              </a:p>
            </p:txBody>
          </p:sp>
        </p:grpSp>
        <p:sp>
          <p:nvSpPr>
            <p:cNvPr id="95" name="正方形/長方形 94">
              <a:extLst>
                <a:ext uri="{FF2B5EF4-FFF2-40B4-BE49-F238E27FC236}">
                  <a16:creationId xmlns:a16="http://schemas.microsoft.com/office/drawing/2014/main" id="{92130837-80B8-4096-A30D-AEAC3FAFFD17}"/>
                </a:ext>
              </a:extLst>
            </p:cNvPr>
            <p:cNvSpPr/>
            <p:nvPr/>
          </p:nvSpPr>
          <p:spPr>
            <a:xfrm>
              <a:off x="5322103" y="1689945"/>
              <a:ext cx="5940000" cy="1908215"/>
            </a:xfrm>
            <a:prstGeom prst="rect">
              <a:avLst/>
            </a:prstGeom>
          </p:spPr>
          <p:txBody>
            <a:bodyPr wrap="square">
              <a:spAutoFit/>
            </a:bodyPr>
            <a:lstStyle/>
            <a:p>
              <a:pPr algn="dist"/>
              <a:r>
                <a:rPr lang="ja-JP" altLang="en-US" sz="11400" dirty="0">
                  <a:ln w="34925">
                    <a:solidFill>
                      <a:schemeClr val="bg1"/>
                    </a:solidFill>
                  </a:ln>
                  <a:solidFill>
                    <a:srgbClr val="1792AF"/>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ドライブ</a:t>
              </a:r>
              <a:endParaRPr lang="ja-JP" altLang="en-US" sz="11400" dirty="0">
                <a:ln w="34925">
                  <a:solidFill>
                    <a:schemeClr val="bg1"/>
                  </a:solidFill>
                </a:ln>
                <a:solidFill>
                  <a:srgbClr val="1792AF"/>
                </a:solidFill>
                <a:latin typeface="ＤＨＰ特太ゴシック体" panose="020B0500000000000000" pitchFamily="50" charset="-128"/>
                <a:ea typeface="ＤＨＰ特太ゴシック体" panose="020B0500000000000000" pitchFamily="50" charset="-128"/>
              </a:endParaRPr>
            </a:p>
          </p:txBody>
        </p:sp>
      </p:grpSp>
      <p:sp>
        <p:nvSpPr>
          <p:cNvPr id="23" name="四角形: 角を丸くする 22">
            <a:extLst>
              <a:ext uri="{FF2B5EF4-FFF2-40B4-BE49-F238E27FC236}">
                <a16:creationId xmlns:a16="http://schemas.microsoft.com/office/drawing/2014/main" id="{986881CC-3257-4CC5-AB45-A7B9748461CE}"/>
              </a:ext>
            </a:extLst>
          </p:cNvPr>
          <p:cNvSpPr/>
          <p:nvPr/>
        </p:nvSpPr>
        <p:spPr>
          <a:xfrm>
            <a:off x="1271362" y="7951529"/>
            <a:ext cx="4536000" cy="4827787"/>
          </a:xfrm>
          <a:prstGeom prst="roundRect">
            <a:avLst>
              <a:gd name="adj" fmla="val 12681"/>
            </a:avLst>
          </a:prstGeom>
          <a:solidFill>
            <a:schemeClr val="bg1"/>
          </a:solidFill>
          <a:ln w="38100">
            <a:solidFill>
              <a:srgbClr val="59D9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009B3698-35A0-4CBA-A196-014E7B0B6C67}"/>
              </a:ext>
            </a:extLst>
          </p:cNvPr>
          <p:cNvSpPr txBox="1"/>
          <p:nvPr/>
        </p:nvSpPr>
        <p:spPr>
          <a:xfrm>
            <a:off x="1449140" y="8711000"/>
            <a:ext cx="4326841" cy="3880806"/>
          </a:xfrm>
          <a:prstGeom prst="rect">
            <a:avLst/>
          </a:prstGeom>
          <a:noFill/>
        </p:spPr>
        <p:txBody>
          <a:bodyPr wrap="square" rtlCol="0">
            <a:spAutoFit/>
          </a:bodyPr>
          <a:lstStyle/>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・お米（収穫から１年以内）</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・乾麺（うどん、そば、パスタ　等）</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・インスタント食品、レトルト食品</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・お歳暮やお中元等の贈答品</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・缶詰（くだものや魚の缶詰　等）</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・飲料（ジュース、コーヒー　等）</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・お菓子</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・調味料（醤油、ソース、麺つゆ　等）</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・粉ミルク、離乳食</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en-US" altLang="ja-JP" dirty="0">
                <a:latin typeface="UD デジタル 教科書体 N-B" panose="02020700000000000000" pitchFamily="17" charset="-128"/>
                <a:ea typeface="UD デジタル 教科書体 N-B" panose="02020700000000000000" pitchFamily="17" charset="-128"/>
              </a:rPr>
              <a:t>※</a:t>
            </a:r>
            <a:r>
              <a:rPr kumimoji="1" lang="ja-JP" altLang="en-US" dirty="0">
                <a:latin typeface="UD デジタル 教科書体 N-B" panose="02020700000000000000" pitchFamily="17" charset="-128"/>
                <a:ea typeface="UD デジタル 教科書体 N-B" panose="02020700000000000000" pitchFamily="17" charset="-128"/>
              </a:rPr>
              <a:t>自家製の加工食品やアルコール類</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　は受け付けていません。</a:t>
            </a:r>
          </a:p>
        </p:txBody>
      </p:sp>
      <p:sp>
        <p:nvSpPr>
          <p:cNvPr id="86" name="フリーフォーム: 図形 85">
            <a:extLst>
              <a:ext uri="{FF2B5EF4-FFF2-40B4-BE49-F238E27FC236}">
                <a16:creationId xmlns:a16="http://schemas.microsoft.com/office/drawing/2014/main" id="{56E54D04-A8DB-44EE-848B-7DE0969563B4}"/>
              </a:ext>
            </a:extLst>
          </p:cNvPr>
          <p:cNvSpPr/>
          <p:nvPr/>
        </p:nvSpPr>
        <p:spPr>
          <a:xfrm rot="3614867">
            <a:off x="1531289" y="7415318"/>
            <a:ext cx="530605" cy="1908000"/>
          </a:xfrm>
          <a:custGeom>
            <a:avLst/>
            <a:gdLst>
              <a:gd name="connsiteX0" fmla="*/ 270000 w 324000"/>
              <a:gd name="connsiteY0" fmla="*/ 1332000 h 1332000"/>
              <a:gd name="connsiteX1" fmla="*/ 272239 w 324000"/>
              <a:gd name="connsiteY1" fmla="*/ 1327522 h 1332000"/>
              <a:gd name="connsiteX2" fmla="*/ 274478 w 324000"/>
              <a:gd name="connsiteY2" fmla="*/ 1332000 h 1332000"/>
              <a:gd name="connsiteX3" fmla="*/ 163839 w 324000"/>
              <a:gd name="connsiteY3" fmla="*/ 338 h 1332000"/>
              <a:gd name="connsiteX4" fmla="*/ 190839 w 324000"/>
              <a:gd name="connsiteY4" fmla="*/ 54338 h 1332000"/>
              <a:gd name="connsiteX5" fmla="*/ 216682 w 324000"/>
              <a:gd name="connsiteY5" fmla="*/ 2652 h 1332000"/>
              <a:gd name="connsiteX6" fmla="*/ 242525 w 324000"/>
              <a:gd name="connsiteY6" fmla="*/ 54338 h 1332000"/>
              <a:gd name="connsiteX7" fmla="*/ 269525 w 324000"/>
              <a:gd name="connsiteY7" fmla="*/ 338 h 1332000"/>
              <a:gd name="connsiteX8" fmla="*/ 217839 w 324000"/>
              <a:gd name="connsiteY8" fmla="*/ 338 h 1332000"/>
              <a:gd name="connsiteX9" fmla="*/ 216682 w 324000"/>
              <a:gd name="connsiteY9" fmla="*/ 2652 h 1332000"/>
              <a:gd name="connsiteX10" fmla="*/ 215525 w 324000"/>
              <a:gd name="connsiteY10" fmla="*/ 338 h 1332000"/>
              <a:gd name="connsiteX11" fmla="*/ 56633 w 324000"/>
              <a:gd name="connsiteY11" fmla="*/ 338 h 1332000"/>
              <a:gd name="connsiteX12" fmla="*/ 83633 w 324000"/>
              <a:gd name="connsiteY12" fmla="*/ 54338 h 1332000"/>
              <a:gd name="connsiteX13" fmla="*/ 110111 w 324000"/>
              <a:gd name="connsiteY13" fmla="*/ 1383 h 1332000"/>
              <a:gd name="connsiteX14" fmla="*/ 136588 w 324000"/>
              <a:gd name="connsiteY14" fmla="*/ 54338 h 1332000"/>
              <a:gd name="connsiteX15" fmla="*/ 163588 w 324000"/>
              <a:gd name="connsiteY15" fmla="*/ 338 h 1332000"/>
              <a:gd name="connsiteX16" fmla="*/ 110633 w 324000"/>
              <a:gd name="connsiteY16" fmla="*/ 338 h 1332000"/>
              <a:gd name="connsiteX17" fmla="*/ 110111 w 324000"/>
              <a:gd name="connsiteY17" fmla="*/ 1383 h 1332000"/>
              <a:gd name="connsiteX18" fmla="*/ 109588 w 324000"/>
              <a:gd name="connsiteY18" fmla="*/ 338 h 1332000"/>
              <a:gd name="connsiteX19" fmla="*/ 0 w 324000"/>
              <a:gd name="connsiteY19" fmla="*/ 1332000 h 1332000"/>
              <a:gd name="connsiteX20" fmla="*/ 0 w 324000"/>
              <a:gd name="connsiteY20" fmla="*/ 338 h 1332000"/>
              <a:gd name="connsiteX21" fmla="*/ 27000 w 324000"/>
              <a:gd name="connsiteY21" fmla="*/ 54338 h 1332000"/>
              <a:gd name="connsiteX22" fmla="*/ 54000 w 324000"/>
              <a:gd name="connsiteY22" fmla="*/ 338 h 1332000"/>
              <a:gd name="connsiteX23" fmla="*/ 0 w 324000"/>
              <a:gd name="connsiteY23" fmla="*/ 338 h 1332000"/>
              <a:gd name="connsiteX24" fmla="*/ 0 w 324000"/>
              <a:gd name="connsiteY24" fmla="*/ 0 h 1332000"/>
              <a:gd name="connsiteX25" fmla="*/ 324000 w 324000"/>
              <a:gd name="connsiteY25" fmla="*/ 0 h 1332000"/>
              <a:gd name="connsiteX26" fmla="*/ 324000 w 324000"/>
              <a:gd name="connsiteY26" fmla="*/ 338 h 1332000"/>
              <a:gd name="connsiteX27" fmla="*/ 270000 w 324000"/>
              <a:gd name="connsiteY27" fmla="*/ 338 h 1332000"/>
              <a:gd name="connsiteX28" fmla="*/ 297000 w 324000"/>
              <a:gd name="connsiteY28" fmla="*/ 54338 h 1332000"/>
              <a:gd name="connsiteX29" fmla="*/ 324000 w 324000"/>
              <a:gd name="connsiteY29" fmla="*/ 338 h 1332000"/>
              <a:gd name="connsiteX30" fmla="*/ 324000 w 324000"/>
              <a:gd name="connsiteY30" fmla="*/ 1332000 h 1332000"/>
              <a:gd name="connsiteX31" fmla="*/ 297000 w 324000"/>
              <a:gd name="connsiteY31" fmla="*/ 1278000 h 1332000"/>
              <a:gd name="connsiteX32" fmla="*/ 272239 w 324000"/>
              <a:gd name="connsiteY32" fmla="*/ 1327522 h 1332000"/>
              <a:gd name="connsiteX33" fmla="*/ 247478 w 324000"/>
              <a:gd name="connsiteY33" fmla="*/ 1278000 h 1332000"/>
              <a:gd name="connsiteX34" fmla="*/ 220478 w 324000"/>
              <a:gd name="connsiteY34" fmla="*/ 1332000 h 1332000"/>
              <a:gd name="connsiteX35" fmla="*/ 218239 w 324000"/>
              <a:gd name="connsiteY35" fmla="*/ 1332000 h 1332000"/>
              <a:gd name="connsiteX36" fmla="*/ 191239 w 324000"/>
              <a:gd name="connsiteY36" fmla="*/ 1278000 h 1332000"/>
              <a:gd name="connsiteX37" fmla="*/ 164239 w 324000"/>
              <a:gd name="connsiteY37" fmla="*/ 1332000 h 1332000"/>
              <a:gd name="connsiteX38" fmla="*/ 162000 w 324000"/>
              <a:gd name="connsiteY38" fmla="*/ 1332000 h 1332000"/>
              <a:gd name="connsiteX39" fmla="*/ 135000 w 324000"/>
              <a:gd name="connsiteY39" fmla="*/ 1278000 h 1332000"/>
              <a:gd name="connsiteX40" fmla="*/ 108000 w 324000"/>
              <a:gd name="connsiteY40" fmla="*/ 1332000 h 1332000"/>
              <a:gd name="connsiteX41" fmla="*/ 81000 w 324000"/>
              <a:gd name="connsiteY41" fmla="*/ 1278000 h 1332000"/>
              <a:gd name="connsiteX42" fmla="*/ 54000 w 324000"/>
              <a:gd name="connsiteY42" fmla="*/ 1332000 h 1332000"/>
              <a:gd name="connsiteX43" fmla="*/ 27000 w 324000"/>
              <a:gd name="connsiteY43" fmla="*/ 1278000 h 13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24000" h="1332000">
                <a:moveTo>
                  <a:pt x="270000" y="1332000"/>
                </a:moveTo>
                <a:lnTo>
                  <a:pt x="272239" y="1327522"/>
                </a:lnTo>
                <a:lnTo>
                  <a:pt x="274478" y="1332000"/>
                </a:lnTo>
                <a:close/>
                <a:moveTo>
                  <a:pt x="163839" y="338"/>
                </a:moveTo>
                <a:lnTo>
                  <a:pt x="190839" y="54338"/>
                </a:lnTo>
                <a:lnTo>
                  <a:pt x="216682" y="2652"/>
                </a:lnTo>
                <a:lnTo>
                  <a:pt x="242525" y="54338"/>
                </a:lnTo>
                <a:lnTo>
                  <a:pt x="269525" y="338"/>
                </a:lnTo>
                <a:lnTo>
                  <a:pt x="217839" y="338"/>
                </a:lnTo>
                <a:lnTo>
                  <a:pt x="216682" y="2652"/>
                </a:lnTo>
                <a:lnTo>
                  <a:pt x="215525" y="338"/>
                </a:lnTo>
                <a:close/>
                <a:moveTo>
                  <a:pt x="56633" y="338"/>
                </a:moveTo>
                <a:lnTo>
                  <a:pt x="83633" y="54338"/>
                </a:lnTo>
                <a:lnTo>
                  <a:pt x="110111" y="1383"/>
                </a:lnTo>
                <a:lnTo>
                  <a:pt x="136588" y="54338"/>
                </a:lnTo>
                <a:lnTo>
                  <a:pt x="163588" y="338"/>
                </a:lnTo>
                <a:lnTo>
                  <a:pt x="110633" y="338"/>
                </a:lnTo>
                <a:lnTo>
                  <a:pt x="110111" y="1383"/>
                </a:lnTo>
                <a:lnTo>
                  <a:pt x="109588" y="338"/>
                </a:lnTo>
                <a:close/>
                <a:moveTo>
                  <a:pt x="0" y="1332000"/>
                </a:moveTo>
                <a:lnTo>
                  <a:pt x="0" y="338"/>
                </a:lnTo>
                <a:lnTo>
                  <a:pt x="27000" y="54338"/>
                </a:lnTo>
                <a:lnTo>
                  <a:pt x="54000" y="338"/>
                </a:lnTo>
                <a:lnTo>
                  <a:pt x="0" y="338"/>
                </a:lnTo>
                <a:lnTo>
                  <a:pt x="0" y="0"/>
                </a:lnTo>
                <a:lnTo>
                  <a:pt x="324000" y="0"/>
                </a:lnTo>
                <a:lnTo>
                  <a:pt x="324000" y="338"/>
                </a:lnTo>
                <a:lnTo>
                  <a:pt x="270000" y="338"/>
                </a:lnTo>
                <a:lnTo>
                  <a:pt x="297000" y="54338"/>
                </a:lnTo>
                <a:lnTo>
                  <a:pt x="324000" y="338"/>
                </a:lnTo>
                <a:lnTo>
                  <a:pt x="324000" y="1332000"/>
                </a:lnTo>
                <a:lnTo>
                  <a:pt x="297000" y="1278000"/>
                </a:lnTo>
                <a:lnTo>
                  <a:pt x="272239" y="1327522"/>
                </a:lnTo>
                <a:lnTo>
                  <a:pt x="247478" y="1278000"/>
                </a:lnTo>
                <a:lnTo>
                  <a:pt x="220478" y="1332000"/>
                </a:lnTo>
                <a:lnTo>
                  <a:pt x="218239" y="1332000"/>
                </a:lnTo>
                <a:lnTo>
                  <a:pt x="191239" y="1278000"/>
                </a:lnTo>
                <a:lnTo>
                  <a:pt x="164239" y="1332000"/>
                </a:lnTo>
                <a:lnTo>
                  <a:pt x="162000" y="1332000"/>
                </a:lnTo>
                <a:lnTo>
                  <a:pt x="135000" y="1278000"/>
                </a:lnTo>
                <a:lnTo>
                  <a:pt x="108000" y="1332000"/>
                </a:lnTo>
                <a:lnTo>
                  <a:pt x="81000" y="1278000"/>
                </a:lnTo>
                <a:lnTo>
                  <a:pt x="54000" y="1332000"/>
                </a:lnTo>
                <a:lnTo>
                  <a:pt x="27000" y="1278000"/>
                </a:lnTo>
                <a:close/>
              </a:path>
            </a:pathLst>
          </a:custGeom>
          <a:solidFill>
            <a:srgbClr val="F3F3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7" name="テキスト ボックス 76">
            <a:extLst>
              <a:ext uri="{FF2B5EF4-FFF2-40B4-BE49-F238E27FC236}">
                <a16:creationId xmlns:a16="http://schemas.microsoft.com/office/drawing/2014/main" id="{0F84E3E6-F9DF-43A7-8CC9-0FAB57440DA5}"/>
              </a:ext>
            </a:extLst>
          </p:cNvPr>
          <p:cNvSpPr txBox="1"/>
          <p:nvPr/>
        </p:nvSpPr>
        <p:spPr>
          <a:xfrm rot="19784646">
            <a:off x="860004" y="8154357"/>
            <a:ext cx="1908000" cy="461665"/>
          </a:xfrm>
          <a:prstGeom prst="rect">
            <a:avLst/>
          </a:prstGeom>
          <a:noFill/>
        </p:spPr>
        <p:txBody>
          <a:bodyPr wrap="square" rtlCol="0">
            <a:spAutoFit/>
          </a:bodyPr>
          <a:lstStyle/>
          <a:p>
            <a:pPr algn="ctr"/>
            <a:r>
              <a:rPr kumimoji="1" lang="ja-JP" altLang="en-US" sz="2400" dirty="0">
                <a:latin typeface="UD デジタル 教科書体 N-B" panose="02020700000000000000" pitchFamily="17" charset="-128"/>
                <a:ea typeface="UD デジタル 教科書体 N-B" panose="02020700000000000000" pitchFamily="17" charset="-128"/>
              </a:rPr>
              <a:t>対象食品</a:t>
            </a:r>
          </a:p>
        </p:txBody>
      </p:sp>
      <p:grpSp>
        <p:nvGrpSpPr>
          <p:cNvPr id="43" name="グループ化 42">
            <a:extLst>
              <a:ext uri="{FF2B5EF4-FFF2-40B4-BE49-F238E27FC236}">
                <a16:creationId xmlns:a16="http://schemas.microsoft.com/office/drawing/2014/main" id="{988FF706-D8E0-4B39-88D7-2CBC4739076C}"/>
              </a:ext>
            </a:extLst>
          </p:cNvPr>
          <p:cNvGrpSpPr/>
          <p:nvPr/>
        </p:nvGrpSpPr>
        <p:grpSpPr>
          <a:xfrm>
            <a:off x="6313218" y="7951529"/>
            <a:ext cx="4623640" cy="4827787"/>
            <a:chOff x="6164175" y="7951529"/>
            <a:chExt cx="4623640" cy="4827787"/>
          </a:xfrm>
        </p:grpSpPr>
        <p:sp>
          <p:nvSpPr>
            <p:cNvPr id="94" name="四角形: 角を丸くする 93">
              <a:extLst>
                <a:ext uri="{FF2B5EF4-FFF2-40B4-BE49-F238E27FC236}">
                  <a16:creationId xmlns:a16="http://schemas.microsoft.com/office/drawing/2014/main" id="{656DA76C-83C2-4302-8CD9-578EF8B51675}"/>
                </a:ext>
              </a:extLst>
            </p:cNvPr>
            <p:cNvSpPr/>
            <p:nvPr/>
          </p:nvSpPr>
          <p:spPr>
            <a:xfrm>
              <a:off x="6251815" y="7951529"/>
              <a:ext cx="4536000" cy="4827787"/>
            </a:xfrm>
            <a:prstGeom prst="roundRect">
              <a:avLst>
                <a:gd name="adj" fmla="val 12681"/>
              </a:avLst>
            </a:prstGeom>
            <a:solidFill>
              <a:schemeClr val="bg1"/>
            </a:solidFill>
            <a:ln w="38100">
              <a:solidFill>
                <a:srgbClr val="59D9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a:extLst>
                <a:ext uri="{FF2B5EF4-FFF2-40B4-BE49-F238E27FC236}">
                  <a16:creationId xmlns:a16="http://schemas.microsoft.com/office/drawing/2014/main" id="{E4BB6669-BBA2-4E04-9E55-6947CD849CD7}"/>
                </a:ext>
              </a:extLst>
            </p:cNvPr>
            <p:cNvSpPr txBox="1"/>
            <p:nvPr/>
          </p:nvSpPr>
          <p:spPr>
            <a:xfrm>
              <a:off x="6164175" y="8780470"/>
              <a:ext cx="4550976" cy="3842334"/>
            </a:xfrm>
            <a:prstGeom prst="rect">
              <a:avLst/>
            </a:prstGeom>
            <a:noFill/>
          </p:spPr>
          <p:txBody>
            <a:bodyPr wrap="square" rtlCol="0">
              <a:spAutoFit/>
            </a:bodyPr>
            <a:lstStyle/>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  　  以下の要件に該当する食品を募集</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　  　します！</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　・賞味期限まで１ヶ月以上の期間がある</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　　もの</a:t>
              </a:r>
            </a:p>
            <a:p>
              <a:pPr>
                <a:lnSpc>
                  <a:spcPts val="3300"/>
                </a:lnSpc>
              </a:pPr>
              <a:r>
                <a:rPr kumimoji="1" lang="ja-JP" altLang="en-US" dirty="0">
                  <a:latin typeface="UD デジタル 教科書体 N-B" panose="02020700000000000000" pitchFamily="17" charset="-128"/>
                  <a:ea typeface="UD デジタル 教科書体 N-B" panose="02020700000000000000" pitchFamily="17" charset="-128"/>
                </a:rPr>
                <a:t>　・賞味期限の記載があるもの</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3300"/>
                </a:lnSpc>
              </a:pPr>
              <a:r>
                <a:rPr kumimoji="1" lang="ja-JP" altLang="en-US" dirty="0">
                  <a:latin typeface="UD デジタル 教科書体 N-B" panose="02020700000000000000" pitchFamily="17" charset="-128"/>
                  <a:ea typeface="UD デジタル 教科書体 N-B" panose="02020700000000000000" pitchFamily="17" charset="-128"/>
                </a:rPr>
                <a:t>　・常温保存が可能のもの</a:t>
              </a:r>
            </a:p>
            <a:p>
              <a:pPr>
                <a:lnSpc>
                  <a:spcPts val="3300"/>
                </a:lnSpc>
              </a:pPr>
              <a:r>
                <a:rPr kumimoji="1" lang="ja-JP" altLang="en-US" dirty="0">
                  <a:latin typeface="UD デジタル 教科書体 N-B" panose="02020700000000000000" pitchFamily="17" charset="-128"/>
                  <a:ea typeface="UD デジタル 教科書体 N-B" panose="02020700000000000000" pitchFamily="17" charset="-128"/>
                </a:rPr>
                <a:t>　・未開封かつ破損していないもの</a:t>
              </a:r>
            </a:p>
            <a:p>
              <a:pPr>
                <a:lnSpc>
                  <a:spcPts val="3300"/>
                </a:lnSpc>
              </a:pPr>
              <a:r>
                <a:rPr kumimoji="1" lang="ja-JP" altLang="en-US" dirty="0">
                  <a:latin typeface="UD デジタル 教科書体 N-B" panose="02020700000000000000" pitchFamily="17" charset="-128"/>
                  <a:ea typeface="UD デジタル 教科書体 N-B" panose="02020700000000000000" pitchFamily="17" charset="-128"/>
                </a:rPr>
                <a:t>　・成分またはアレルギー表示のあるもの</a:t>
              </a: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　・商品説明が日本語で表記されている</a:t>
              </a:r>
              <a:endParaRPr kumimoji="1" lang="en-US" altLang="ja-JP" dirty="0">
                <a:latin typeface="UD デジタル 教科書体 N-B" panose="02020700000000000000" pitchFamily="17" charset="-128"/>
                <a:ea typeface="UD デジタル 教科書体 N-B" panose="02020700000000000000" pitchFamily="17" charset="-128"/>
              </a:endParaRPr>
            </a:p>
            <a:p>
              <a:pPr>
                <a:lnSpc>
                  <a:spcPts val="2700"/>
                </a:lnSpc>
              </a:pPr>
              <a:r>
                <a:rPr kumimoji="1" lang="ja-JP" altLang="en-US" dirty="0">
                  <a:latin typeface="UD デジタル 教科書体 N-B" panose="02020700000000000000" pitchFamily="17" charset="-128"/>
                  <a:ea typeface="UD デジタル 教科書体 N-B" panose="02020700000000000000" pitchFamily="17" charset="-128"/>
                </a:rPr>
                <a:t>　　もの</a:t>
              </a:r>
            </a:p>
          </p:txBody>
        </p:sp>
        <p:pic>
          <p:nvPicPr>
            <p:cNvPr id="91" name="図 90">
              <a:extLst>
                <a:ext uri="{FF2B5EF4-FFF2-40B4-BE49-F238E27FC236}">
                  <a16:creationId xmlns:a16="http://schemas.microsoft.com/office/drawing/2014/main" id="{B28EB457-2D33-4138-B8EE-910E282DA8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6978" y="8887375"/>
              <a:ext cx="277239" cy="216000"/>
            </a:xfrm>
            <a:prstGeom prst="rect">
              <a:avLst/>
            </a:prstGeom>
          </p:spPr>
        </p:pic>
      </p:grpSp>
      <p:sp>
        <p:nvSpPr>
          <p:cNvPr id="97" name="フリーフォーム: 図形 96">
            <a:extLst>
              <a:ext uri="{FF2B5EF4-FFF2-40B4-BE49-F238E27FC236}">
                <a16:creationId xmlns:a16="http://schemas.microsoft.com/office/drawing/2014/main" id="{2CB11538-C573-4C38-9CE3-0C92FDFF9D9B}"/>
              </a:ext>
            </a:extLst>
          </p:cNvPr>
          <p:cNvSpPr/>
          <p:nvPr/>
        </p:nvSpPr>
        <p:spPr>
          <a:xfrm rot="3614867">
            <a:off x="6711388" y="7396068"/>
            <a:ext cx="530605" cy="1908000"/>
          </a:xfrm>
          <a:custGeom>
            <a:avLst/>
            <a:gdLst>
              <a:gd name="connsiteX0" fmla="*/ 270000 w 324000"/>
              <a:gd name="connsiteY0" fmla="*/ 1332000 h 1332000"/>
              <a:gd name="connsiteX1" fmla="*/ 272239 w 324000"/>
              <a:gd name="connsiteY1" fmla="*/ 1327522 h 1332000"/>
              <a:gd name="connsiteX2" fmla="*/ 274478 w 324000"/>
              <a:gd name="connsiteY2" fmla="*/ 1332000 h 1332000"/>
              <a:gd name="connsiteX3" fmla="*/ 163839 w 324000"/>
              <a:gd name="connsiteY3" fmla="*/ 338 h 1332000"/>
              <a:gd name="connsiteX4" fmla="*/ 190839 w 324000"/>
              <a:gd name="connsiteY4" fmla="*/ 54338 h 1332000"/>
              <a:gd name="connsiteX5" fmla="*/ 216682 w 324000"/>
              <a:gd name="connsiteY5" fmla="*/ 2652 h 1332000"/>
              <a:gd name="connsiteX6" fmla="*/ 242525 w 324000"/>
              <a:gd name="connsiteY6" fmla="*/ 54338 h 1332000"/>
              <a:gd name="connsiteX7" fmla="*/ 269525 w 324000"/>
              <a:gd name="connsiteY7" fmla="*/ 338 h 1332000"/>
              <a:gd name="connsiteX8" fmla="*/ 217839 w 324000"/>
              <a:gd name="connsiteY8" fmla="*/ 338 h 1332000"/>
              <a:gd name="connsiteX9" fmla="*/ 216682 w 324000"/>
              <a:gd name="connsiteY9" fmla="*/ 2652 h 1332000"/>
              <a:gd name="connsiteX10" fmla="*/ 215525 w 324000"/>
              <a:gd name="connsiteY10" fmla="*/ 338 h 1332000"/>
              <a:gd name="connsiteX11" fmla="*/ 56633 w 324000"/>
              <a:gd name="connsiteY11" fmla="*/ 338 h 1332000"/>
              <a:gd name="connsiteX12" fmla="*/ 83633 w 324000"/>
              <a:gd name="connsiteY12" fmla="*/ 54338 h 1332000"/>
              <a:gd name="connsiteX13" fmla="*/ 110111 w 324000"/>
              <a:gd name="connsiteY13" fmla="*/ 1383 h 1332000"/>
              <a:gd name="connsiteX14" fmla="*/ 136588 w 324000"/>
              <a:gd name="connsiteY14" fmla="*/ 54338 h 1332000"/>
              <a:gd name="connsiteX15" fmla="*/ 163588 w 324000"/>
              <a:gd name="connsiteY15" fmla="*/ 338 h 1332000"/>
              <a:gd name="connsiteX16" fmla="*/ 110633 w 324000"/>
              <a:gd name="connsiteY16" fmla="*/ 338 h 1332000"/>
              <a:gd name="connsiteX17" fmla="*/ 110111 w 324000"/>
              <a:gd name="connsiteY17" fmla="*/ 1383 h 1332000"/>
              <a:gd name="connsiteX18" fmla="*/ 109588 w 324000"/>
              <a:gd name="connsiteY18" fmla="*/ 338 h 1332000"/>
              <a:gd name="connsiteX19" fmla="*/ 0 w 324000"/>
              <a:gd name="connsiteY19" fmla="*/ 1332000 h 1332000"/>
              <a:gd name="connsiteX20" fmla="*/ 0 w 324000"/>
              <a:gd name="connsiteY20" fmla="*/ 338 h 1332000"/>
              <a:gd name="connsiteX21" fmla="*/ 27000 w 324000"/>
              <a:gd name="connsiteY21" fmla="*/ 54338 h 1332000"/>
              <a:gd name="connsiteX22" fmla="*/ 54000 w 324000"/>
              <a:gd name="connsiteY22" fmla="*/ 338 h 1332000"/>
              <a:gd name="connsiteX23" fmla="*/ 0 w 324000"/>
              <a:gd name="connsiteY23" fmla="*/ 338 h 1332000"/>
              <a:gd name="connsiteX24" fmla="*/ 0 w 324000"/>
              <a:gd name="connsiteY24" fmla="*/ 0 h 1332000"/>
              <a:gd name="connsiteX25" fmla="*/ 324000 w 324000"/>
              <a:gd name="connsiteY25" fmla="*/ 0 h 1332000"/>
              <a:gd name="connsiteX26" fmla="*/ 324000 w 324000"/>
              <a:gd name="connsiteY26" fmla="*/ 338 h 1332000"/>
              <a:gd name="connsiteX27" fmla="*/ 270000 w 324000"/>
              <a:gd name="connsiteY27" fmla="*/ 338 h 1332000"/>
              <a:gd name="connsiteX28" fmla="*/ 297000 w 324000"/>
              <a:gd name="connsiteY28" fmla="*/ 54338 h 1332000"/>
              <a:gd name="connsiteX29" fmla="*/ 324000 w 324000"/>
              <a:gd name="connsiteY29" fmla="*/ 338 h 1332000"/>
              <a:gd name="connsiteX30" fmla="*/ 324000 w 324000"/>
              <a:gd name="connsiteY30" fmla="*/ 1332000 h 1332000"/>
              <a:gd name="connsiteX31" fmla="*/ 297000 w 324000"/>
              <a:gd name="connsiteY31" fmla="*/ 1278000 h 1332000"/>
              <a:gd name="connsiteX32" fmla="*/ 272239 w 324000"/>
              <a:gd name="connsiteY32" fmla="*/ 1327522 h 1332000"/>
              <a:gd name="connsiteX33" fmla="*/ 247478 w 324000"/>
              <a:gd name="connsiteY33" fmla="*/ 1278000 h 1332000"/>
              <a:gd name="connsiteX34" fmla="*/ 220478 w 324000"/>
              <a:gd name="connsiteY34" fmla="*/ 1332000 h 1332000"/>
              <a:gd name="connsiteX35" fmla="*/ 218239 w 324000"/>
              <a:gd name="connsiteY35" fmla="*/ 1332000 h 1332000"/>
              <a:gd name="connsiteX36" fmla="*/ 191239 w 324000"/>
              <a:gd name="connsiteY36" fmla="*/ 1278000 h 1332000"/>
              <a:gd name="connsiteX37" fmla="*/ 164239 w 324000"/>
              <a:gd name="connsiteY37" fmla="*/ 1332000 h 1332000"/>
              <a:gd name="connsiteX38" fmla="*/ 162000 w 324000"/>
              <a:gd name="connsiteY38" fmla="*/ 1332000 h 1332000"/>
              <a:gd name="connsiteX39" fmla="*/ 135000 w 324000"/>
              <a:gd name="connsiteY39" fmla="*/ 1278000 h 1332000"/>
              <a:gd name="connsiteX40" fmla="*/ 108000 w 324000"/>
              <a:gd name="connsiteY40" fmla="*/ 1332000 h 1332000"/>
              <a:gd name="connsiteX41" fmla="*/ 81000 w 324000"/>
              <a:gd name="connsiteY41" fmla="*/ 1278000 h 1332000"/>
              <a:gd name="connsiteX42" fmla="*/ 54000 w 324000"/>
              <a:gd name="connsiteY42" fmla="*/ 1332000 h 1332000"/>
              <a:gd name="connsiteX43" fmla="*/ 27000 w 324000"/>
              <a:gd name="connsiteY43" fmla="*/ 1278000 h 13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24000" h="1332000">
                <a:moveTo>
                  <a:pt x="270000" y="1332000"/>
                </a:moveTo>
                <a:lnTo>
                  <a:pt x="272239" y="1327522"/>
                </a:lnTo>
                <a:lnTo>
                  <a:pt x="274478" y="1332000"/>
                </a:lnTo>
                <a:close/>
                <a:moveTo>
                  <a:pt x="163839" y="338"/>
                </a:moveTo>
                <a:lnTo>
                  <a:pt x="190839" y="54338"/>
                </a:lnTo>
                <a:lnTo>
                  <a:pt x="216682" y="2652"/>
                </a:lnTo>
                <a:lnTo>
                  <a:pt x="242525" y="54338"/>
                </a:lnTo>
                <a:lnTo>
                  <a:pt x="269525" y="338"/>
                </a:lnTo>
                <a:lnTo>
                  <a:pt x="217839" y="338"/>
                </a:lnTo>
                <a:lnTo>
                  <a:pt x="216682" y="2652"/>
                </a:lnTo>
                <a:lnTo>
                  <a:pt x="215525" y="338"/>
                </a:lnTo>
                <a:close/>
                <a:moveTo>
                  <a:pt x="56633" y="338"/>
                </a:moveTo>
                <a:lnTo>
                  <a:pt x="83633" y="54338"/>
                </a:lnTo>
                <a:lnTo>
                  <a:pt x="110111" y="1383"/>
                </a:lnTo>
                <a:lnTo>
                  <a:pt x="136588" y="54338"/>
                </a:lnTo>
                <a:lnTo>
                  <a:pt x="163588" y="338"/>
                </a:lnTo>
                <a:lnTo>
                  <a:pt x="110633" y="338"/>
                </a:lnTo>
                <a:lnTo>
                  <a:pt x="110111" y="1383"/>
                </a:lnTo>
                <a:lnTo>
                  <a:pt x="109588" y="338"/>
                </a:lnTo>
                <a:close/>
                <a:moveTo>
                  <a:pt x="0" y="1332000"/>
                </a:moveTo>
                <a:lnTo>
                  <a:pt x="0" y="338"/>
                </a:lnTo>
                <a:lnTo>
                  <a:pt x="27000" y="54338"/>
                </a:lnTo>
                <a:lnTo>
                  <a:pt x="54000" y="338"/>
                </a:lnTo>
                <a:lnTo>
                  <a:pt x="0" y="338"/>
                </a:lnTo>
                <a:lnTo>
                  <a:pt x="0" y="0"/>
                </a:lnTo>
                <a:lnTo>
                  <a:pt x="324000" y="0"/>
                </a:lnTo>
                <a:lnTo>
                  <a:pt x="324000" y="338"/>
                </a:lnTo>
                <a:lnTo>
                  <a:pt x="270000" y="338"/>
                </a:lnTo>
                <a:lnTo>
                  <a:pt x="297000" y="54338"/>
                </a:lnTo>
                <a:lnTo>
                  <a:pt x="324000" y="338"/>
                </a:lnTo>
                <a:lnTo>
                  <a:pt x="324000" y="1332000"/>
                </a:lnTo>
                <a:lnTo>
                  <a:pt x="297000" y="1278000"/>
                </a:lnTo>
                <a:lnTo>
                  <a:pt x="272239" y="1327522"/>
                </a:lnTo>
                <a:lnTo>
                  <a:pt x="247478" y="1278000"/>
                </a:lnTo>
                <a:lnTo>
                  <a:pt x="220478" y="1332000"/>
                </a:lnTo>
                <a:lnTo>
                  <a:pt x="218239" y="1332000"/>
                </a:lnTo>
                <a:lnTo>
                  <a:pt x="191239" y="1278000"/>
                </a:lnTo>
                <a:lnTo>
                  <a:pt x="164239" y="1332000"/>
                </a:lnTo>
                <a:lnTo>
                  <a:pt x="162000" y="1332000"/>
                </a:lnTo>
                <a:lnTo>
                  <a:pt x="135000" y="1278000"/>
                </a:lnTo>
                <a:lnTo>
                  <a:pt x="108000" y="1332000"/>
                </a:lnTo>
                <a:lnTo>
                  <a:pt x="81000" y="1278000"/>
                </a:lnTo>
                <a:lnTo>
                  <a:pt x="54000" y="1332000"/>
                </a:lnTo>
                <a:lnTo>
                  <a:pt x="27000" y="1278000"/>
                </a:lnTo>
                <a:close/>
              </a:path>
            </a:pathLst>
          </a:custGeom>
          <a:solidFill>
            <a:srgbClr val="F3F3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0" name="テキスト ボックス 99">
            <a:extLst>
              <a:ext uri="{FF2B5EF4-FFF2-40B4-BE49-F238E27FC236}">
                <a16:creationId xmlns:a16="http://schemas.microsoft.com/office/drawing/2014/main" id="{5863B7C6-BF1F-4B18-A9FD-7C753A847794}"/>
              </a:ext>
            </a:extLst>
          </p:cNvPr>
          <p:cNvSpPr txBox="1"/>
          <p:nvPr/>
        </p:nvSpPr>
        <p:spPr>
          <a:xfrm rot="19784646">
            <a:off x="6040607" y="8119235"/>
            <a:ext cx="1908000" cy="461665"/>
          </a:xfrm>
          <a:prstGeom prst="rect">
            <a:avLst/>
          </a:prstGeom>
          <a:noFill/>
        </p:spPr>
        <p:txBody>
          <a:bodyPr wrap="square" rtlCol="0">
            <a:spAutoFit/>
          </a:bodyPr>
          <a:lstStyle/>
          <a:p>
            <a:pPr algn="ctr"/>
            <a:r>
              <a:rPr kumimoji="1" lang="ja-JP" altLang="en-US" sz="2400" dirty="0">
                <a:latin typeface="UD デジタル 教科書体 N-B" panose="02020700000000000000" pitchFamily="17" charset="-128"/>
                <a:ea typeface="UD デジタル 教科書体 N-B" panose="02020700000000000000" pitchFamily="17" charset="-128"/>
              </a:rPr>
              <a:t>留意点</a:t>
            </a:r>
          </a:p>
        </p:txBody>
      </p:sp>
      <p:sp>
        <p:nvSpPr>
          <p:cNvPr id="8" name="テキスト ボックス 7">
            <a:extLst>
              <a:ext uri="{FF2B5EF4-FFF2-40B4-BE49-F238E27FC236}">
                <a16:creationId xmlns:a16="http://schemas.microsoft.com/office/drawing/2014/main" id="{BB012CA3-65B1-4D5C-B25E-38D54602CB0A}"/>
              </a:ext>
            </a:extLst>
          </p:cNvPr>
          <p:cNvSpPr txBox="1"/>
          <p:nvPr/>
        </p:nvSpPr>
        <p:spPr>
          <a:xfrm>
            <a:off x="3577693" y="5456302"/>
            <a:ext cx="4301722" cy="523220"/>
          </a:xfrm>
          <a:prstGeom prst="rect">
            <a:avLst/>
          </a:prstGeom>
          <a:noFill/>
        </p:spPr>
        <p:txBody>
          <a:bodyPr wrap="square" rtlCol="0">
            <a:spAutoFit/>
          </a:bodyPr>
          <a:lstStyle/>
          <a:p>
            <a:r>
              <a:rPr kumimoji="1" lang="ja-JP" altLang="en-US" sz="2800" dirty="0">
                <a:latin typeface="UD デジタル 教科書体 N-B" panose="02020700000000000000" pitchFamily="17" charset="-128"/>
                <a:ea typeface="UD デジタル 教科書体 N-B" panose="02020700000000000000" pitchFamily="17" charset="-128"/>
              </a:rPr>
              <a:t>１Ｆロビー</a:t>
            </a:r>
          </a:p>
        </p:txBody>
      </p:sp>
      <p:sp>
        <p:nvSpPr>
          <p:cNvPr id="2" name="テキスト ボックス 1">
            <a:extLst>
              <a:ext uri="{FF2B5EF4-FFF2-40B4-BE49-F238E27FC236}">
                <a16:creationId xmlns:a16="http://schemas.microsoft.com/office/drawing/2014/main" id="{598187F6-E5F6-4352-8EB8-5B3384914F62}"/>
              </a:ext>
            </a:extLst>
          </p:cNvPr>
          <p:cNvSpPr txBox="1"/>
          <p:nvPr/>
        </p:nvSpPr>
        <p:spPr>
          <a:xfrm>
            <a:off x="8222609" y="881542"/>
            <a:ext cx="3057443" cy="646331"/>
          </a:xfrm>
          <a:prstGeom prst="rect">
            <a:avLst/>
          </a:prstGeom>
          <a:noFill/>
        </p:spPr>
        <p:txBody>
          <a:bodyPr wrap="square" rtlCol="0">
            <a:spAutoFit/>
          </a:bodyPr>
          <a:lstStyle/>
          <a:p>
            <a:r>
              <a:rPr kumimoji="1" lang="ja-JP" altLang="en-US" sz="3600" dirty="0"/>
              <a:t>（チラシ例）</a:t>
            </a:r>
          </a:p>
        </p:txBody>
      </p:sp>
    </p:spTree>
    <p:extLst>
      <p:ext uri="{BB962C8B-B14F-4D97-AF65-F5344CB8AC3E}">
        <p14:creationId xmlns:p14="http://schemas.microsoft.com/office/powerpoint/2010/main" val="14705445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1315</TotalTime>
  <Words>251</Words>
  <Application>Microsoft Office PowerPoint</Application>
  <PresentationFormat>ユーザー設定</PresentationFormat>
  <Paragraphs>41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ＤＨＰ特太ゴシック体</vt:lpstr>
      <vt:lpstr>UD デジタル 教科書体 N-B</vt: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落合　美月</dc:creator>
  <cp:lastModifiedBy>藤井　由貴</cp:lastModifiedBy>
  <cp:revision>153</cp:revision>
  <cp:lastPrinted>2021-09-24T03:23:42Z</cp:lastPrinted>
  <dcterms:created xsi:type="dcterms:W3CDTF">2021-08-30T00:40:34Z</dcterms:created>
  <dcterms:modified xsi:type="dcterms:W3CDTF">2024-02-14T00:52:29Z</dcterms:modified>
</cp:coreProperties>
</file>