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8" r:id="rId10"/>
    <p:sldId id="270" r:id="rId11"/>
    <p:sldId id="267" r:id="rId12"/>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F7A7"/>
    <a:srgbClr val="FF3300"/>
    <a:srgbClr val="99FF66"/>
    <a:srgbClr val="F8A6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2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DA48098D-FA16-4717-B5C7-3C07AAB07C52}"/>
              </a:ext>
            </a:extLst>
          </p:cNvPr>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44" tIns="45322" rIns="90644" bIns="45322" numCol="1" anchor="t" anchorCtr="0" compatLnSpc="1">
            <a:prstTxWarp prst="textNoShape">
              <a:avLst/>
            </a:prstTxWarp>
          </a:bodyPr>
          <a:lstStyle>
            <a:lvl1pPr eaLnBrk="1" hangingPunct="1">
              <a:defRPr sz="1200">
                <a:latin typeface="Arial" charset="0"/>
              </a:defRPr>
            </a:lvl1pPr>
          </a:lstStyle>
          <a:p>
            <a:pPr>
              <a:defRPr/>
            </a:pPr>
            <a:endParaRPr lang="en-US" altLang="ja-JP"/>
          </a:p>
        </p:txBody>
      </p:sp>
      <p:sp>
        <p:nvSpPr>
          <p:cNvPr id="26627" name="Rectangle 3">
            <a:extLst>
              <a:ext uri="{FF2B5EF4-FFF2-40B4-BE49-F238E27FC236}">
                <a16:creationId xmlns:a16="http://schemas.microsoft.com/office/drawing/2014/main" id="{5997D228-C13B-46D0-8EFF-980FF41BB9F5}"/>
              </a:ext>
            </a:extLst>
          </p:cNvPr>
          <p:cNvSpPr>
            <a:spLocks noGrp="1" noChangeArrowheads="1"/>
          </p:cNvSpPr>
          <p:nvPr>
            <p:ph type="dt" sz="quarter" idx="1"/>
          </p:nvPr>
        </p:nvSpPr>
        <p:spPr bwMode="auto">
          <a:xfrm>
            <a:off x="3814763" y="0"/>
            <a:ext cx="29194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44" tIns="45322" rIns="90644" bIns="45322" numCol="1" anchor="t" anchorCtr="0" compatLnSpc="1">
            <a:prstTxWarp prst="textNoShape">
              <a:avLst/>
            </a:prstTxWarp>
          </a:bodyPr>
          <a:lstStyle>
            <a:lvl1pPr algn="r" eaLnBrk="1" hangingPunct="1">
              <a:defRPr sz="1200">
                <a:latin typeface="Arial" charset="0"/>
              </a:defRPr>
            </a:lvl1pPr>
          </a:lstStyle>
          <a:p>
            <a:pPr>
              <a:defRPr/>
            </a:pPr>
            <a:endParaRPr lang="en-US" altLang="ja-JP"/>
          </a:p>
        </p:txBody>
      </p:sp>
      <p:sp>
        <p:nvSpPr>
          <p:cNvPr id="26628" name="Rectangle 4">
            <a:extLst>
              <a:ext uri="{FF2B5EF4-FFF2-40B4-BE49-F238E27FC236}">
                <a16:creationId xmlns:a16="http://schemas.microsoft.com/office/drawing/2014/main" id="{CC888349-2313-46E5-B540-ABD26EAAB279}"/>
              </a:ext>
            </a:extLst>
          </p:cNvPr>
          <p:cNvSpPr>
            <a:spLocks noGrp="1" noChangeArrowheads="1"/>
          </p:cNvSpPr>
          <p:nvPr>
            <p:ph type="ftr" sz="quarter" idx="2"/>
          </p:nvPr>
        </p:nvSpPr>
        <p:spPr bwMode="auto">
          <a:xfrm>
            <a:off x="0" y="9371013"/>
            <a:ext cx="29194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44" tIns="45322" rIns="90644" bIns="45322" numCol="1" anchor="b" anchorCtr="0" compatLnSpc="1">
            <a:prstTxWarp prst="textNoShape">
              <a:avLst/>
            </a:prstTxWarp>
          </a:bodyPr>
          <a:lstStyle>
            <a:lvl1pPr eaLnBrk="1" hangingPunct="1">
              <a:defRPr sz="1200">
                <a:latin typeface="Arial" charset="0"/>
              </a:defRPr>
            </a:lvl1pPr>
          </a:lstStyle>
          <a:p>
            <a:pPr>
              <a:defRPr/>
            </a:pPr>
            <a:endParaRPr lang="en-US" altLang="ja-JP"/>
          </a:p>
        </p:txBody>
      </p:sp>
      <p:sp>
        <p:nvSpPr>
          <p:cNvPr id="26629" name="Rectangle 5">
            <a:extLst>
              <a:ext uri="{FF2B5EF4-FFF2-40B4-BE49-F238E27FC236}">
                <a16:creationId xmlns:a16="http://schemas.microsoft.com/office/drawing/2014/main" id="{E9ED92A5-8F55-40E8-90A6-B57B953D304A}"/>
              </a:ext>
            </a:extLst>
          </p:cNvPr>
          <p:cNvSpPr>
            <a:spLocks noGrp="1" noChangeArrowheads="1"/>
          </p:cNvSpPr>
          <p:nvPr>
            <p:ph type="sldNum" sz="quarter" idx="3"/>
          </p:nvPr>
        </p:nvSpPr>
        <p:spPr bwMode="auto">
          <a:xfrm>
            <a:off x="3814763" y="9371013"/>
            <a:ext cx="29194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44" tIns="45322" rIns="90644" bIns="45322" numCol="1" anchor="b" anchorCtr="0" compatLnSpc="1">
            <a:prstTxWarp prst="textNoShape">
              <a:avLst/>
            </a:prstTxWarp>
          </a:bodyPr>
          <a:lstStyle>
            <a:lvl1pPr algn="r" eaLnBrk="1" hangingPunct="1">
              <a:defRPr sz="1200"/>
            </a:lvl1pPr>
          </a:lstStyle>
          <a:p>
            <a:pPr>
              <a:defRPr/>
            </a:pPr>
            <a:fld id="{36C71F51-2A03-4B2A-AE00-4BA0E0D7155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4D59BEB3-54E4-4C7C-9EFA-5C5E034EE411}"/>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ー 2">
            <a:extLst>
              <a:ext uri="{FF2B5EF4-FFF2-40B4-BE49-F238E27FC236}">
                <a16:creationId xmlns:a16="http://schemas.microsoft.com/office/drawing/2014/main" id="{AB33E039-2543-4F96-8147-4D7F0036C3E8}"/>
              </a:ext>
            </a:extLst>
          </p:cNvPr>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smtClean="0"/>
            </a:lvl1pPr>
          </a:lstStyle>
          <a:p>
            <a:pPr>
              <a:defRPr/>
            </a:pPr>
            <a:fld id="{2EA69FB6-FF0C-4A32-8D43-452CADED7213}" type="datetimeFigureOut">
              <a:rPr lang="ja-JP" altLang="en-US"/>
              <a:pPr>
                <a:defRPr/>
              </a:pPr>
              <a:t>2023/11/1</a:t>
            </a:fld>
            <a:endParaRPr lang="ja-JP" altLang="en-US"/>
          </a:p>
        </p:txBody>
      </p:sp>
      <p:sp>
        <p:nvSpPr>
          <p:cNvPr id="4" name="スライド イメージ プレースホルダー 3">
            <a:extLst>
              <a:ext uri="{FF2B5EF4-FFF2-40B4-BE49-F238E27FC236}">
                <a16:creationId xmlns:a16="http://schemas.microsoft.com/office/drawing/2014/main" id="{2BC74C19-C088-443C-88CF-D069ADDFA92C}"/>
              </a:ext>
            </a:extLst>
          </p:cNvPr>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483AF082-AD18-4C2E-9AF6-6744538AE804}"/>
              </a:ext>
            </a:extLst>
          </p:cNvPr>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E581D1B7-E9CC-48A1-9A91-35954775FC35}"/>
              </a:ext>
            </a:extLst>
          </p:cNvPr>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ー 6">
            <a:extLst>
              <a:ext uri="{FF2B5EF4-FFF2-40B4-BE49-F238E27FC236}">
                <a16:creationId xmlns:a16="http://schemas.microsoft.com/office/drawing/2014/main" id="{C31E7D75-DC43-4BED-8B8B-1DD58DED69BE}"/>
              </a:ext>
            </a:extLst>
          </p:cNvPr>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smtClean="0"/>
            </a:lvl1pPr>
          </a:lstStyle>
          <a:p>
            <a:pPr>
              <a:defRPr/>
            </a:pPr>
            <a:fld id="{0AEC4AB1-1CF8-4C9E-A95F-CF4BD6378C28}"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a:extLst>
              <a:ext uri="{FF2B5EF4-FFF2-40B4-BE49-F238E27FC236}">
                <a16:creationId xmlns:a16="http://schemas.microsoft.com/office/drawing/2014/main" id="{044F009E-4F68-4AAB-AEA3-54037C11AB4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542EF8C3-4330-4891-8B0B-8E9645DDF1C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6F12B211-C884-4A10-BA13-F0C37502F15A}"/>
              </a:ext>
            </a:extLst>
          </p:cNvPr>
          <p:cNvSpPr>
            <a:spLocks noGrp="1" noChangeArrowheads="1"/>
          </p:cNvSpPr>
          <p:nvPr>
            <p:ph type="sldNum" sz="quarter" idx="12"/>
          </p:nvPr>
        </p:nvSpPr>
        <p:spPr>
          <a:ln/>
        </p:spPr>
        <p:txBody>
          <a:bodyPr/>
          <a:lstStyle>
            <a:lvl1pPr>
              <a:defRPr/>
            </a:lvl1pPr>
          </a:lstStyle>
          <a:p>
            <a:pPr>
              <a:defRPr/>
            </a:pPr>
            <a:fld id="{030BBD33-DD62-4574-8BF4-F98FB6F8E266}" type="slidenum">
              <a:rPr lang="en-US" altLang="ja-JP"/>
              <a:pPr>
                <a:defRPr/>
              </a:pPr>
              <a:t>‹#›</a:t>
            </a:fld>
            <a:endParaRPr lang="en-US" altLang="ja-JP"/>
          </a:p>
        </p:txBody>
      </p:sp>
    </p:spTree>
    <p:extLst>
      <p:ext uri="{BB962C8B-B14F-4D97-AF65-F5344CB8AC3E}">
        <p14:creationId xmlns:p14="http://schemas.microsoft.com/office/powerpoint/2010/main" val="3753671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FB9F9346-12A2-4D65-B05D-147DC6D09ED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9A909942-5E61-4EA1-8929-F20A5376EE1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5CD6063-4231-4F11-AD8B-70CCBF2C0C9E}"/>
              </a:ext>
            </a:extLst>
          </p:cNvPr>
          <p:cNvSpPr>
            <a:spLocks noGrp="1" noChangeArrowheads="1"/>
          </p:cNvSpPr>
          <p:nvPr>
            <p:ph type="sldNum" sz="quarter" idx="12"/>
          </p:nvPr>
        </p:nvSpPr>
        <p:spPr>
          <a:ln/>
        </p:spPr>
        <p:txBody>
          <a:bodyPr/>
          <a:lstStyle>
            <a:lvl1pPr>
              <a:defRPr/>
            </a:lvl1pPr>
          </a:lstStyle>
          <a:p>
            <a:pPr>
              <a:defRPr/>
            </a:pPr>
            <a:fld id="{0BBD0005-C88A-4080-8300-0FFE24039E97}" type="slidenum">
              <a:rPr lang="en-US" altLang="ja-JP"/>
              <a:pPr>
                <a:defRPr/>
              </a:pPr>
              <a:t>‹#›</a:t>
            </a:fld>
            <a:endParaRPr lang="en-US" altLang="ja-JP"/>
          </a:p>
        </p:txBody>
      </p:sp>
    </p:spTree>
    <p:extLst>
      <p:ext uri="{BB962C8B-B14F-4D97-AF65-F5344CB8AC3E}">
        <p14:creationId xmlns:p14="http://schemas.microsoft.com/office/powerpoint/2010/main" val="2944688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5FE4C7FA-3EC2-40A3-A5BC-EB75E5524B1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6F4FA050-2DA1-4653-9287-207A1509CDC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E4D06CE-9959-4984-90D3-5D47DC06F5A2}"/>
              </a:ext>
            </a:extLst>
          </p:cNvPr>
          <p:cNvSpPr>
            <a:spLocks noGrp="1" noChangeArrowheads="1"/>
          </p:cNvSpPr>
          <p:nvPr>
            <p:ph type="sldNum" sz="quarter" idx="12"/>
          </p:nvPr>
        </p:nvSpPr>
        <p:spPr>
          <a:ln/>
        </p:spPr>
        <p:txBody>
          <a:bodyPr/>
          <a:lstStyle>
            <a:lvl1pPr>
              <a:defRPr/>
            </a:lvl1pPr>
          </a:lstStyle>
          <a:p>
            <a:pPr>
              <a:defRPr/>
            </a:pPr>
            <a:fld id="{A45453F1-0181-4E39-BA5D-67FCBADF61DA}" type="slidenum">
              <a:rPr lang="en-US" altLang="ja-JP"/>
              <a:pPr>
                <a:defRPr/>
              </a:pPr>
              <a:t>‹#›</a:t>
            </a:fld>
            <a:endParaRPr lang="en-US" altLang="ja-JP"/>
          </a:p>
        </p:txBody>
      </p:sp>
    </p:spTree>
    <p:extLst>
      <p:ext uri="{BB962C8B-B14F-4D97-AF65-F5344CB8AC3E}">
        <p14:creationId xmlns:p14="http://schemas.microsoft.com/office/powerpoint/2010/main" val="39572769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quarter" idx="2"/>
          </p:nvPr>
        </p:nvSpPr>
        <p:spPr>
          <a:xfrm>
            <a:off x="4648200" y="1600200"/>
            <a:ext cx="4038600" cy="2185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ー 4"/>
          <p:cNvSpPr>
            <a:spLocks noGrp="1"/>
          </p:cNvSpPr>
          <p:nvPr>
            <p:ph sz="quarter" idx="3"/>
          </p:nvPr>
        </p:nvSpPr>
        <p:spPr>
          <a:xfrm>
            <a:off x="4648200" y="3938588"/>
            <a:ext cx="4038600" cy="21875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237BAA44-BFEF-4367-9A13-F92747C9B2C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1E60459B-1F3D-488C-A658-DAC1321D7B7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9ED81D7C-21FC-40A6-9BD7-D7EBEB33C17E}"/>
              </a:ext>
            </a:extLst>
          </p:cNvPr>
          <p:cNvSpPr>
            <a:spLocks noGrp="1" noChangeArrowheads="1"/>
          </p:cNvSpPr>
          <p:nvPr>
            <p:ph type="sldNum" sz="quarter" idx="12"/>
          </p:nvPr>
        </p:nvSpPr>
        <p:spPr>
          <a:ln/>
        </p:spPr>
        <p:txBody>
          <a:bodyPr/>
          <a:lstStyle>
            <a:lvl1pPr>
              <a:defRPr/>
            </a:lvl1pPr>
          </a:lstStyle>
          <a:p>
            <a:pPr>
              <a:defRPr/>
            </a:pPr>
            <a:fld id="{3A5E6E27-2DB3-48E1-81A1-30FCC9001BBE}" type="slidenum">
              <a:rPr lang="en-US" altLang="ja-JP"/>
              <a:pPr>
                <a:defRPr/>
              </a:pPr>
              <a:t>‹#›</a:t>
            </a:fld>
            <a:endParaRPr lang="en-US" altLang="ja-JP"/>
          </a:p>
        </p:txBody>
      </p:sp>
    </p:spTree>
    <p:extLst>
      <p:ext uri="{BB962C8B-B14F-4D97-AF65-F5344CB8AC3E}">
        <p14:creationId xmlns:p14="http://schemas.microsoft.com/office/powerpoint/2010/main" val="35570385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57200" y="274638"/>
            <a:ext cx="8229600" cy="5851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a:extLst>
              <a:ext uri="{FF2B5EF4-FFF2-40B4-BE49-F238E27FC236}">
                <a16:creationId xmlns:a16="http://schemas.microsoft.com/office/drawing/2014/main" id="{7E8641C1-4DA8-4AAF-9352-00F67E38889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25499FB8-9798-4D31-83E0-E1AA164B6DF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F6B8B8C0-CE6E-422A-9B3E-6BA39AB096B4}"/>
              </a:ext>
            </a:extLst>
          </p:cNvPr>
          <p:cNvSpPr>
            <a:spLocks noGrp="1" noChangeArrowheads="1"/>
          </p:cNvSpPr>
          <p:nvPr>
            <p:ph type="sldNum" sz="quarter" idx="12"/>
          </p:nvPr>
        </p:nvSpPr>
        <p:spPr>
          <a:ln/>
        </p:spPr>
        <p:txBody>
          <a:bodyPr/>
          <a:lstStyle>
            <a:lvl1pPr>
              <a:defRPr/>
            </a:lvl1pPr>
          </a:lstStyle>
          <a:p>
            <a:pPr>
              <a:defRPr/>
            </a:pPr>
            <a:fld id="{B35E7C3A-6969-4481-96BC-D143972E23ED}" type="slidenum">
              <a:rPr lang="en-US" altLang="ja-JP"/>
              <a:pPr>
                <a:defRPr/>
              </a:pPr>
              <a:t>‹#›</a:t>
            </a:fld>
            <a:endParaRPr lang="en-US" altLang="ja-JP"/>
          </a:p>
        </p:txBody>
      </p:sp>
    </p:spTree>
    <p:extLst>
      <p:ext uri="{BB962C8B-B14F-4D97-AF65-F5344CB8AC3E}">
        <p14:creationId xmlns:p14="http://schemas.microsoft.com/office/powerpoint/2010/main" val="1571047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B6AEC72A-FC94-4D63-820B-33C3505865F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DB8A4C61-524D-4DA7-9F1E-5A634D515FA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49D8E52-4D77-427A-BC83-9626632B6C27}"/>
              </a:ext>
            </a:extLst>
          </p:cNvPr>
          <p:cNvSpPr>
            <a:spLocks noGrp="1" noChangeArrowheads="1"/>
          </p:cNvSpPr>
          <p:nvPr>
            <p:ph type="sldNum" sz="quarter" idx="12"/>
          </p:nvPr>
        </p:nvSpPr>
        <p:spPr>
          <a:ln/>
        </p:spPr>
        <p:txBody>
          <a:bodyPr/>
          <a:lstStyle>
            <a:lvl1pPr>
              <a:defRPr/>
            </a:lvl1pPr>
          </a:lstStyle>
          <a:p>
            <a:pPr>
              <a:defRPr/>
            </a:pPr>
            <a:fld id="{79DB4468-2191-4B64-920B-62EB66A92251}" type="slidenum">
              <a:rPr lang="en-US" altLang="ja-JP"/>
              <a:pPr>
                <a:defRPr/>
              </a:pPr>
              <a:t>‹#›</a:t>
            </a:fld>
            <a:endParaRPr lang="en-US" altLang="ja-JP"/>
          </a:p>
        </p:txBody>
      </p:sp>
    </p:spTree>
    <p:extLst>
      <p:ext uri="{BB962C8B-B14F-4D97-AF65-F5344CB8AC3E}">
        <p14:creationId xmlns:p14="http://schemas.microsoft.com/office/powerpoint/2010/main" val="3423344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4D49F6C0-A246-4CC2-B481-1CC0D15988C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A7933C20-FB66-4714-B560-C9981FC97D5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F1B38A9-AADA-4F0A-A3FE-8209B86E80DE}"/>
              </a:ext>
            </a:extLst>
          </p:cNvPr>
          <p:cNvSpPr>
            <a:spLocks noGrp="1" noChangeArrowheads="1"/>
          </p:cNvSpPr>
          <p:nvPr>
            <p:ph type="sldNum" sz="quarter" idx="12"/>
          </p:nvPr>
        </p:nvSpPr>
        <p:spPr>
          <a:ln/>
        </p:spPr>
        <p:txBody>
          <a:bodyPr/>
          <a:lstStyle>
            <a:lvl1pPr>
              <a:defRPr/>
            </a:lvl1pPr>
          </a:lstStyle>
          <a:p>
            <a:pPr>
              <a:defRPr/>
            </a:pPr>
            <a:fld id="{B6FF5F60-B98B-4D3E-BFA2-B7919C995C4A}" type="slidenum">
              <a:rPr lang="en-US" altLang="ja-JP"/>
              <a:pPr>
                <a:defRPr/>
              </a:pPr>
              <a:t>‹#›</a:t>
            </a:fld>
            <a:endParaRPr lang="en-US" altLang="ja-JP"/>
          </a:p>
        </p:txBody>
      </p:sp>
    </p:spTree>
    <p:extLst>
      <p:ext uri="{BB962C8B-B14F-4D97-AF65-F5344CB8AC3E}">
        <p14:creationId xmlns:p14="http://schemas.microsoft.com/office/powerpoint/2010/main" val="2530019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49554289-CEC3-41F6-BB30-D4556E8B955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96231891-EB21-4D40-9738-F6FC4A5C921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586BE4FD-6CE5-4EBD-AD44-0D1C0505FD98}"/>
              </a:ext>
            </a:extLst>
          </p:cNvPr>
          <p:cNvSpPr>
            <a:spLocks noGrp="1" noChangeArrowheads="1"/>
          </p:cNvSpPr>
          <p:nvPr>
            <p:ph type="sldNum" sz="quarter" idx="12"/>
          </p:nvPr>
        </p:nvSpPr>
        <p:spPr>
          <a:ln/>
        </p:spPr>
        <p:txBody>
          <a:bodyPr/>
          <a:lstStyle>
            <a:lvl1pPr>
              <a:defRPr/>
            </a:lvl1pPr>
          </a:lstStyle>
          <a:p>
            <a:pPr>
              <a:defRPr/>
            </a:pPr>
            <a:fld id="{A280296C-FFC9-4776-9865-8DC0089D042A}" type="slidenum">
              <a:rPr lang="en-US" altLang="ja-JP"/>
              <a:pPr>
                <a:defRPr/>
              </a:pPr>
              <a:t>‹#›</a:t>
            </a:fld>
            <a:endParaRPr lang="en-US" altLang="ja-JP"/>
          </a:p>
        </p:txBody>
      </p:sp>
    </p:spTree>
    <p:extLst>
      <p:ext uri="{BB962C8B-B14F-4D97-AF65-F5344CB8AC3E}">
        <p14:creationId xmlns:p14="http://schemas.microsoft.com/office/powerpoint/2010/main" val="3002482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225A4300-44E6-46A6-B1AA-91D1018B10B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0803D561-3530-4D75-815E-30323EEE0B0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99047909-BA93-4D60-ADE0-67B926F5D8D4}"/>
              </a:ext>
            </a:extLst>
          </p:cNvPr>
          <p:cNvSpPr>
            <a:spLocks noGrp="1" noChangeArrowheads="1"/>
          </p:cNvSpPr>
          <p:nvPr>
            <p:ph type="sldNum" sz="quarter" idx="12"/>
          </p:nvPr>
        </p:nvSpPr>
        <p:spPr>
          <a:ln/>
        </p:spPr>
        <p:txBody>
          <a:bodyPr/>
          <a:lstStyle>
            <a:lvl1pPr>
              <a:defRPr/>
            </a:lvl1pPr>
          </a:lstStyle>
          <a:p>
            <a:pPr>
              <a:defRPr/>
            </a:pPr>
            <a:fld id="{2D8281D2-2D83-4FE5-90E3-A4F874A7613D}" type="slidenum">
              <a:rPr lang="en-US" altLang="ja-JP"/>
              <a:pPr>
                <a:defRPr/>
              </a:pPr>
              <a:t>‹#›</a:t>
            </a:fld>
            <a:endParaRPr lang="en-US" altLang="ja-JP"/>
          </a:p>
        </p:txBody>
      </p:sp>
    </p:spTree>
    <p:extLst>
      <p:ext uri="{BB962C8B-B14F-4D97-AF65-F5344CB8AC3E}">
        <p14:creationId xmlns:p14="http://schemas.microsoft.com/office/powerpoint/2010/main" val="3113788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DFBCB5D1-0EB1-47DD-8547-4D45A9E4FEC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EC99F1D9-DF95-4C96-A7EC-4A8BE938BB5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C1048CF5-07A7-499E-B635-95CB28587C81}"/>
              </a:ext>
            </a:extLst>
          </p:cNvPr>
          <p:cNvSpPr>
            <a:spLocks noGrp="1" noChangeArrowheads="1"/>
          </p:cNvSpPr>
          <p:nvPr>
            <p:ph type="sldNum" sz="quarter" idx="12"/>
          </p:nvPr>
        </p:nvSpPr>
        <p:spPr>
          <a:ln/>
        </p:spPr>
        <p:txBody>
          <a:bodyPr/>
          <a:lstStyle>
            <a:lvl1pPr>
              <a:defRPr/>
            </a:lvl1pPr>
          </a:lstStyle>
          <a:p>
            <a:pPr>
              <a:defRPr/>
            </a:pPr>
            <a:fld id="{DAC3003F-97E0-410B-B9CF-6866FE1AABD4}" type="slidenum">
              <a:rPr lang="en-US" altLang="ja-JP"/>
              <a:pPr>
                <a:defRPr/>
              </a:pPr>
              <a:t>‹#›</a:t>
            </a:fld>
            <a:endParaRPr lang="en-US" altLang="ja-JP"/>
          </a:p>
        </p:txBody>
      </p:sp>
    </p:spTree>
    <p:extLst>
      <p:ext uri="{BB962C8B-B14F-4D97-AF65-F5344CB8AC3E}">
        <p14:creationId xmlns:p14="http://schemas.microsoft.com/office/powerpoint/2010/main" val="2470160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C45D308-F786-4DA0-9D0E-8D4A2F6EE00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3CFFBEC9-B4F1-4E55-B14A-89F4B620227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DC3C93F9-4841-47A6-A1BF-08A996C881D0}"/>
              </a:ext>
            </a:extLst>
          </p:cNvPr>
          <p:cNvSpPr>
            <a:spLocks noGrp="1" noChangeArrowheads="1"/>
          </p:cNvSpPr>
          <p:nvPr>
            <p:ph type="sldNum" sz="quarter" idx="12"/>
          </p:nvPr>
        </p:nvSpPr>
        <p:spPr>
          <a:ln/>
        </p:spPr>
        <p:txBody>
          <a:bodyPr/>
          <a:lstStyle>
            <a:lvl1pPr>
              <a:defRPr/>
            </a:lvl1pPr>
          </a:lstStyle>
          <a:p>
            <a:pPr>
              <a:defRPr/>
            </a:pPr>
            <a:fld id="{281E0BAB-01D1-4279-948C-C5DCEA4E1DBE}" type="slidenum">
              <a:rPr lang="en-US" altLang="ja-JP"/>
              <a:pPr>
                <a:defRPr/>
              </a:pPr>
              <a:t>‹#›</a:t>
            </a:fld>
            <a:endParaRPr lang="en-US" altLang="ja-JP"/>
          </a:p>
        </p:txBody>
      </p:sp>
    </p:spTree>
    <p:extLst>
      <p:ext uri="{BB962C8B-B14F-4D97-AF65-F5344CB8AC3E}">
        <p14:creationId xmlns:p14="http://schemas.microsoft.com/office/powerpoint/2010/main" val="4220925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9D892D20-3B8E-4D87-8A4B-2C92C298F7A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113E5F4E-3B8B-4336-9E6F-D1193AE42EE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DC855012-1F05-44FC-A80C-99A1312B9ACB}"/>
              </a:ext>
            </a:extLst>
          </p:cNvPr>
          <p:cNvSpPr>
            <a:spLocks noGrp="1" noChangeArrowheads="1"/>
          </p:cNvSpPr>
          <p:nvPr>
            <p:ph type="sldNum" sz="quarter" idx="12"/>
          </p:nvPr>
        </p:nvSpPr>
        <p:spPr>
          <a:ln/>
        </p:spPr>
        <p:txBody>
          <a:bodyPr/>
          <a:lstStyle>
            <a:lvl1pPr>
              <a:defRPr/>
            </a:lvl1pPr>
          </a:lstStyle>
          <a:p>
            <a:pPr>
              <a:defRPr/>
            </a:pPr>
            <a:fld id="{3A02C551-F122-4589-905D-85FB4665670D}" type="slidenum">
              <a:rPr lang="en-US" altLang="ja-JP"/>
              <a:pPr>
                <a:defRPr/>
              </a:pPr>
              <a:t>‹#›</a:t>
            </a:fld>
            <a:endParaRPr lang="en-US" altLang="ja-JP"/>
          </a:p>
        </p:txBody>
      </p:sp>
    </p:spTree>
    <p:extLst>
      <p:ext uri="{BB962C8B-B14F-4D97-AF65-F5344CB8AC3E}">
        <p14:creationId xmlns:p14="http://schemas.microsoft.com/office/powerpoint/2010/main" val="844807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1013A785-AA5A-427A-8C6A-ACBEA54838F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89BCE113-DFBA-4228-AF64-E9EA345E475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23A65CBF-BD08-458B-8D84-1B335657C71E}"/>
              </a:ext>
            </a:extLst>
          </p:cNvPr>
          <p:cNvSpPr>
            <a:spLocks noGrp="1" noChangeArrowheads="1"/>
          </p:cNvSpPr>
          <p:nvPr>
            <p:ph type="sldNum" sz="quarter" idx="12"/>
          </p:nvPr>
        </p:nvSpPr>
        <p:spPr>
          <a:ln/>
        </p:spPr>
        <p:txBody>
          <a:bodyPr/>
          <a:lstStyle>
            <a:lvl1pPr>
              <a:defRPr/>
            </a:lvl1pPr>
          </a:lstStyle>
          <a:p>
            <a:pPr>
              <a:defRPr/>
            </a:pPr>
            <a:fld id="{2D869A8D-523A-44EA-BF08-C6D56827706C}" type="slidenum">
              <a:rPr lang="en-US" altLang="ja-JP"/>
              <a:pPr>
                <a:defRPr/>
              </a:pPr>
              <a:t>‹#›</a:t>
            </a:fld>
            <a:endParaRPr lang="en-US" altLang="ja-JP"/>
          </a:p>
        </p:txBody>
      </p:sp>
    </p:spTree>
    <p:extLst>
      <p:ext uri="{BB962C8B-B14F-4D97-AF65-F5344CB8AC3E}">
        <p14:creationId xmlns:p14="http://schemas.microsoft.com/office/powerpoint/2010/main" val="3392193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6B94228-06FD-40B1-8592-25DD47165E73}"/>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97AF941B-FBEB-4D50-AF9D-949A4F3297E5}"/>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018D05F7-22D1-4D29-AE95-07D1FA50C899}"/>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ltLang="ja-JP"/>
          </a:p>
        </p:txBody>
      </p:sp>
      <p:sp>
        <p:nvSpPr>
          <p:cNvPr id="1029" name="Rectangle 5">
            <a:extLst>
              <a:ext uri="{FF2B5EF4-FFF2-40B4-BE49-F238E27FC236}">
                <a16:creationId xmlns:a16="http://schemas.microsoft.com/office/drawing/2014/main" id="{6351EB36-20A7-4B46-8AD3-14C421038EBA}"/>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ltLang="ja-JP"/>
          </a:p>
        </p:txBody>
      </p:sp>
      <p:sp>
        <p:nvSpPr>
          <p:cNvPr id="1030" name="Rectangle 6">
            <a:extLst>
              <a:ext uri="{FF2B5EF4-FFF2-40B4-BE49-F238E27FC236}">
                <a16:creationId xmlns:a16="http://schemas.microsoft.com/office/drawing/2014/main" id="{F566D088-81FA-4413-946B-567344162C7B}"/>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30A6173C-3399-413F-B8F9-42B4793C9630}"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3" name="Rectangle 15">
            <a:extLst>
              <a:ext uri="{FF2B5EF4-FFF2-40B4-BE49-F238E27FC236}">
                <a16:creationId xmlns:a16="http://schemas.microsoft.com/office/drawing/2014/main" id="{E185BE23-14B4-4846-9232-C594EB36BF62}"/>
              </a:ext>
            </a:extLst>
          </p:cNvPr>
          <p:cNvSpPr>
            <a:spLocks noChangeArrowheads="1"/>
          </p:cNvSpPr>
          <p:nvPr/>
        </p:nvSpPr>
        <p:spPr bwMode="auto">
          <a:xfrm>
            <a:off x="0" y="309562"/>
            <a:ext cx="9144000" cy="1700213"/>
          </a:xfrm>
          <a:prstGeom prst="rect">
            <a:avLst/>
          </a:prstGeom>
          <a:gradFill rotWithShape="1">
            <a:gsLst>
              <a:gs pos="0">
                <a:schemeClr val="bg1"/>
              </a:gs>
              <a:gs pos="50000">
                <a:srgbClr val="CCFFFF"/>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Arial" charset="0"/>
            </a:endParaRPr>
          </a:p>
        </p:txBody>
      </p:sp>
      <p:sp>
        <p:nvSpPr>
          <p:cNvPr id="4099" name="Text Box 4">
            <a:extLst>
              <a:ext uri="{FF2B5EF4-FFF2-40B4-BE49-F238E27FC236}">
                <a16:creationId xmlns:a16="http://schemas.microsoft.com/office/drawing/2014/main" id="{6D8C187C-F475-424A-BB9E-5C73E5095B05}"/>
              </a:ext>
            </a:extLst>
          </p:cNvPr>
          <p:cNvSpPr txBox="1">
            <a:spLocks noChangeArrowheads="1"/>
          </p:cNvSpPr>
          <p:nvPr/>
        </p:nvSpPr>
        <p:spPr bwMode="auto">
          <a:xfrm>
            <a:off x="0" y="669980"/>
            <a:ext cx="9161483"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dirty="0" err="1">
                <a:solidFill>
                  <a:schemeClr val="accent2"/>
                </a:solidFill>
                <a:ea typeface="HG明朝E" panose="02020909000000000000" pitchFamily="17" charset="-128"/>
              </a:rPr>
              <a:t>けいはんな</a:t>
            </a:r>
            <a:r>
              <a:rPr lang="ja-JP" altLang="en-US" sz="2400" dirty="0">
                <a:solidFill>
                  <a:schemeClr val="accent2"/>
                </a:solidFill>
                <a:ea typeface="HG明朝E" panose="02020909000000000000" pitchFamily="17" charset="-128"/>
              </a:rPr>
              <a:t>学研都市　　</a:t>
            </a:r>
          </a:p>
          <a:p>
            <a:pPr algn="ctr" eaLnBrk="1" hangingPunct="1">
              <a:spcBef>
                <a:spcPct val="0"/>
              </a:spcBef>
              <a:buFontTx/>
              <a:buNone/>
            </a:pPr>
            <a:r>
              <a:rPr lang="ja-JP" altLang="en-US" sz="2800" dirty="0">
                <a:ea typeface="HG明朝E" panose="02020909000000000000" pitchFamily="17" charset="-128"/>
              </a:rPr>
              <a:t>　○○地区（会社名）　研究開発型産業施設立地計画</a:t>
            </a:r>
          </a:p>
        </p:txBody>
      </p:sp>
      <p:sp>
        <p:nvSpPr>
          <p:cNvPr id="4100" name="Text Box 8">
            <a:extLst>
              <a:ext uri="{FF2B5EF4-FFF2-40B4-BE49-F238E27FC236}">
                <a16:creationId xmlns:a16="http://schemas.microsoft.com/office/drawing/2014/main" id="{AE7D3895-2A58-4F19-8DF7-0AE4A9CBD582}"/>
              </a:ext>
            </a:extLst>
          </p:cNvPr>
          <p:cNvSpPr txBox="1">
            <a:spLocks noChangeArrowheads="1"/>
          </p:cNvSpPr>
          <p:nvPr/>
        </p:nvSpPr>
        <p:spPr bwMode="auto">
          <a:xfrm>
            <a:off x="2627313" y="2430463"/>
            <a:ext cx="4321175" cy="3662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ea typeface="HG明朝E" panose="02020909000000000000" pitchFamily="17" charset="-128"/>
              </a:rPr>
              <a:t>Ⅰ</a:t>
            </a:r>
            <a:r>
              <a:rPr lang="ja-JP" altLang="en-US" sz="1800" dirty="0" err="1">
                <a:ea typeface="HG明朝E" panose="02020909000000000000" pitchFamily="17" charset="-128"/>
              </a:rPr>
              <a:t>．</a:t>
            </a:r>
            <a:r>
              <a:rPr lang="ja-JP" altLang="en-US" sz="1800" dirty="0">
                <a:ea typeface="HG明朝E" panose="02020909000000000000" pitchFamily="17" charset="-128"/>
              </a:rPr>
              <a:t>会社概要</a:t>
            </a:r>
          </a:p>
          <a:p>
            <a:pPr eaLnBrk="1" hangingPunct="1">
              <a:spcBef>
                <a:spcPct val="0"/>
              </a:spcBef>
              <a:buFontTx/>
              <a:buNone/>
            </a:pPr>
            <a:endParaRPr lang="ja-JP" altLang="en-US" sz="1800" dirty="0">
              <a:ea typeface="HG明朝E" panose="02020909000000000000" pitchFamily="17" charset="-128"/>
            </a:endParaRPr>
          </a:p>
          <a:p>
            <a:pPr eaLnBrk="1" hangingPunct="1">
              <a:spcBef>
                <a:spcPct val="0"/>
              </a:spcBef>
              <a:buFontTx/>
              <a:buNone/>
            </a:pPr>
            <a:r>
              <a:rPr lang="en-US" altLang="ja-JP" sz="1800" dirty="0">
                <a:ea typeface="HG明朝E" panose="02020909000000000000" pitchFamily="17" charset="-128"/>
              </a:rPr>
              <a:t>Ⅱ</a:t>
            </a:r>
            <a:r>
              <a:rPr lang="ja-JP" altLang="en-US" sz="1800" dirty="0" err="1">
                <a:ea typeface="HG明朝E" panose="02020909000000000000" pitchFamily="17" charset="-128"/>
              </a:rPr>
              <a:t>．</a:t>
            </a:r>
            <a:r>
              <a:rPr lang="ja-JP" altLang="en-US" sz="1800" dirty="0">
                <a:ea typeface="HG明朝E" panose="02020909000000000000" pitchFamily="17" charset="-128"/>
              </a:rPr>
              <a:t>組織図</a:t>
            </a:r>
          </a:p>
          <a:p>
            <a:pPr eaLnBrk="1" hangingPunct="1">
              <a:spcBef>
                <a:spcPct val="0"/>
              </a:spcBef>
              <a:buFontTx/>
              <a:buNone/>
            </a:pPr>
            <a:endParaRPr lang="ja-JP" altLang="en-US" sz="1800" dirty="0">
              <a:ea typeface="HG明朝E" panose="02020909000000000000" pitchFamily="17" charset="-128"/>
            </a:endParaRPr>
          </a:p>
          <a:p>
            <a:pPr eaLnBrk="1" hangingPunct="1">
              <a:spcBef>
                <a:spcPct val="0"/>
              </a:spcBef>
              <a:buFontTx/>
              <a:buNone/>
            </a:pPr>
            <a:r>
              <a:rPr lang="en-US" altLang="ja-JP" sz="1800" dirty="0">
                <a:ea typeface="HG明朝E" panose="02020909000000000000" pitchFamily="17" charset="-128"/>
              </a:rPr>
              <a:t>Ⅲ</a:t>
            </a:r>
            <a:r>
              <a:rPr lang="ja-JP" altLang="en-US" sz="1800" dirty="0" err="1">
                <a:ea typeface="HG明朝E" panose="02020909000000000000" pitchFamily="17" charset="-128"/>
              </a:rPr>
              <a:t>．</a:t>
            </a:r>
            <a:r>
              <a:rPr lang="ja-JP" altLang="en-US" sz="1800" dirty="0">
                <a:ea typeface="HG明朝E" panose="02020909000000000000" pitchFamily="17" charset="-128"/>
              </a:rPr>
              <a:t>経営方針</a:t>
            </a:r>
          </a:p>
          <a:p>
            <a:pPr eaLnBrk="1" hangingPunct="1">
              <a:spcBef>
                <a:spcPct val="0"/>
              </a:spcBef>
              <a:buFontTx/>
              <a:buNone/>
            </a:pPr>
            <a:endParaRPr lang="ja-JP" altLang="en-US" sz="1800" dirty="0">
              <a:ea typeface="HG明朝E" panose="02020909000000000000" pitchFamily="17" charset="-128"/>
            </a:endParaRPr>
          </a:p>
          <a:p>
            <a:pPr eaLnBrk="1" hangingPunct="1">
              <a:spcBef>
                <a:spcPct val="0"/>
              </a:spcBef>
              <a:buFontTx/>
              <a:buNone/>
            </a:pPr>
            <a:r>
              <a:rPr lang="en-US" altLang="ja-JP" sz="1800" dirty="0">
                <a:ea typeface="HG明朝E" panose="02020909000000000000" pitchFamily="17" charset="-128"/>
              </a:rPr>
              <a:t>Ⅳ</a:t>
            </a:r>
            <a:r>
              <a:rPr lang="ja-JP" altLang="en-US" sz="1800" dirty="0" err="1">
                <a:ea typeface="HG明朝E" panose="02020909000000000000" pitchFamily="17" charset="-128"/>
              </a:rPr>
              <a:t>．</a:t>
            </a:r>
            <a:r>
              <a:rPr lang="ja-JP" altLang="en-US" sz="1800" dirty="0">
                <a:ea typeface="HG明朝E" panose="02020909000000000000" pitchFamily="17" charset="-128"/>
              </a:rPr>
              <a:t>当社の主要製品</a:t>
            </a:r>
          </a:p>
          <a:p>
            <a:pPr eaLnBrk="1" hangingPunct="1">
              <a:spcBef>
                <a:spcPct val="0"/>
              </a:spcBef>
              <a:buFontTx/>
              <a:buNone/>
            </a:pPr>
            <a:endParaRPr lang="ja-JP" altLang="en-US" sz="1800" dirty="0">
              <a:ea typeface="HG明朝E" panose="02020909000000000000" pitchFamily="17" charset="-128"/>
            </a:endParaRPr>
          </a:p>
          <a:p>
            <a:pPr eaLnBrk="1" hangingPunct="1">
              <a:spcBef>
                <a:spcPct val="0"/>
              </a:spcBef>
              <a:buFontTx/>
              <a:buNone/>
            </a:pPr>
            <a:r>
              <a:rPr lang="en-US" altLang="ja-JP" sz="1800" dirty="0">
                <a:ea typeface="HG明朝E" panose="02020909000000000000" pitchFamily="17" charset="-128"/>
              </a:rPr>
              <a:t>Ⅴ</a:t>
            </a:r>
            <a:r>
              <a:rPr lang="ja-JP" altLang="en-US" sz="1800" dirty="0" err="1">
                <a:ea typeface="HG明朝E" panose="02020909000000000000" pitchFamily="17" charset="-128"/>
              </a:rPr>
              <a:t>．</a:t>
            </a:r>
            <a:r>
              <a:rPr lang="ja-JP" altLang="en-US" sz="1800" dirty="0">
                <a:ea typeface="HG明朝E" panose="02020909000000000000" pitchFamily="17" charset="-128"/>
              </a:rPr>
              <a:t>研究開発型産業施設新設について</a:t>
            </a:r>
          </a:p>
          <a:p>
            <a:pPr eaLnBrk="1" hangingPunct="1">
              <a:spcBef>
                <a:spcPct val="0"/>
              </a:spcBef>
              <a:buFontTx/>
              <a:buNone/>
            </a:pPr>
            <a:endParaRPr lang="ja-JP" altLang="en-US" sz="1800" dirty="0">
              <a:ea typeface="HG明朝E" panose="02020909000000000000" pitchFamily="17" charset="-128"/>
            </a:endParaRPr>
          </a:p>
          <a:p>
            <a:pPr eaLnBrk="1" hangingPunct="1">
              <a:spcBef>
                <a:spcPct val="0"/>
              </a:spcBef>
              <a:buFontTx/>
              <a:buNone/>
            </a:pPr>
            <a:r>
              <a:rPr lang="en-US" altLang="ja-JP" sz="1800" dirty="0">
                <a:ea typeface="HG明朝E" panose="02020909000000000000" pitchFamily="17" charset="-128"/>
              </a:rPr>
              <a:t>Ⅵ</a:t>
            </a:r>
            <a:r>
              <a:rPr lang="ja-JP" altLang="en-US" sz="1800" dirty="0" err="1">
                <a:ea typeface="HG明朝E" panose="02020909000000000000" pitchFamily="17" charset="-128"/>
              </a:rPr>
              <a:t>．</a:t>
            </a:r>
            <a:r>
              <a:rPr lang="ja-JP" altLang="en-US" sz="1800" dirty="0">
                <a:ea typeface="HG明朝E" panose="02020909000000000000" pitchFamily="17" charset="-128"/>
              </a:rPr>
              <a:t>立地後の研究開発</a:t>
            </a:r>
          </a:p>
          <a:p>
            <a:pPr eaLnBrk="1" hangingPunct="1">
              <a:spcBef>
                <a:spcPct val="0"/>
              </a:spcBef>
              <a:buFontTx/>
              <a:buNone/>
            </a:pPr>
            <a:endParaRPr lang="ja-JP" altLang="en-US" sz="1800" dirty="0">
              <a:ea typeface="HG明朝E" panose="02020909000000000000" pitchFamily="17" charset="-128"/>
            </a:endParaRPr>
          </a:p>
          <a:p>
            <a:pPr eaLnBrk="1" hangingPunct="1">
              <a:spcBef>
                <a:spcPct val="0"/>
              </a:spcBef>
              <a:buFontTx/>
              <a:buNone/>
            </a:pPr>
            <a:r>
              <a:rPr lang="en-US" altLang="ja-JP" sz="1800" dirty="0">
                <a:ea typeface="HG明朝E" panose="02020909000000000000" pitchFamily="17" charset="-128"/>
              </a:rPr>
              <a:t>Ⅶ</a:t>
            </a:r>
            <a:r>
              <a:rPr lang="ja-JP" altLang="en-US" sz="1800" dirty="0" err="1">
                <a:ea typeface="HG明朝E" panose="02020909000000000000" pitchFamily="17" charset="-128"/>
              </a:rPr>
              <a:t>．</a:t>
            </a:r>
            <a:r>
              <a:rPr lang="ja-JP" altLang="en-US" sz="1800" dirty="0">
                <a:ea typeface="HG明朝E" panose="02020909000000000000" pitchFamily="17" charset="-128"/>
              </a:rPr>
              <a:t>施設計画</a:t>
            </a:r>
          </a:p>
        </p:txBody>
      </p:sp>
      <p:sp>
        <p:nvSpPr>
          <p:cNvPr id="4101" name="Text Box 13">
            <a:extLst>
              <a:ext uri="{FF2B5EF4-FFF2-40B4-BE49-F238E27FC236}">
                <a16:creationId xmlns:a16="http://schemas.microsoft.com/office/drawing/2014/main" id="{BFA00327-A509-4A32-B849-A3E0F07197FE}"/>
              </a:ext>
            </a:extLst>
          </p:cNvPr>
          <p:cNvSpPr txBox="1">
            <a:spLocks noChangeArrowheads="1"/>
          </p:cNvSpPr>
          <p:nvPr/>
        </p:nvSpPr>
        <p:spPr bwMode="auto">
          <a:xfrm>
            <a:off x="3479688" y="6180692"/>
            <a:ext cx="261642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dirty="0">
                <a:ea typeface="HGP創英角ｺﾞｼｯｸUB" panose="020B0900000000000000" pitchFamily="50" charset="-128"/>
              </a:rPr>
              <a:t>申請者の社名及びロゴ</a:t>
            </a:r>
          </a:p>
        </p:txBody>
      </p:sp>
      <p:sp>
        <p:nvSpPr>
          <p:cNvPr id="4102" name="Text Box 14">
            <a:extLst>
              <a:ext uri="{FF2B5EF4-FFF2-40B4-BE49-F238E27FC236}">
                <a16:creationId xmlns:a16="http://schemas.microsoft.com/office/drawing/2014/main" id="{537921C2-2865-45AA-8011-39BA3DAE0E4A}"/>
              </a:ext>
            </a:extLst>
          </p:cNvPr>
          <p:cNvSpPr txBox="1">
            <a:spLocks noChangeArrowheads="1"/>
          </p:cNvSpPr>
          <p:nvPr/>
        </p:nvSpPr>
        <p:spPr bwMode="auto">
          <a:xfrm>
            <a:off x="5868144" y="1594987"/>
            <a:ext cx="2635250"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latin typeface="HGP創英角ｺﾞｼｯｸUB" panose="020B0900000000000000" pitchFamily="50" charset="-128"/>
                <a:ea typeface="HGP創英角ｺﾞｼｯｸUB" panose="020B0900000000000000" pitchFamily="50" charset="-128"/>
              </a:rPr>
              <a:t>【</a:t>
            </a:r>
            <a:r>
              <a:rPr lang="ja-JP" altLang="en-US" sz="1800" dirty="0">
                <a:latin typeface="HGP創英角ｺﾞｼｯｸUB" panose="020B0900000000000000" pitchFamily="50" charset="-128"/>
                <a:ea typeface="HGP創英角ｺﾞｼｯｸUB" panose="020B0900000000000000" pitchFamily="50" charset="-128"/>
              </a:rPr>
              <a:t>画地番号○　　　　　ｈａ</a:t>
            </a:r>
            <a:r>
              <a:rPr lang="en-US" altLang="ja-JP" sz="1800" dirty="0">
                <a:latin typeface="HGP創英角ｺﾞｼｯｸUB" panose="020B0900000000000000" pitchFamily="50" charset="-128"/>
                <a:ea typeface="HGP創英角ｺﾞｼｯｸUB" panose="020B0900000000000000" pitchFamily="50" charset="-128"/>
              </a:rPr>
              <a:t>】</a:t>
            </a:r>
          </a:p>
        </p:txBody>
      </p:sp>
      <p:sp>
        <p:nvSpPr>
          <p:cNvPr id="4103" name="AutoShape 16">
            <a:extLst>
              <a:ext uri="{FF2B5EF4-FFF2-40B4-BE49-F238E27FC236}">
                <a16:creationId xmlns:a16="http://schemas.microsoft.com/office/drawing/2014/main" id="{98EDFF23-7ADB-4A49-BCAE-408D387B8B4F}"/>
              </a:ext>
            </a:extLst>
          </p:cNvPr>
          <p:cNvSpPr>
            <a:spLocks/>
          </p:cNvSpPr>
          <p:nvPr/>
        </p:nvSpPr>
        <p:spPr bwMode="auto">
          <a:xfrm>
            <a:off x="5292725" y="5516563"/>
            <a:ext cx="3513138" cy="574675"/>
          </a:xfrm>
          <a:prstGeom prst="borderCallout1">
            <a:avLst>
              <a:gd name="adj1" fmla="val 19889"/>
              <a:gd name="adj2" fmla="val -2171"/>
              <a:gd name="adj3" fmla="val 106722"/>
              <a:gd name="adj4" fmla="val -11658"/>
            </a:avLst>
          </a:prstGeom>
          <a:solidFill>
            <a:srgbClr val="FFFF99"/>
          </a:solidFill>
          <a:ln w="57150">
            <a:solidFill>
              <a:srgbClr val="FF0000"/>
            </a:solidFill>
            <a:miter lim="800000"/>
            <a:headEn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a:solidFill>
                  <a:srgbClr val="FF3300"/>
                </a:solidFill>
              </a:rPr>
              <a:t>社名を記入していただくか、ロゴがあれば、</a:t>
            </a:r>
          </a:p>
          <a:p>
            <a:pPr eaLnBrk="1" hangingPunct="1">
              <a:spcBef>
                <a:spcPct val="0"/>
              </a:spcBef>
              <a:buFontTx/>
              <a:buNone/>
            </a:pPr>
            <a:r>
              <a:rPr lang="ja-JP" altLang="en-US" sz="1400">
                <a:solidFill>
                  <a:srgbClr val="FF3300"/>
                </a:solidFill>
              </a:rPr>
              <a:t>画像をはめこんでいただいても構いません。</a:t>
            </a:r>
          </a:p>
        </p:txBody>
      </p:sp>
      <p:sp>
        <p:nvSpPr>
          <p:cNvPr id="4104" name="Rectangle 17">
            <a:extLst>
              <a:ext uri="{FF2B5EF4-FFF2-40B4-BE49-F238E27FC236}">
                <a16:creationId xmlns:a16="http://schemas.microsoft.com/office/drawing/2014/main" id="{7A92DF76-AB42-4560-8288-85189DEC4DBE}"/>
              </a:ext>
            </a:extLst>
          </p:cNvPr>
          <p:cNvSpPr>
            <a:spLocks noChangeArrowheads="1"/>
          </p:cNvSpPr>
          <p:nvPr/>
        </p:nvSpPr>
        <p:spPr bwMode="auto">
          <a:xfrm>
            <a:off x="4284663" y="2349500"/>
            <a:ext cx="3095649" cy="523220"/>
          </a:xfrm>
          <a:prstGeom prst="rect">
            <a:avLst/>
          </a:prstGeom>
          <a:solidFill>
            <a:srgbClr val="FFFF99"/>
          </a:solidFill>
          <a:ln w="571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FF3300"/>
                </a:solidFill>
              </a:rPr>
              <a:t>項目を、次頁からの内容に併せて変更していただいてもかまいません。</a:t>
            </a:r>
          </a:p>
        </p:txBody>
      </p:sp>
      <p:sp>
        <p:nvSpPr>
          <p:cNvPr id="2" name="テキスト ボックス 1">
            <a:extLst>
              <a:ext uri="{FF2B5EF4-FFF2-40B4-BE49-F238E27FC236}">
                <a16:creationId xmlns:a16="http://schemas.microsoft.com/office/drawing/2014/main" id="{533825A4-14F3-4C1E-BE3E-0F5FE9F749D4}"/>
              </a:ext>
            </a:extLst>
          </p:cNvPr>
          <p:cNvSpPr txBox="1"/>
          <p:nvPr/>
        </p:nvSpPr>
        <p:spPr>
          <a:xfrm>
            <a:off x="0" y="81817"/>
            <a:ext cx="5046662" cy="369332"/>
          </a:xfrm>
          <a:prstGeom prst="rect">
            <a:avLst/>
          </a:prstGeom>
          <a:noFill/>
        </p:spPr>
        <p:txBody>
          <a:bodyPr wrap="square" rtlCol="0">
            <a:spAutoFit/>
          </a:bodyPr>
          <a:lstStyle/>
          <a:p>
            <a:r>
              <a:rPr kumimoji="1" lang="ja-JP" altLang="en-US" dirty="0"/>
              <a:t>参考様式第２　研究開発型産業施設立地計画書</a:t>
            </a:r>
          </a:p>
        </p:txBody>
      </p:sp>
      <p:sp>
        <p:nvSpPr>
          <p:cNvPr id="12" name="AutoShape 16">
            <a:extLst>
              <a:ext uri="{FF2B5EF4-FFF2-40B4-BE49-F238E27FC236}">
                <a16:creationId xmlns:a16="http://schemas.microsoft.com/office/drawing/2014/main" id="{317D9C92-8251-424C-885D-329915921FFB}"/>
              </a:ext>
            </a:extLst>
          </p:cNvPr>
          <p:cNvSpPr>
            <a:spLocks/>
          </p:cNvSpPr>
          <p:nvPr/>
        </p:nvSpPr>
        <p:spPr bwMode="auto">
          <a:xfrm>
            <a:off x="1715173" y="1742877"/>
            <a:ext cx="3818674" cy="307777"/>
          </a:xfrm>
          <a:prstGeom prst="borderCallout1">
            <a:avLst>
              <a:gd name="adj1" fmla="val 19889"/>
              <a:gd name="adj2" fmla="val -2171"/>
              <a:gd name="adj3" fmla="val -68981"/>
              <a:gd name="adj4" fmla="val -14178"/>
            </a:avLst>
          </a:prstGeom>
          <a:solidFill>
            <a:srgbClr val="FFFF99"/>
          </a:solidFill>
          <a:ln w="57150">
            <a:solidFill>
              <a:srgbClr val="FF0000"/>
            </a:solidFill>
            <a:miter lim="800000"/>
            <a:headEn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FF3300"/>
                </a:solidFill>
              </a:rPr>
              <a:t>学研地区名を記載ください。（例：狛田東地区等）</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3">
            <a:extLst>
              <a:ext uri="{FF2B5EF4-FFF2-40B4-BE49-F238E27FC236}">
                <a16:creationId xmlns:a16="http://schemas.microsoft.com/office/drawing/2014/main" id="{4699CD01-18A1-4E7B-95FE-0108E3CCBFA3}"/>
              </a:ext>
            </a:extLst>
          </p:cNvPr>
          <p:cNvSpPr txBox="1">
            <a:spLocks noChangeArrowheads="1"/>
          </p:cNvSpPr>
          <p:nvPr/>
        </p:nvSpPr>
        <p:spPr bwMode="auto">
          <a:xfrm>
            <a:off x="373062" y="247650"/>
            <a:ext cx="852348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latin typeface="HG明朝E" panose="02020909000000000000" pitchFamily="17" charset="-128"/>
                <a:ea typeface="HG明朝E" panose="02020909000000000000" pitchFamily="17" charset="-128"/>
              </a:rPr>
              <a:t>Ⅵ</a:t>
            </a:r>
            <a:r>
              <a:rPr lang="ja-JP" altLang="en-US" sz="1800" dirty="0" err="1">
                <a:latin typeface="HG明朝E" panose="02020909000000000000" pitchFamily="17" charset="-128"/>
                <a:ea typeface="HG明朝E" panose="02020909000000000000" pitchFamily="17" charset="-128"/>
              </a:rPr>
              <a:t>．</a:t>
            </a:r>
            <a:r>
              <a:rPr lang="ja-JP" altLang="en-US" sz="1800" dirty="0">
                <a:latin typeface="HG明朝E" panose="02020909000000000000" pitchFamily="17" charset="-128"/>
                <a:ea typeface="HG明朝E" panose="02020909000000000000" pitchFamily="17" charset="-128"/>
              </a:rPr>
              <a:t>立地後の研究開発</a:t>
            </a:r>
            <a:r>
              <a:rPr lang="ja-JP" altLang="en-US" sz="1400" dirty="0">
                <a:latin typeface="HG明朝E" panose="02020909000000000000" pitchFamily="17" charset="-128"/>
                <a:ea typeface="HG明朝E" panose="02020909000000000000" pitchFamily="17" charset="-128"/>
              </a:rPr>
              <a:t>（立地基準の内、３</a:t>
            </a:r>
            <a:r>
              <a:rPr lang="en-US" altLang="ja-JP" sz="1400" dirty="0">
                <a:latin typeface="HG明朝E" panose="02020909000000000000" pitchFamily="17" charset="-128"/>
                <a:ea typeface="HG明朝E" panose="02020909000000000000" pitchFamily="17" charset="-128"/>
              </a:rPr>
              <a:t>-(2)</a:t>
            </a:r>
            <a:r>
              <a:rPr lang="ja-JP" altLang="en-US" sz="1400" dirty="0" err="1">
                <a:latin typeface="HG明朝E" panose="02020909000000000000" pitchFamily="17" charset="-128"/>
                <a:ea typeface="HG明朝E" panose="02020909000000000000" pitchFamily="17" charset="-128"/>
              </a:rPr>
              <a:t>、</a:t>
            </a:r>
            <a:r>
              <a:rPr lang="ja-JP" altLang="en-US" sz="1400" dirty="0">
                <a:latin typeface="HG明朝E" panose="02020909000000000000" pitchFamily="17" charset="-128"/>
                <a:ea typeface="HG明朝E" panose="02020909000000000000" pitchFamily="17" charset="-128"/>
              </a:rPr>
              <a:t>４</a:t>
            </a:r>
            <a:r>
              <a:rPr lang="en-US" altLang="ja-JP" sz="1400" dirty="0">
                <a:latin typeface="HG明朝E" panose="02020909000000000000" pitchFamily="17" charset="-128"/>
                <a:ea typeface="HG明朝E" panose="02020909000000000000" pitchFamily="17" charset="-128"/>
              </a:rPr>
              <a:t>-(1)</a:t>
            </a:r>
            <a:r>
              <a:rPr lang="ja-JP" altLang="en-US" sz="1400" dirty="0">
                <a:latin typeface="HG明朝E" panose="02020909000000000000" pitchFamily="17" charset="-128"/>
                <a:ea typeface="HG明朝E" panose="02020909000000000000" pitchFamily="17" charset="-128"/>
              </a:rPr>
              <a:t>及び</a:t>
            </a:r>
            <a:r>
              <a:rPr lang="en-US" altLang="ja-JP" sz="1400" dirty="0">
                <a:latin typeface="HG明朝E" panose="02020909000000000000" pitchFamily="17" charset="-128"/>
                <a:ea typeface="HG明朝E" panose="02020909000000000000" pitchFamily="17" charset="-128"/>
              </a:rPr>
              <a:t>(2)</a:t>
            </a:r>
            <a:r>
              <a:rPr lang="ja-JP" altLang="en-US" sz="1400" dirty="0">
                <a:latin typeface="HG明朝E" panose="02020909000000000000" pitchFamily="17" charset="-128"/>
                <a:ea typeface="HG明朝E" panose="02020909000000000000" pitchFamily="17" charset="-128"/>
              </a:rPr>
              <a:t>を確認します。）</a:t>
            </a:r>
            <a:endParaRPr lang="ja-JP" altLang="en-US" sz="1800" dirty="0">
              <a:latin typeface="HG明朝E" panose="02020909000000000000" pitchFamily="17" charset="-128"/>
              <a:ea typeface="HG明朝E" panose="02020909000000000000" pitchFamily="17" charset="-128"/>
            </a:endParaRPr>
          </a:p>
        </p:txBody>
      </p:sp>
      <p:sp>
        <p:nvSpPr>
          <p:cNvPr id="5" name="Text Box 3">
            <a:extLst>
              <a:ext uri="{FF2B5EF4-FFF2-40B4-BE49-F238E27FC236}">
                <a16:creationId xmlns:a16="http://schemas.microsoft.com/office/drawing/2014/main" id="{E65014C2-D8D4-431D-8637-D2D11C349E2C}"/>
              </a:ext>
            </a:extLst>
          </p:cNvPr>
          <p:cNvSpPr txBox="1">
            <a:spLocks noChangeArrowheads="1"/>
          </p:cNvSpPr>
          <p:nvPr/>
        </p:nvSpPr>
        <p:spPr bwMode="auto">
          <a:xfrm>
            <a:off x="729683" y="923704"/>
            <a:ext cx="7981672"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dirty="0">
                <a:latin typeface="HG明朝E" panose="02020909000000000000" pitchFamily="17" charset="-128"/>
                <a:ea typeface="HG明朝E" panose="02020909000000000000" pitchFamily="17" charset="-128"/>
              </a:rPr>
              <a:t>●研究開発の目的</a:t>
            </a:r>
            <a:endParaRPr lang="en-US" altLang="ja-JP" sz="1600" dirty="0">
              <a:latin typeface="HG明朝E" panose="02020909000000000000" pitchFamily="17" charset="-128"/>
              <a:ea typeface="HG明朝E" panose="02020909000000000000" pitchFamily="17" charset="-128"/>
            </a:endParaRPr>
          </a:p>
          <a:p>
            <a:pPr eaLnBrk="1" hangingPunct="1">
              <a:spcBef>
                <a:spcPct val="0"/>
              </a:spcBef>
              <a:buFontTx/>
              <a:buNone/>
            </a:pPr>
            <a:r>
              <a:rPr lang="ja-JP" altLang="en-US" sz="1600" dirty="0">
                <a:latin typeface="HG明朝E" panose="02020909000000000000" pitchFamily="17" charset="-128"/>
                <a:ea typeface="HG明朝E" panose="02020909000000000000" pitchFamily="17" charset="-128"/>
              </a:rPr>
              <a:t>　・研究開発を行うこととなった背景</a:t>
            </a:r>
            <a:endParaRPr lang="en-US" altLang="ja-JP" sz="1600" dirty="0">
              <a:latin typeface="HG明朝E" panose="02020909000000000000" pitchFamily="17" charset="-128"/>
              <a:ea typeface="HG明朝E" panose="02020909000000000000" pitchFamily="17" charset="-128"/>
            </a:endParaRPr>
          </a:p>
          <a:p>
            <a:pPr eaLnBrk="1" hangingPunct="1">
              <a:spcBef>
                <a:spcPct val="0"/>
              </a:spcBef>
              <a:buFontTx/>
              <a:buNone/>
            </a:pPr>
            <a:r>
              <a:rPr lang="ja-JP" altLang="en-US" sz="1600" dirty="0">
                <a:latin typeface="HG明朝E" panose="02020909000000000000" pitchFamily="17" charset="-128"/>
                <a:ea typeface="HG明朝E" panose="02020909000000000000" pitchFamily="17" charset="-128"/>
              </a:rPr>
              <a:t>　　（現状、現状を踏まえた課題、実現したい将来像などを記載してください。）</a:t>
            </a:r>
            <a:endParaRPr lang="en-US" altLang="ja-JP" sz="1600" dirty="0">
              <a:latin typeface="HG明朝E" panose="02020909000000000000" pitchFamily="17" charset="-128"/>
              <a:ea typeface="HG明朝E" panose="02020909000000000000" pitchFamily="17" charset="-128"/>
            </a:endParaRPr>
          </a:p>
          <a:p>
            <a:pPr eaLnBrk="1" hangingPunct="1">
              <a:spcBef>
                <a:spcPct val="0"/>
              </a:spcBef>
              <a:buFontTx/>
              <a:buNone/>
            </a:pPr>
            <a:r>
              <a:rPr lang="ja-JP" altLang="en-US" sz="1600" dirty="0">
                <a:latin typeface="HG明朝E" panose="02020909000000000000" pitchFamily="17" charset="-128"/>
                <a:ea typeface="HG明朝E" panose="02020909000000000000" pitchFamily="17" charset="-128"/>
              </a:rPr>
              <a:t>　・背景を踏まえた研究開発の方向性</a:t>
            </a:r>
            <a:endParaRPr lang="en-US" altLang="ja-JP" sz="1600" dirty="0">
              <a:latin typeface="HG明朝E" panose="02020909000000000000" pitchFamily="17" charset="-128"/>
              <a:ea typeface="HG明朝E" panose="02020909000000000000" pitchFamily="17" charset="-128"/>
            </a:endParaRPr>
          </a:p>
          <a:p>
            <a:pPr eaLnBrk="1" hangingPunct="1">
              <a:spcBef>
                <a:spcPct val="0"/>
              </a:spcBef>
              <a:buFontTx/>
              <a:buNone/>
            </a:pPr>
            <a:r>
              <a:rPr lang="ja-JP" altLang="en-US" sz="1600" dirty="0">
                <a:latin typeface="HG明朝E" panose="02020909000000000000" pitchFamily="17" charset="-128"/>
                <a:ea typeface="HG明朝E" panose="02020909000000000000" pitchFamily="17" charset="-128"/>
              </a:rPr>
              <a:t>　　（研究開発予定項目などを背景と関連付けて記載してください。）</a:t>
            </a:r>
          </a:p>
        </p:txBody>
      </p:sp>
      <p:sp>
        <p:nvSpPr>
          <p:cNvPr id="6" name="Text Box 3">
            <a:extLst>
              <a:ext uri="{FF2B5EF4-FFF2-40B4-BE49-F238E27FC236}">
                <a16:creationId xmlns:a16="http://schemas.microsoft.com/office/drawing/2014/main" id="{29FE9055-75EB-44C4-90AF-E40B91201973}"/>
              </a:ext>
            </a:extLst>
          </p:cNvPr>
          <p:cNvSpPr txBox="1">
            <a:spLocks noChangeArrowheads="1"/>
          </p:cNvSpPr>
          <p:nvPr/>
        </p:nvSpPr>
        <p:spPr bwMode="auto">
          <a:xfrm>
            <a:off x="729683" y="2289298"/>
            <a:ext cx="8674169"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dirty="0">
                <a:latin typeface="HG明朝E" panose="02020909000000000000" pitchFamily="17" charset="-128"/>
                <a:ea typeface="HG明朝E" panose="02020909000000000000" pitchFamily="17" charset="-128"/>
              </a:rPr>
              <a:t>●研究開発内容</a:t>
            </a:r>
            <a:endParaRPr lang="en-US" altLang="ja-JP" sz="1600" dirty="0">
              <a:latin typeface="HG明朝E" panose="02020909000000000000" pitchFamily="17" charset="-128"/>
              <a:ea typeface="HG明朝E" panose="02020909000000000000" pitchFamily="17" charset="-128"/>
            </a:endParaRPr>
          </a:p>
          <a:p>
            <a:pPr eaLnBrk="1" hangingPunct="1">
              <a:spcBef>
                <a:spcPct val="0"/>
              </a:spcBef>
              <a:buFontTx/>
              <a:buNone/>
            </a:pPr>
            <a:r>
              <a:rPr lang="ja-JP" altLang="en-US" sz="1600" dirty="0">
                <a:latin typeface="HG明朝E" panose="02020909000000000000" pitchFamily="17" charset="-128"/>
                <a:ea typeface="HG明朝E" panose="02020909000000000000" pitchFamily="17" charset="-128"/>
              </a:rPr>
              <a:t>　（１）○○○○に関する研究</a:t>
            </a:r>
            <a:endParaRPr lang="en-US" altLang="ja-JP" sz="1600" dirty="0">
              <a:latin typeface="HG明朝E" panose="02020909000000000000" pitchFamily="17" charset="-128"/>
              <a:ea typeface="HG明朝E" panose="02020909000000000000" pitchFamily="17" charset="-128"/>
            </a:endParaRPr>
          </a:p>
          <a:p>
            <a:pPr eaLnBrk="1" hangingPunct="1">
              <a:spcBef>
                <a:spcPct val="0"/>
              </a:spcBef>
              <a:buFontTx/>
              <a:buNone/>
            </a:pPr>
            <a:r>
              <a:rPr lang="ja-JP" altLang="en-US" sz="1600" dirty="0">
                <a:latin typeface="HG明朝E" panose="02020909000000000000" pitchFamily="17" charset="-128"/>
                <a:ea typeface="HG明朝E" panose="02020909000000000000" pitchFamily="17" charset="-128"/>
              </a:rPr>
              <a:t>　　　・研究内容について</a:t>
            </a:r>
            <a:endParaRPr lang="en-US" altLang="ja-JP" sz="1600" dirty="0">
              <a:latin typeface="HG明朝E" panose="02020909000000000000" pitchFamily="17" charset="-128"/>
              <a:ea typeface="HG明朝E" panose="02020909000000000000" pitchFamily="17" charset="-128"/>
            </a:endParaRPr>
          </a:p>
          <a:p>
            <a:pPr eaLnBrk="1" hangingPunct="1">
              <a:spcBef>
                <a:spcPct val="0"/>
              </a:spcBef>
              <a:buFontTx/>
              <a:buNone/>
            </a:pPr>
            <a:r>
              <a:rPr lang="ja-JP" altLang="en-US" sz="1600" dirty="0">
                <a:latin typeface="HG明朝E" panose="02020909000000000000" pitchFamily="17" charset="-128"/>
                <a:ea typeface="HG明朝E" panose="02020909000000000000" pitchFamily="17" charset="-128"/>
              </a:rPr>
              <a:t>　　　　当該研究内容について可能な限り具体的に記載してください。</a:t>
            </a:r>
            <a:endParaRPr lang="en-US" altLang="ja-JP" sz="1600" dirty="0">
              <a:latin typeface="HG明朝E" panose="02020909000000000000" pitchFamily="17" charset="-128"/>
              <a:ea typeface="HG明朝E" panose="02020909000000000000" pitchFamily="17" charset="-128"/>
            </a:endParaRPr>
          </a:p>
          <a:p>
            <a:pPr eaLnBrk="1" hangingPunct="1">
              <a:spcBef>
                <a:spcPct val="0"/>
              </a:spcBef>
              <a:buFontTx/>
              <a:buNone/>
            </a:pPr>
            <a:r>
              <a:rPr lang="ja-JP" altLang="en-US" sz="1600" dirty="0">
                <a:latin typeface="HG明朝E" panose="02020909000000000000" pitchFamily="17" charset="-128"/>
                <a:ea typeface="HG明朝E" panose="02020909000000000000" pitchFamily="17" charset="-128"/>
              </a:rPr>
              <a:t>　　　　研究内容について革新性、発展性におけるアピール部分を記載してください。</a:t>
            </a:r>
            <a:endParaRPr lang="en-US" altLang="ja-JP" sz="1600" dirty="0">
              <a:latin typeface="HG明朝E" panose="02020909000000000000" pitchFamily="17" charset="-128"/>
              <a:ea typeface="HG明朝E" panose="02020909000000000000" pitchFamily="17" charset="-128"/>
            </a:endParaRPr>
          </a:p>
          <a:p>
            <a:pPr eaLnBrk="1" hangingPunct="1">
              <a:spcBef>
                <a:spcPct val="0"/>
              </a:spcBef>
              <a:buFontTx/>
              <a:buNone/>
            </a:pPr>
            <a:r>
              <a:rPr lang="ja-JP" altLang="en-US" sz="1600" dirty="0">
                <a:latin typeface="HG明朝E" panose="02020909000000000000" pitchFamily="17" charset="-128"/>
                <a:ea typeface="HG明朝E" panose="02020909000000000000" pitchFamily="17" charset="-128"/>
              </a:rPr>
              <a:t>　　　　数字や図表などを用いて、記載内容を補足してください。</a:t>
            </a:r>
            <a:endParaRPr lang="en-US" altLang="ja-JP" sz="1600" dirty="0">
              <a:latin typeface="HG明朝E" panose="02020909000000000000" pitchFamily="17" charset="-128"/>
              <a:ea typeface="HG明朝E" panose="02020909000000000000" pitchFamily="17" charset="-128"/>
            </a:endParaRPr>
          </a:p>
          <a:p>
            <a:pPr eaLnBrk="1" hangingPunct="1">
              <a:spcBef>
                <a:spcPct val="0"/>
              </a:spcBef>
              <a:buFontTx/>
              <a:buNone/>
            </a:pPr>
            <a:r>
              <a:rPr lang="ja-JP" altLang="en-US" sz="1600" dirty="0">
                <a:latin typeface="HG明朝E" panose="02020909000000000000" pitchFamily="17" charset="-128"/>
                <a:ea typeface="HG明朝E" panose="02020909000000000000" pitchFamily="17" charset="-128"/>
              </a:rPr>
              <a:t>　　　　専門的な用語については、注釈等を入れるようにしてください。</a:t>
            </a:r>
            <a:endParaRPr lang="en-US" altLang="ja-JP" sz="1600" dirty="0">
              <a:latin typeface="HG明朝E" panose="02020909000000000000" pitchFamily="17" charset="-128"/>
              <a:ea typeface="HG明朝E" panose="02020909000000000000" pitchFamily="17" charset="-128"/>
            </a:endParaRPr>
          </a:p>
          <a:p>
            <a:pPr eaLnBrk="1" hangingPunct="1">
              <a:spcBef>
                <a:spcPct val="0"/>
              </a:spcBef>
              <a:buFontTx/>
              <a:buNone/>
            </a:pPr>
            <a:r>
              <a:rPr lang="ja-JP" altLang="en-US" sz="1600" dirty="0">
                <a:latin typeface="HG明朝E" panose="02020909000000000000" pitchFamily="17" charset="-128"/>
                <a:ea typeface="HG明朝E" panose="02020909000000000000" pitchFamily="17" charset="-128"/>
              </a:rPr>
              <a:t>　　　・研究体制、スケジュールについて</a:t>
            </a:r>
            <a:endParaRPr lang="en-US" altLang="ja-JP" sz="1600" dirty="0">
              <a:latin typeface="HG明朝E" panose="02020909000000000000" pitchFamily="17" charset="-128"/>
              <a:ea typeface="HG明朝E" panose="02020909000000000000" pitchFamily="17" charset="-128"/>
            </a:endParaRPr>
          </a:p>
          <a:p>
            <a:pPr eaLnBrk="1" hangingPunct="1">
              <a:spcBef>
                <a:spcPct val="0"/>
              </a:spcBef>
              <a:buNone/>
            </a:pPr>
            <a:r>
              <a:rPr lang="ja-JP" altLang="en-US" sz="1600" dirty="0">
                <a:latin typeface="HG明朝E" panose="02020909000000000000" pitchFamily="17" charset="-128"/>
                <a:ea typeface="HG明朝E" panose="02020909000000000000" pitchFamily="17" charset="-128"/>
              </a:rPr>
              <a:t>　　　　当該研究で従事予定の研究員の役割や人数も記載してください。</a:t>
            </a:r>
            <a:endParaRPr lang="en-US" altLang="ja-JP" sz="1600" dirty="0">
              <a:latin typeface="HG明朝E" panose="02020909000000000000" pitchFamily="17" charset="-128"/>
              <a:ea typeface="HG明朝E" panose="02020909000000000000" pitchFamily="17" charset="-128"/>
            </a:endParaRPr>
          </a:p>
          <a:p>
            <a:pPr eaLnBrk="1" hangingPunct="1">
              <a:spcBef>
                <a:spcPct val="0"/>
              </a:spcBef>
              <a:buNone/>
            </a:pPr>
            <a:r>
              <a:rPr lang="ja-JP" altLang="en-US" sz="1600" dirty="0">
                <a:latin typeface="HG明朝E" panose="02020909000000000000" pitchFamily="17" charset="-128"/>
                <a:ea typeface="HG明朝E" panose="02020909000000000000" pitchFamily="17" charset="-128"/>
              </a:rPr>
              <a:t>　　　　建設予定施設、設備等のどの部分を利用して研究を行うのか記載してください。</a:t>
            </a:r>
            <a:endParaRPr lang="en-US" altLang="ja-JP" sz="1600" dirty="0">
              <a:latin typeface="HG明朝E" panose="02020909000000000000" pitchFamily="17" charset="-128"/>
              <a:ea typeface="HG明朝E" panose="02020909000000000000" pitchFamily="17" charset="-128"/>
            </a:endParaRPr>
          </a:p>
          <a:p>
            <a:pPr eaLnBrk="1" hangingPunct="1">
              <a:spcBef>
                <a:spcPct val="0"/>
              </a:spcBef>
              <a:buFontTx/>
              <a:buNone/>
            </a:pPr>
            <a:r>
              <a:rPr lang="ja-JP" altLang="en-US" sz="1600" dirty="0">
                <a:latin typeface="HG明朝E" panose="02020909000000000000" pitchFamily="17" charset="-128"/>
                <a:ea typeface="HG明朝E" panose="02020909000000000000" pitchFamily="17" charset="-128"/>
              </a:rPr>
              <a:t>　　　　概略スケジュールを記載してください。</a:t>
            </a:r>
            <a:endParaRPr lang="en-US" altLang="ja-JP" sz="1600" dirty="0">
              <a:latin typeface="HG明朝E" panose="02020909000000000000" pitchFamily="17" charset="-128"/>
              <a:ea typeface="HG明朝E" panose="02020909000000000000" pitchFamily="17" charset="-128"/>
            </a:endParaRPr>
          </a:p>
          <a:p>
            <a:pPr eaLnBrk="1" hangingPunct="1">
              <a:spcBef>
                <a:spcPct val="0"/>
              </a:spcBef>
              <a:buFontTx/>
              <a:buNone/>
            </a:pPr>
            <a:r>
              <a:rPr lang="ja-JP" altLang="en-US" sz="1600" dirty="0">
                <a:latin typeface="HG明朝E" panose="02020909000000000000" pitchFamily="17" charset="-128"/>
                <a:ea typeface="HG明朝E" panose="02020909000000000000" pitchFamily="17" charset="-128"/>
              </a:rPr>
              <a:t>　（２）○○○○に関する研究</a:t>
            </a:r>
            <a:endParaRPr lang="en-US" altLang="ja-JP" sz="1600" dirty="0">
              <a:latin typeface="HG明朝E" panose="02020909000000000000" pitchFamily="17" charset="-128"/>
              <a:ea typeface="HG明朝E" panose="02020909000000000000" pitchFamily="17" charset="-128"/>
            </a:endParaRPr>
          </a:p>
          <a:p>
            <a:pPr eaLnBrk="1" hangingPunct="1">
              <a:spcBef>
                <a:spcPct val="0"/>
              </a:spcBef>
              <a:buFontTx/>
              <a:buNone/>
            </a:pPr>
            <a:r>
              <a:rPr lang="ja-JP" altLang="en-US" sz="1600" dirty="0">
                <a:latin typeface="HG明朝E" panose="02020909000000000000" pitchFamily="17" charset="-128"/>
                <a:ea typeface="HG明朝E" panose="02020909000000000000" pitchFamily="17" charset="-128"/>
              </a:rPr>
              <a:t>　（３）○○○○に関する研究</a:t>
            </a:r>
            <a:endParaRPr lang="en-US" altLang="ja-JP" sz="1600" dirty="0">
              <a:latin typeface="HG明朝E" panose="02020909000000000000" pitchFamily="17" charset="-128"/>
              <a:ea typeface="HG明朝E" panose="02020909000000000000" pitchFamily="17" charset="-128"/>
            </a:endParaRPr>
          </a:p>
          <a:p>
            <a:pPr eaLnBrk="1" hangingPunct="1">
              <a:spcBef>
                <a:spcPct val="0"/>
              </a:spcBef>
              <a:buFontTx/>
              <a:buNone/>
            </a:pPr>
            <a:r>
              <a:rPr lang="ja-JP" altLang="en-US" sz="1600" dirty="0">
                <a:latin typeface="HG明朝E" panose="02020909000000000000" pitchFamily="17" charset="-128"/>
                <a:ea typeface="HG明朝E" panose="02020909000000000000" pitchFamily="17" charset="-128"/>
              </a:rPr>
              <a:t>　　　・</a:t>
            </a:r>
            <a:endParaRPr lang="en-US" altLang="ja-JP" sz="1600" dirty="0">
              <a:latin typeface="HG明朝E" panose="02020909000000000000" pitchFamily="17" charset="-128"/>
              <a:ea typeface="HG明朝E" panose="02020909000000000000" pitchFamily="17" charset="-128"/>
            </a:endParaRPr>
          </a:p>
          <a:p>
            <a:pPr eaLnBrk="1" hangingPunct="1">
              <a:spcBef>
                <a:spcPct val="0"/>
              </a:spcBef>
              <a:buFontTx/>
              <a:buNone/>
            </a:pPr>
            <a:r>
              <a:rPr lang="ja-JP" altLang="en-US" sz="1600" dirty="0">
                <a:latin typeface="HG明朝E" panose="02020909000000000000" pitchFamily="17" charset="-128"/>
                <a:ea typeface="HG明朝E" panose="02020909000000000000" pitchFamily="17" charset="-128"/>
              </a:rPr>
              <a:t>　　　・</a:t>
            </a:r>
            <a:endParaRPr lang="en-US" altLang="ja-JP" sz="1600" dirty="0">
              <a:latin typeface="HG明朝E" panose="02020909000000000000" pitchFamily="17" charset="-128"/>
              <a:ea typeface="HG明朝E" panose="02020909000000000000" pitchFamily="17" charset="-128"/>
            </a:endParaRPr>
          </a:p>
          <a:p>
            <a:pPr eaLnBrk="1" hangingPunct="1">
              <a:spcBef>
                <a:spcPct val="0"/>
              </a:spcBef>
              <a:buFontTx/>
              <a:buNone/>
            </a:pPr>
            <a:r>
              <a:rPr lang="ja-JP" altLang="en-US" sz="1600" dirty="0">
                <a:latin typeface="HG明朝E" panose="02020909000000000000" pitchFamily="17" charset="-128"/>
                <a:ea typeface="HG明朝E" panose="02020909000000000000" pitchFamily="17" charset="-128"/>
              </a:rPr>
              <a:t>　　</a:t>
            </a:r>
            <a:r>
              <a:rPr lang="en-US" altLang="ja-JP" sz="1600" dirty="0">
                <a:latin typeface="HG明朝E" panose="02020909000000000000" pitchFamily="17" charset="-128"/>
                <a:ea typeface="HG明朝E" panose="02020909000000000000" pitchFamily="17" charset="-128"/>
              </a:rPr>
              <a:t>※</a:t>
            </a:r>
            <a:r>
              <a:rPr lang="ja-JP" altLang="en-US" sz="1600" dirty="0">
                <a:latin typeface="HG明朝E" panose="02020909000000000000" pitchFamily="17" charset="-128"/>
                <a:ea typeface="HG明朝E" panose="02020909000000000000" pitchFamily="17" charset="-128"/>
              </a:rPr>
              <a:t>当該研究が大学、研究機関、企業等と連携する計画があれば記載ください。</a:t>
            </a:r>
            <a:endParaRPr lang="en-US" altLang="ja-JP" sz="1600" dirty="0">
              <a:latin typeface="HG明朝E" panose="02020909000000000000" pitchFamily="17" charset="-128"/>
              <a:ea typeface="HG明朝E" panose="02020909000000000000" pitchFamily="17" charset="-128"/>
            </a:endParaRPr>
          </a:p>
          <a:p>
            <a:pPr eaLnBrk="1" hangingPunct="1">
              <a:spcBef>
                <a:spcPct val="0"/>
              </a:spcBef>
              <a:buFontTx/>
              <a:buNone/>
            </a:pPr>
            <a:r>
              <a:rPr lang="ja-JP" altLang="en-US" sz="1600" dirty="0">
                <a:latin typeface="HG明朝E" panose="02020909000000000000" pitchFamily="17" charset="-128"/>
                <a:ea typeface="HG明朝E" panose="02020909000000000000" pitchFamily="17" charset="-128"/>
              </a:rPr>
              <a:t>　　　</a:t>
            </a:r>
            <a:r>
              <a:rPr lang="ja-JP" altLang="en-US" sz="1200" dirty="0">
                <a:latin typeface="HG明朝E" panose="02020909000000000000" pitchFamily="17" charset="-128"/>
                <a:ea typeface="HG明朝E" panose="02020909000000000000" pitchFamily="17" charset="-128"/>
              </a:rPr>
              <a:t>（構想でも良いので</a:t>
            </a:r>
            <a:r>
              <a:rPr lang="ja-JP" altLang="en-US" sz="1200" dirty="0" err="1">
                <a:latin typeface="HG明朝E" panose="02020909000000000000" pitchFamily="17" charset="-128"/>
                <a:ea typeface="HG明朝E" panose="02020909000000000000" pitchFamily="17" charset="-128"/>
              </a:rPr>
              <a:t>けいはんな</a:t>
            </a:r>
            <a:r>
              <a:rPr lang="ja-JP" altLang="en-US" sz="1200" dirty="0">
                <a:latin typeface="HG明朝E" panose="02020909000000000000" pitchFamily="17" charset="-128"/>
                <a:ea typeface="HG明朝E" panose="02020909000000000000" pitchFamily="17" charset="-128"/>
              </a:rPr>
              <a:t>学研都市内の大学、研究機関等と連携いただくとありがたいです。）</a:t>
            </a:r>
            <a:endParaRPr lang="en-US" altLang="ja-JP" sz="1600" dirty="0">
              <a:latin typeface="HG明朝E" panose="02020909000000000000" pitchFamily="17" charset="-128"/>
              <a:ea typeface="HG明朝E" panose="02020909000000000000" pitchFamily="17" charset="-128"/>
            </a:endParaRPr>
          </a:p>
        </p:txBody>
      </p:sp>
      <p:sp>
        <p:nvSpPr>
          <p:cNvPr id="7" name="Rectangle 4">
            <a:extLst>
              <a:ext uri="{FF2B5EF4-FFF2-40B4-BE49-F238E27FC236}">
                <a16:creationId xmlns:a16="http://schemas.microsoft.com/office/drawing/2014/main" id="{8693F42E-C719-4F6E-8D20-94F429A425BC}"/>
              </a:ext>
            </a:extLst>
          </p:cNvPr>
          <p:cNvSpPr>
            <a:spLocks noChangeArrowheads="1"/>
          </p:cNvSpPr>
          <p:nvPr/>
        </p:nvSpPr>
        <p:spPr bwMode="auto">
          <a:xfrm>
            <a:off x="3975605" y="619939"/>
            <a:ext cx="4735750" cy="523220"/>
          </a:xfrm>
          <a:prstGeom prst="rect">
            <a:avLst/>
          </a:prstGeom>
          <a:solidFill>
            <a:srgbClr val="FFFF99"/>
          </a:solidFill>
          <a:ln w="571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FF3300"/>
                </a:solidFill>
              </a:rPr>
              <a:t>立地予定地で行う研究・開発の概要について、例示を参考にできるだけ詳細にご記入ください。</a:t>
            </a:r>
          </a:p>
        </p:txBody>
      </p:sp>
      <p:sp>
        <p:nvSpPr>
          <p:cNvPr id="2" name="テキスト ボックス 1">
            <a:extLst>
              <a:ext uri="{FF2B5EF4-FFF2-40B4-BE49-F238E27FC236}">
                <a16:creationId xmlns:a16="http://schemas.microsoft.com/office/drawing/2014/main" id="{9FFEA945-F211-46C3-BA87-DF46011D29FE}"/>
              </a:ext>
            </a:extLst>
          </p:cNvPr>
          <p:cNvSpPr txBox="1"/>
          <p:nvPr/>
        </p:nvSpPr>
        <p:spPr>
          <a:xfrm>
            <a:off x="8467748" y="6425684"/>
            <a:ext cx="936104" cy="369332"/>
          </a:xfrm>
          <a:prstGeom prst="rect">
            <a:avLst/>
          </a:prstGeom>
          <a:noFill/>
        </p:spPr>
        <p:txBody>
          <a:bodyPr wrap="square" rtlCol="0">
            <a:spAutoFit/>
          </a:bodyPr>
          <a:lstStyle/>
          <a:p>
            <a:r>
              <a:rPr kumimoji="1" lang="ja-JP" altLang="en-US" dirty="0"/>
              <a:t>９</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3">
            <a:extLst>
              <a:ext uri="{FF2B5EF4-FFF2-40B4-BE49-F238E27FC236}">
                <a16:creationId xmlns:a16="http://schemas.microsoft.com/office/drawing/2014/main" id="{A87100D4-4CE1-4E03-92B3-F988FF50DC33}"/>
              </a:ext>
            </a:extLst>
          </p:cNvPr>
          <p:cNvSpPr txBox="1">
            <a:spLocks noChangeArrowheads="1"/>
          </p:cNvSpPr>
          <p:nvPr/>
        </p:nvSpPr>
        <p:spPr bwMode="auto">
          <a:xfrm>
            <a:off x="373062" y="247650"/>
            <a:ext cx="8502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latin typeface="HG明朝E" panose="02020909000000000000" pitchFamily="17" charset="-128"/>
                <a:ea typeface="HG明朝E" panose="02020909000000000000" pitchFamily="17" charset="-128"/>
              </a:rPr>
              <a:t>Ⅶ.</a:t>
            </a:r>
            <a:r>
              <a:rPr lang="ja-JP" altLang="en-US" sz="1800" dirty="0">
                <a:latin typeface="HG明朝E" panose="02020909000000000000" pitchFamily="17" charset="-128"/>
                <a:ea typeface="HG明朝E" panose="02020909000000000000" pitchFamily="17" charset="-128"/>
              </a:rPr>
              <a:t>施設計画</a:t>
            </a:r>
            <a:r>
              <a:rPr lang="ja-JP" altLang="en-US" sz="1400" dirty="0">
                <a:latin typeface="HG明朝E" panose="02020909000000000000" pitchFamily="17" charset="-128"/>
                <a:ea typeface="HG明朝E" panose="02020909000000000000" pitchFamily="17" charset="-128"/>
              </a:rPr>
              <a:t>（立地基準の内、４</a:t>
            </a:r>
            <a:r>
              <a:rPr lang="en-US" altLang="ja-JP" sz="1400" dirty="0">
                <a:latin typeface="HG明朝E" panose="02020909000000000000" pitchFamily="17" charset="-128"/>
                <a:ea typeface="HG明朝E" panose="02020909000000000000" pitchFamily="17" charset="-128"/>
              </a:rPr>
              <a:t>-(3)</a:t>
            </a:r>
            <a:r>
              <a:rPr lang="ja-JP" altLang="en-US" sz="1400" dirty="0">
                <a:latin typeface="HG明朝E" panose="02020909000000000000" pitchFamily="17" charset="-128"/>
                <a:ea typeface="HG明朝E" panose="02020909000000000000" pitchFamily="17" charset="-128"/>
              </a:rPr>
              <a:t>を確認します。）</a:t>
            </a:r>
            <a:endParaRPr lang="ja-JP" altLang="en-US" sz="1800" dirty="0">
              <a:latin typeface="HG明朝E" panose="02020909000000000000" pitchFamily="17" charset="-128"/>
              <a:ea typeface="HG明朝E" panose="02020909000000000000" pitchFamily="17" charset="-128"/>
            </a:endParaRPr>
          </a:p>
        </p:txBody>
      </p:sp>
      <p:graphicFrame>
        <p:nvGraphicFramePr>
          <p:cNvPr id="24658" name="Group 82">
            <a:extLst>
              <a:ext uri="{FF2B5EF4-FFF2-40B4-BE49-F238E27FC236}">
                <a16:creationId xmlns:a16="http://schemas.microsoft.com/office/drawing/2014/main" id="{72186CE9-8BF1-4317-81E1-5652C6AE1ACA}"/>
              </a:ext>
            </a:extLst>
          </p:cNvPr>
          <p:cNvGraphicFramePr>
            <a:graphicFrameLocks noGrp="1"/>
          </p:cNvGraphicFramePr>
          <p:nvPr>
            <p:ph/>
            <p:extLst>
              <p:ext uri="{D42A27DB-BD31-4B8C-83A1-F6EECF244321}">
                <p14:modId xmlns:p14="http://schemas.microsoft.com/office/powerpoint/2010/main" val="2902144991"/>
              </p:ext>
            </p:extLst>
          </p:nvPr>
        </p:nvGraphicFramePr>
        <p:xfrm>
          <a:off x="900113" y="908720"/>
          <a:ext cx="6911975" cy="4922282"/>
        </p:xfrm>
        <a:graphic>
          <a:graphicData uri="http://schemas.openxmlformats.org/drawingml/2006/table">
            <a:tbl>
              <a:tblPr/>
              <a:tblGrid>
                <a:gridCol w="1223962">
                  <a:extLst>
                    <a:ext uri="{9D8B030D-6E8A-4147-A177-3AD203B41FA5}">
                      <a16:colId xmlns:a16="http://schemas.microsoft.com/office/drawing/2014/main" val="20000"/>
                    </a:ext>
                  </a:extLst>
                </a:gridCol>
                <a:gridCol w="5688013">
                  <a:extLst>
                    <a:ext uri="{9D8B030D-6E8A-4147-A177-3AD203B41FA5}">
                      <a16:colId xmlns:a16="http://schemas.microsoft.com/office/drawing/2014/main" val="20001"/>
                    </a:ext>
                  </a:extLst>
                </a:gridCol>
              </a:tblGrid>
              <a:tr h="710148">
                <a:tc>
                  <a:txBody>
                    <a:bodyPr/>
                    <a:lstStyle/>
                    <a:p>
                      <a:pPr marL="0" marR="0" lvl="0" indent="0" algn="dist" defTabSz="914400" rtl="0" eaLnBrk="1" fontAlgn="base" latinLnBrk="0" hangingPunct="1">
                        <a:lnSpc>
                          <a:spcPct val="135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charset="0"/>
                          <a:ea typeface="ＭＳ Ｐゴシック" pitchFamily="50" charset="-128"/>
                        </a:rPr>
                        <a:t>土地</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66">
                        <a:alpha val="50000"/>
                      </a:srgbClr>
                    </a:solidFill>
                  </a:tcPr>
                </a:tc>
                <a:tc>
                  <a:txBody>
                    <a:bodyPr/>
                    <a:lstStyle/>
                    <a:p>
                      <a:pPr marL="0" marR="0" lvl="0" indent="0" algn="l" defTabSz="914400" rtl="0" eaLnBrk="1" fontAlgn="base" latinLnBrk="0" hangingPunct="1">
                        <a:lnSpc>
                          <a:spcPct val="135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・土地面積　約</a:t>
                      </a:r>
                      <a:r>
                        <a:rPr kumimoji="1" lang="en-US" altLang="ja-JP" sz="1400" b="0" i="0" u="none" strike="noStrike" cap="none" normalizeH="0" baseline="0" dirty="0">
                          <a:ln>
                            <a:noFill/>
                          </a:ln>
                          <a:solidFill>
                            <a:schemeClr val="tx1"/>
                          </a:solidFill>
                          <a:effectLst/>
                          <a:latin typeface="Arial" charset="0"/>
                          <a:ea typeface="ＭＳ Ｐゴシック" pitchFamily="50" charset="-128"/>
                        </a:rPr>
                        <a:t>0</a:t>
                      </a:r>
                      <a:r>
                        <a:rPr kumimoji="1" lang="ja-JP" altLang="en-US" sz="1400" b="0" i="0" u="none" strike="noStrike" cap="none" normalizeH="0" baseline="0" dirty="0" err="1">
                          <a:ln>
                            <a:noFill/>
                          </a:ln>
                          <a:solidFill>
                            <a:schemeClr val="tx1"/>
                          </a:solidFill>
                          <a:effectLst/>
                          <a:latin typeface="Arial" charset="0"/>
                          <a:ea typeface="ＭＳ Ｐゴシック" pitchFamily="50" charset="-128"/>
                        </a:rPr>
                        <a:t>，</a:t>
                      </a:r>
                      <a:r>
                        <a:rPr kumimoji="1" lang="en-US" altLang="ja-JP" sz="1400" b="0" i="0" u="none" strike="noStrike" cap="none" normalizeH="0" baseline="0" dirty="0">
                          <a:ln>
                            <a:noFill/>
                          </a:ln>
                          <a:solidFill>
                            <a:schemeClr val="tx1"/>
                          </a:solidFill>
                          <a:effectLst/>
                          <a:latin typeface="Arial" charset="0"/>
                          <a:ea typeface="ＭＳ Ｐゴシック" pitchFamily="50" charset="-128"/>
                        </a:rPr>
                        <a:t>000</a:t>
                      </a:r>
                      <a:r>
                        <a:rPr kumimoji="1" lang="ja-JP" altLang="en-US" sz="1400" b="0" i="0" u="none" strike="noStrike" cap="none" normalizeH="0" baseline="0" dirty="0">
                          <a:ln>
                            <a:noFill/>
                          </a:ln>
                          <a:solidFill>
                            <a:schemeClr val="tx1"/>
                          </a:solidFill>
                          <a:effectLst/>
                          <a:latin typeface="Arial" charset="0"/>
                          <a:ea typeface="ＭＳ Ｐゴシック" pitchFamily="50" charset="-128"/>
                        </a:rPr>
                        <a:t>坪（約</a:t>
                      </a:r>
                      <a:r>
                        <a:rPr kumimoji="1" lang="en-US" altLang="ja-JP" sz="1400" b="0" i="0" u="none" strike="noStrike" cap="none" normalizeH="0" baseline="0" dirty="0">
                          <a:ln>
                            <a:noFill/>
                          </a:ln>
                          <a:solidFill>
                            <a:schemeClr val="tx1"/>
                          </a:solidFill>
                          <a:effectLst/>
                          <a:latin typeface="Arial" charset="0"/>
                          <a:ea typeface="ＭＳ Ｐゴシック" pitchFamily="50" charset="-128"/>
                        </a:rPr>
                        <a:t>0,000㎡</a:t>
                      </a:r>
                      <a:r>
                        <a:rPr kumimoji="1" lang="ja-JP" altLang="en-US" sz="1400" b="0" i="0" u="none" strike="noStrike" cap="none" normalizeH="0" baseline="0" dirty="0">
                          <a:ln>
                            <a:noFill/>
                          </a:ln>
                          <a:solidFill>
                            <a:schemeClr val="tx1"/>
                          </a:solidFill>
                          <a:effectLst/>
                          <a:latin typeface="Arial" charset="0"/>
                          <a:ea typeface="ＭＳ Ｐゴシック" pitchFamily="50" charset="-128"/>
                        </a:rPr>
                        <a:t>）</a:t>
                      </a:r>
                    </a:p>
                    <a:p>
                      <a:pPr marL="0" marR="0" lvl="0" indent="0" algn="l" defTabSz="914400" rtl="0" eaLnBrk="1" fontAlgn="base" latinLnBrk="0" hangingPunct="1">
                        <a:lnSpc>
                          <a:spcPct val="135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・建築可能面積　約</a:t>
                      </a:r>
                      <a:r>
                        <a:rPr kumimoji="1" lang="en-US" altLang="ja-JP" sz="1400" b="0" i="0" u="none" strike="noStrike" cap="none" normalizeH="0" baseline="0" dirty="0">
                          <a:ln>
                            <a:noFill/>
                          </a:ln>
                          <a:solidFill>
                            <a:schemeClr val="tx1"/>
                          </a:solidFill>
                          <a:effectLst/>
                          <a:latin typeface="Arial" charset="0"/>
                          <a:ea typeface="ＭＳ Ｐゴシック" pitchFamily="50" charset="-128"/>
                        </a:rPr>
                        <a:t>0</a:t>
                      </a:r>
                      <a:r>
                        <a:rPr kumimoji="1" lang="ja-JP" altLang="en-US" sz="1400" b="0" i="0" u="none" strike="noStrike" cap="none" normalizeH="0" baseline="0" dirty="0" err="1">
                          <a:ln>
                            <a:noFill/>
                          </a:ln>
                          <a:solidFill>
                            <a:schemeClr val="tx1"/>
                          </a:solidFill>
                          <a:effectLst/>
                          <a:latin typeface="Arial" charset="0"/>
                          <a:ea typeface="ＭＳ Ｐゴシック" pitchFamily="50" charset="-128"/>
                        </a:rPr>
                        <a:t>，</a:t>
                      </a:r>
                      <a:r>
                        <a:rPr kumimoji="1" lang="en-US" altLang="ja-JP" sz="1400" b="0" i="0" u="none" strike="noStrike" cap="none" normalizeH="0" baseline="0" dirty="0">
                          <a:ln>
                            <a:noFill/>
                          </a:ln>
                          <a:solidFill>
                            <a:schemeClr val="tx1"/>
                          </a:solidFill>
                          <a:effectLst/>
                          <a:latin typeface="Arial" charset="0"/>
                          <a:ea typeface="ＭＳ Ｐゴシック" pitchFamily="50" charset="-128"/>
                        </a:rPr>
                        <a:t>000</a:t>
                      </a:r>
                      <a:r>
                        <a:rPr kumimoji="1" lang="ja-JP" altLang="en-US" sz="1400" b="0" i="0" u="none" strike="noStrike" cap="none" normalizeH="0" baseline="0" dirty="0">
                          <a:ln>
                            <a:noFill/>
                          </a:ln>
                          <a:solidFill>
                            <a:schemeClr val="tx1"/>
                          </a:solidFill>
                          <a:effectLst/>
                          <a:latin typeface="Arial" charset="0"/>
                          <a:ea typeface="ＭＳ Ｐゴシック" pitchFamily="50" charset="-128"/>
                        </a:rPr>
                        <a:t>坪（約</a:t>
                      </a:r>
                      <a:r>
                        <a:rPr kumimoji="1" lang="en-US" altLang="ja-JP" sz="1400" b="0" i="0" u="none" strike="noStrike" cap="none" normalizeH="0" baseline="0" dirty="0">
                          <a:ln>
                            <a:noFill/>
                          </a:ln>
                          <a:solidFill>
                            <a:schemeClr val="tx1"/>
                          </a:solidFill>
                          <a:effectLst/>
                          <a:latin typeface="Arial" charset="0"/>
                          <a:ea typeface="ＭＳ Ｐゴシック" pitchFamily="50" charset="-128"/>
                        </a:rPr>
                        <a:t>0</a:t>
                      </a:r>
                      <a:r>
                        <a:rPr kumimoji="1" lang="ja-JP" altLang="en-US" sz="1400" b="0" i="0" u="none" strike="noStrike" cap="none" normalizeH="0" baseline="0" dirty="0" err="1">
                          <a:ln>
                            <a:noFill/>
                          </a:ln>
                          <a:solidFill>
                            <a:schemeClr val="tx1"/>
                          </a:solidFill>
                          <a:effectLst/>
                          <a:latin typeface="Arial" charset="0"/>
                          <a:ea typeface="ＭＳ Ｐゴシック" pitchFamily="50" charset="-128"/>
                        </a:rPr>
                        <a:t>，</a:t>
                      </a:r>
                      <a:r>
                        <a:rPr kumimoji="1" lang="en-US" altLang="ja-JP" sz="1400" b="0" i="0" u="none" strike="noStrike" cap="none" normalizeH="0" baseline="0" dirty="0">
                          <a:ln>
                            <a:noFill/>
                          </a:ln>
                          <a:solidFill>
                            <a:schemeClr val="tx1"/>
                          </a:solidFill>
                          <a:effectLst/>
                          <a:latin typeface="Arial" charset="0"/>
                          <a:ea typeface="ＭＳ Ｐゴシック" pitchFamily="50" charset="-128"/>
                        </a:rPr>
                        <a:t>000㎡</a:t>
                      </a:r>
                      <a:r>
                        <a:rPr kumimoji="1" lang="ja-JP" altLang="en-US" sz="1400" b="0" i="0" u="none" strike="noStrike" cap="none" normalizeH="0" baseline="0" dirty="0">
                          <a:ln>
                            <a:noFill/>
                          </a:ln>
                          <a:solidFill>
                            <a:schemeClr val="tx1"/>
                          </a:solidFill>
                          <a:effectLst/>
                          <a:latin typeface="Arial" charset="0"/>
                          <a:ea typeface="ＭＳ Ｐゴシック" pitchFamily="50" charset="-128"/>
                        </a:rPr>
                        <a:t>）</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10148">
                <a:tc>
                  <a:txBody>
                    <a:bodyPr/>
                    <a:lstStyle/>
                    <a:p>
                      <a:pPr marL="0" marR="0" lvl="0" indent="0" algn="dist" defTabSz="914400" rtl="0" eaLnBrk="1" fontAlgn="base" latinLnBrk="0" hangingPunct="1">
                        <a:lnSpc>
                          <a:spcPct val="135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charset="0"/>
                          <a:ea typeface="ＭＳ Ｐゴシック" pitchFamily="50" charset="-128"/>
                        </a:rPr>
                        <a:t>建物</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66">
                        <a:alpha val="50000"/>
                      </a:srgbClr>
                    </a:solidFill>
                  </a:tcPr>
                </a:tc>
                <a:tc>
                  <a:txBody>
                    <a:bodyPr/>
                    <a:lstStyle/>
                    <a:p>
                      <a:pPr marL="0" marR="0" lvl="0" indent="0" algn="l" defTabSz="914400" rtl="0" eaLnBrk="1" fontAlgn="base" latinLnBrk="0" hangingPunct="1">
                        <a:lnSpc>
                          <a:spcPct val="135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・事務所及び研究施設　●坪（うち研究開発部門●坪）</a:t>
                      </a:r>
                    </a:p>
                    <a:p>
                      <a:pPr marL="0" marR="0" lvl="0" indent="0" algn="l" defTabSz="914400" rtl="0" eaLnBrk="1" fontAlgn="base" latinLnBrk="0" hangingPunct="1">
                        <a:lnSpc>
                          <a:spcPct val="135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・建築面積　●坪　</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40845">
                <a:tc>
                  <a:txBody>
                    <a:bodyPr/>
                    <a:lstStyle/>
                    <a:p>
                      <a:pPr marL="0" marR="0" lvl="0" indent="0" algn="dist" defTabSz="914400" rtl="0" eaLnBrk="1" fontAlgn="base" latinLnBrk="0" hangingPunct="1">
                        <a:lnSpc>
                          <a:spcPct val="135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charset="0"/>
                          <a:ea typeface="ＭＳ Ｐゴシック" pitchFamily="50" charset="-128"/>
                        </a:rPr>
                        <a:t>機械設備</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66">
                        <a:alpha val="50000"/>
                      </a:srgbClr>
                    </a:solidFill>
                  </a:tcPr>
                </a:tc>
                <a:tc>
                  <a:txBody>
                    <a:bodyPr/>
                    <a:lstStyle/>
                    <a:p>
                      <a:pPr marL="0" marR="0" lvl="0" indent="0" algn="l" defTabSz="914400" rtl="0" eaLnBrk="1" fontAlgn="base" latinLnBrk="0" hangingPunct="1">
                        <a:lnSpc>
                          <a:spcPct val="135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・●●機械　●台</a:t>
                      </a:r>
                    </a:p>
                    <a:p>
                      <a:pPr marL="0" marR="0" lvl="0" indent="0" algn="l" defTabSz="914400" rtl="0" eaLnBrk="1" fontAlgn="base" latinLnBrk="0" hangingPunct="1">
                        <a:lnSpc>
                          <a:spcPct val="135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・●●機械　●台</a:t>
                      </a:r>
                    </a:p>
                    <a:p>
                      <a:pPr marL="0" marR="0" lvl="0" indent="0" algn="l" defTabSz="914400" rtl="0" eaLnBrk="1" fontAlgn="base" latinLnBrk="0" hangingPunct="1">
                        <a:lnSpc>
                          <a:spcPct val="135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（何に使用する機械であるかを記入。新製品開発の為等）</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40845">
                <a:tc>
                  <a:txBody>
                    <a:bodyPr/>
                    <a:lstStyle/>
                    <a:p>
                      <a:pPr marL="0" marR="0" lvl="0" indent="0" algn="dist" defTabSz="914400" rtl="0" eaLnBrk="1" fontAlgn="base" latinLnBrk="0" hangingPunct="1">
                        <a:lnSpc>
                          <a:spcPct val="135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受電計画</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66">
                        <a:alpha val="50000"/>
                      </a:srgbClr>
                    </a:solidFill>
                  </a:tcPr>
                </a:tc>
                <a:tc>
                  <a:txBody>
                    <a:bodyPr/>
                    <a:lstStyle/>
                    <a:p>
                      <a:pPr marL="0" marR="0" lvl="0" indent="0" algn="l" defTabSz="914400" rtl="0" eaLnBrk="1" fontAlgn="base" latinLnBrk="0" hangingPunct="1">
                        <a:lnSpc>
                          <a:spcPct val="135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・電圧●●</a:t>
                      </a:r>
                      <a:r>
                        <a:rPr kumimoji="1" lang="en-US" altLang="ja-JP" sz="1400" b="0" i="0" u="none" strike="noStrike" cap="none" normalizeH="0" baseline="0" dirty="0" err="1">
                          <a:ln>
                            <a:noFill/>
                          </a:ln>
                          <a:solidFill>
                            <a:schemeClr val="tx1"/>
                          </a:solidFill>
                          <a:effectLst/>
                          <a:latin typeface="ＭＳ ゴシック" panose="020B0609070205080204" pitchFamily="49" charset="-128"/>
                          <a:ea typeface="ＭＳ ゴシック" panose="020B0609070205080204" pitchFamily="49" charset="-128"/>
                        </a:rPr>
                        <a:t>Kv</a:t>
                      </a: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en-US" altLang="ja-JP"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6.6Kv</a:t>
                      </a:r>
                      <a:r>
                        <a:rPr kumimoji="1" lang="ja-JP" altLang="en-US" sz="1400" b="0" i="0" u="none" strike="noStrike" cap="none" normalizeH="0" baseline="0" dirty="0" err="1">
                          <a:ln>
                            <a:noFill/>
                          </a:ln>
                          <a:solidFill>
                            <a:schemeClr val="tx1"/>
                          </a:solidFill>
                          <a:effectLst/>
                          <a:latin typeface="ＭＳ ゴシック" panose="020B0609070205080204" pitchFamily="49" charset="-128"/>
                          <a:ea typeface="ＭＳ ゴシック" panose="020B0609070205080204" pitchFamily="49" charset="-128"/>
                        </a:rPr>
                        <a:t>、</a:t>
                      </a:r>
                      <a:r>
                        <a:rPr kumimoji="1" lang="en-US" altLang="ja-JP"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22kv</a:t>
                      </a: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又は</a:t>
                      </a:r>
                      <a:r>
                        <a:rPr kumimoji="1" lang="en-US" altLang="ja-JP"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77kv</a:t>
                      </a: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endParaRPr kumimoji="1" lang="en-US" altLang="ja-JP"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14400" rtl="0" eaLnBrk="1" fontAlgn="base" latinLnBrk="0" hangingPunct="1">
                        <a:lnSpc>
                          <a:spcPct val="135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・電力●●</a:t>
                      </a:r>
                      <a:r>
                        <a:rPr kumimoji="1" lang="en-US" altLang="ja-JP"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Kw</a:t>
                      </a:r>
                    </a:p>
                    <a:p>
                      <a:pPr marL="0" marR="0" lvl="0" indent="0" algn="l" defTabSz="914400" rtl="0" eaLnBrk="1" fontAlgn="base" latinLnBrk="0" hangingPunct="1">
                        <a:lnSpc>
                          <a:spcPct val="135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（関西電力送配電</a:t>
                      </a:r>
                      <a:r>
                        <a:rPr kumimoji="1" lang="en-US" altLang="ja-JP"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株</a:t>
                      </a:r>
                      <a:r>
                        <a:rPr kumimoji="1" lang="en-US" altLang="ja-JP"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と協議の有無についても記載）</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59817325"/>
                  </a:ext>
                </a:extLst>
              </a:tr>
              <a:tr h="1040845">
                <a:tc>
                  <a:txBody>
                    <a:bodyPr/>
                    <a:lstStyle/>
                    <a:p>
                      <a:pPr marL="0" marR="0" lvl="0" indent="0" algn="dist" defTabSz="914400" rtl="0" eaLnBrk="1" fontAlgn="base" latinLnBrk="0" hangingPunct="1">
                        <a:lnSpc>
                          <a:spcPct val="135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charset="0"/>
                          <a:ea typeface="ＭＳ Ｐゴシック" pitchFamily="50" charset="-128"/>
                        </a:rPr>
                        <a:t>人員計画</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66">
                        <a:alpha val="50000"/>
                      </a:srgbClr>
                    </a:solidFill>
                  </a:tcPr>
                </a:tc>
                <a:tc>
                  <a:txBody>
                    <a:bodyPr/>
                    <a:lstStyle/>
                    <a:p>
                      <a:pPr marL="0" marR="0" lvl="0" indent="0" algn="l" defTabSz="914400" rtl="0" eaLnBrk="1" fontAlgn="base" latinLnBrk="0" hangingPunct="1">
                        <a:lnSpc>
                          <a:spcPct val="135000"/>
                        </a:lnSpc>
                        <a:spcBef>
                          <a:spcPct val="20000"/>
                        </a:spcBef>
                        <a:spcAft>
                          <a:spcPct val="0"/>
                        </a:spcAft>
                        <a:buClrTx/>
                        <a:buSzTx/>
                        <a:buFontTx/>
                        <a:buNone/>
                        <a:tabLst/>
                      </a:pPr>
                      <a:r>
                        <a:rPr kumimoji="1" lang="en-US" altLang="ja-JP" sz="1400" b="0" i="0" u="none" strike="noStrike" cap="none" normalizeH="0" baseline="0" dirty="0">
                          <a:ln>
                            <a:noFill/>
                          </a:ln>
                          <a:solidFill>
                            <a:schemeClr val="tx1"/>
                          </a:solidFill>
                          <a:effectLst/>
                          <a:latin typeface="Arial" charset="0"/>
                          <a:ea typeface="ＭＳ Ｐゴシック" pitchFamily="50" charset="-128"/>
                        </a:rPr>
                        <a:t>●</a:t>
                      </a:r>
                      <a:r>
                        <a:rPr kumimoji="1" lang="ja-JP" altLang="en-US" sz="1400" b="0" i="0" u="none" strike="noStrike" cap="none" normalizeH="0" baseline="0" dirty="0">
                          <a:ln>
                            <a:noFill/>
                          </a:ln>
                          <a:solidFill>
                            <a:schemeClr val="tx1"/>
                          </a:solidFill>
                          <a:effectLst/>
                          <a:latin typeface="Arial" charset="0"/>
                          <a:ea typeface="ＭＳ Ｐゴシック" pitchFamily="50" charset="-128"/>
                        </a:rPr>
                        <a:t>年後を目処とし合計●名</a:t>
                      </a:r>
                      <a:r>
                        <a:rPr kumimoji="1" lang="ja-JP" altLang="en-US" sz="1400" b="0" i="0" u="none" strike="noStrike" cap="none" normalizeH="0" baseline="0" dirty="0">
                          <a:ln>
                            <a:noFill/>
                          </a:ln>
                          <a:solidFill>
                            <a:srgbClr val="FF3300"/>
                          </a:solidFill>
                          <a:effectLst/>
                          <a:latin typeface="Arial" charset="0"/>
                          <a:ea typeface="ＭＳ Ｐゴシック" pitchFamily="50" charset="-128"/>
                        </a:rPr>
                        <a:t>（内地元雇用者●名）</a:t>
                      </a:r>
                    </a:p>
                    <a:p>
                      <a:pPr marL="0" marR="0" lvl="0" indent="0" algn="l" defTabSz="914400" rtl="0" eaLnBrk="1" fontAlgn="base" latinLnBrk="0" hangingPunct="1">
                        <a:lnSpc>
                          <a:spcPct val="135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・正社員　●名</a:t>
                      </a:r>
                    </a:p>
                    <a:p>
                      <a:pPr marL="0" marR="0" lvl="0" indent="0" algn="l" defTabSz="914400" rtl="0" eaLnBrk="1" fontAlgn="base" latinLnBrk="0" hangingPunct="1">
                        <a:lnSpc>
                          <a:spcPct val="135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・パート社員　●名</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9451">
                <a:tc>
                  <a:txBody>
                    <a:bodyPr/>
                    <a:lstStyle/>
                    <a:p>
                      <a:pPr marL="0" marR="0" lvl="0" indent="0" algn="dist" defTabSz="914400" rtl="0" eaLnBrk="1" fontAlgn="base" latinLnBrk="0" hangingPunct="1">
                        <a:lnSpc>
                          <a:spcPct val="135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charset="0"/>
                          <a:ea typeface="ＭＳ Ｐゴシック" pitchFamily="50" charset="-128"/>
                        </a:rPr>
                        <a:t>投資予算</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alpha val="50000"/>
                      </a:srgbClr>
                    </a:solidFill>
                  </a:tcPr>
                </a:tc>
                <a:tc>
                  <a:txBody>
                    <a:bodyPr/>
                    <a:lstStyle/>
                    <a:p>
                      <a:pPr marL="0" marR="0" lvl="0" indent="0" algn="l" defTabSz="914400" rtl="0" eaLnBrk="1" fontAlgn="base" latinLnBrk="0" hangingPunct="1">
                        <a:lnSpc>
                          <a:spcPct val="135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総投資予定額　●円</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6407" name="Rectangle 84">
            <a:extLst>
              <a:ext uri="{FF2B5EF4-FFF2-40B4-BE49-F238E27FC236}">
                <a16:creationId xmlns:a16="http://schemas.microsoft.com/office/drawing/2014/main" id="{E1EC39E9-007C-4E60-ABA1-00D83632F864}"/>
              </a:ext>
            </a:extLst>
          </p:cNvPr>
          <p:cNvSpPr>
            <a:spLocks noChangeArrowheads="1"/>
          </p:cNvSpPr>
          <p:nvPr/>
        </p:nvSpPr>
        <p:spPr bwMode="auto">
          <a:xfrm>
            <a:off x="5292080" y="513253"/>
            <a:ext cx="2008113" cy="307777"/>
          </a:xfrm>
          <a:prstGeom prst="rect">
            <a:avLst/>
          </a:prstGeom>
          <a:solidFill>
            <a:srgbClr val="FFFF99"/>
          </a:solidFill>
          <a:ln w="571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dirty="0">
                <a:solidFill>
                  <a:srgbClr val="FF3300"/>
                </a:solidFill>
              </a:rPr>
              <a:t>●</a:t>
            </a:r>
            <a:r>
              <a:rPr lang="ja-JP" altLang="en-US" sz="1400" dirty="0">
                <a:solidFill>
                  <a:srgbClr val="FF3300"/>
                </a:solidFill>
              </a:rPr>
              <a:t>印をご記入ください。</a:t>
            </a:r>
          </a:p>
        </p:txBody>
      </p:sp>
      <p:sp>
        <p:nvSpPr>
          <p:cNvPr id="16409" name="スライド番号プレースホルダー 1">
            <a:extLst>
              <a:ext uri="{FF2B5EF4-FFF2-40B4-BE49-F238E27FC236}">
                <a16:creationId xmlns:a16="http://schemas.microsoft.com/office/drawing/2014/main" id="{3A610974-BA6D-4666-BB33-F176A5D586B9}"/>
              </a:ext>
            </a:extLst>
          </p:cNvPr>
          <p:cNvSpPr>
            <a:spLocks noGrp="1"/>
          </p:cNvSpPr>
          <p:nvPr>
            <p:ph type="sldNum" sz="quarter" idx="12"/>
          </p:nvPr>
        </p:nvSpPr>
        <p:spPr>
          <a:noFill/>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4721BA3-4726-4933-BE16-1E6BA55CDD1E}" type="slidenum">
              <a:rPr lang="en-US" altLang="ja-JP" smtClean="0"/>
              <a:pPr/>
              <a:t>10</a:t>
            </a:fld>
            <a:endParaRPr lang="en-US" altLang="ja-JP" dirty="0"/>
          </a:p>
        </p:txBody>
      </p:sp>
      <p:sp>
        <p:nvSpPr>
          <p:cNvPr id="8" name="AutoShape 85">
            <a:extLst>
              <a:ext uri="{FF2B5EF4-FFF2-40B4-BE49-F238E27FC236}">
                <a16:creationId xmlns:a16="http://schemas.microsoft.com/office/drawing/2014/main" id="{7EE37C84-036E-4072-A0E8-5C91632E38EC}"/>
              </a:ext>
            </a:extLst>
          </p:cNvPr>
          <p:cNvSpPr>
            <a:spLocks noChangeArrowheads="1"/>
          </p:cNvSpPr>
          <p:nvPr/>
        </p:nvSpPr>
        <p:spPr bwMode="auto">
          <a:xfrm>
            <a:off x="4572000" y="3717032"/>
            <a:ext cx="3942105" cy="307777"/>
          </a:xfrm>
          <a:prstGeom prst="wedgeRectCallout">
            <a:avLst>
              <a:gd name="adj1" fmla="val -53630"/>
              <a:gd name="adj2" fmla="val -11801"/>
            </a:avLst>
          </a:prstGeom>
          <a:solidFill>
            <a:srgbClr val="FFFF99"/>
          </a:solidFill>
          <a:ln w="571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FF3300"/>
                </a:solidFill>
              </a:rPr>
              <a:t>立地地区や周辺地区等への影響を確認します。</a:t>
            </a:r>
          </a:p>
        </p:txBody>
      </p:sp>
      <p:sp>
        <p:nvSpPr>
          <p:cNvPr id="7" name="Rectangle 84">
            <a:extLst>
              <a:ext uri="{FF2B5EF4-FFF2-40B4-BE49-F238E27FC236}">
                <a16:creationId xmlns:a16="http://schemas.microsoft.com/office/drawing/2014/main" id="{6E10C4C5-2E64-492E-B943-0FA4B550AD23}"/>
              </a:ext>
            </a:extLst>
          </p:cNvPr>
          <p:cNvSpPr>
            <a:spLocks noChangeArrowheads="1"/>
          </p:cNvSpPr>
          <p:nvPr/>
        </p:nvSpPr>
        <p:spPr bwMode="auto">
          <a:xfrm>
            <a:off x="395536" y="5967886"/>
            <a:ext cx="8715821" cy="269304"/>
          </a:xfrm>
          <a:prstGeom prst="rect">
            <a:avLst/>
          </a:prstGeom>
          <a:solidFill>
            <a:schemeClr val="bg1"/>
          </a:solidFill>
          <a:ln w="25400">
            <a:noFill/>
            <a:round/>
            <a:headEnd/>
            <a:tailEnd/>
          </a:ln>
          <a:effectLs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150" dirty="0"/>
              <a:t>＊「なお、本計画については、関西文化学術研究都市における景観形成及び周辺環境に配慮した施設計画とする。」旨を記載ください。</a:t>
            </a:r>
          </a:p>
        </p:txBody>
      </p:sp>
      <p:sp>
        <p:nvSpPr>
          <p:cNvPr id="9" name="Rectangle 84">
            <a:extLst>
              <a:ext uri="{FF2B5EF4-FFF2-40B4-BE49-F238E27FC236}">
                <a16:creationId xmlns:a16="http://schemas.microsoft.com/office/drawing/2014/main" id="{20FA7ECA-46DC-456F-87E0-42439F57B4BE}"/>
              </a:ext>
            </a:extLst>
          </p:cNvPr>
          <p:cNvSpPr>
            <a:spLocks noChangeArrowheads="1"/>
          </p:cNvSpPr>
          <p:nvPr/>
        </p:nvSpPr>
        <p:spPr bwMode="auto">
          <a:xfrm>
            <a:off x="2879935" y="6413698"/>
            <a:ext cx="3416201" cy="307777"/>
          </a:xfrm>
          <a:prstGeom prst="rect">
            <a:avLst/>
          </a:prstGeom>
          <a:solidFill>
            <a:srgbClr val="FFFF99"/>
          </a:solidFill>
          <a:ln w="571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FF3300"/>
                </a:solidFill>
              </a:rPr>
              <a:t>＊次ページに施設の位置図を添付ください。</a:t>
            </a:r>
          </a:p>
        </p:txBody>
      </p:sp>
      <p:sp>
        <p:nvSpPr>
          <p:cNvPr id="3" name="四角形: 角を丸くする 2">
            <a:extLst>
              <a:ext uri="{FF2B5EF4-FFF2-40B4-BE49-F238E27FC236}">
                <a16:creationId xmlns:a16="http://schemas.microsoft.com/office/drawing/2014/main" id="{8479FB0A-BF48-4695-BEFF-B2588E835196}"/>
              </a:ext>
            </a:extLst>
          </p:cNvPr>
          <p:cNvSpPr/>
          <p:nvPr/>
        </p:nvSpPr>
        <p:spPr bwMode="auto">
          <a:xfrm>
            <a:off x="373062" y="5918692"/>
            <a:ext cx="8502649" cy="369332"/>
          </a:xfrm>
          <a:prstGeom prst="roundRect">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40" name="Group 368">
            <a:extLst>
              <a:ext uri="{FF2B5EF4-FFF2-40B4-BE49-F238E27FC236}">
                <a16:creationId xmlns:a16="http://schemas.microsoft.com/office/drawing/2014/main" id="{0F7020D5-F22E-4971-B69B-95389607A422}"/>
              </a:ext>
            </a:extLst>
          </p:cNvPr>
          <p:cNvGraphicFramePr>
            <a:graphicFrameLocks noGrp="1"/>
          </p:cNvGraphicFramePr>
          <p:nvPr>
            <p:ph sz="half" idx="1"/>
          </p:nvPr>
        </p:nvGraphicFramePr>
        <p:xfrm>
          <a:off x="539750" y="1341438"/>
          <a:ext cx="7561263" cy="3048000"/>
        </p:xfrm>
        <a:graphic>
          <a:graphicData uri="http://schemas.openxmlformats.org/drawingml/2006/table">
            <a:tbl>
              <a:tblPr/>
              <a:tblGrid>
                <a:gridCol w="1162050">
                  <a:extLst>
                    <a:ext uri="{9D8B030D-6E8A-4147-A177-3AD203B41FA5}">
                      <a16:colId xmlns:a16="http://schemas.microsoft.com/office/drawing/2014/main" val="20000"/>
                    </a:ext>
                  </a:extLst>
                </a:gridCol>
                <a:gridCol w="6399213">
                  <a:extLst>
                    <a:ext uri="{9D8B030D-6E8A-4147-A177-3AD203B41FA5}">
                      <a16:colId xmlns:a16="http://schemas.microsoft.com/office/drawing/2014/main" val="20001"/>
                    </a:ext>
                  </a:extLst>
                </a:gridCol>
              </a:tblGrid>
              <a:tr h="180975">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a:ln>
                            <a:noFill/>
                          </a:ln>
                          <a:solidFill>
                            <a:schemeClr val="tx1"/>
                          </a:solidFill>
                          <a:effectLst/>
                          <a:latin typeface="Arial" charset="0"/>
                          <a:ea typeface="ＭＳ Ｐゴシック" pitchFamily="50" charset="-128"/>
                        </a:rPr>
                        <a:t>商号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F7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4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80975">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a:ln>
                            <a:noFill/>
                          </a:ln>
                          <a:solidFill>
                            <a:schemeClr val="tx1"/>
                          </a:solidFill>
                          <a:effectLst/>
                          <a:latin typeface="Arial" charset="0"/>
                          <a:ea typeface="ＭＳ Ｐゴシック" pitchFamily="50" charset="-128"/>
                        </a:rPr>
                        <a:t>代表者</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F7A7"/>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0975">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a:ln>
                            <a:noFill/>
                          </a:ln>
                          <a:solidFill>
                            <a:schemeClr val="tx1"/>
                          </a:solidFill>
                          <a:effectLst/>
                          <a:latin typeface="Arial" charset="0"/>
                          <a:ea typeface="ＭＳ Ｐゴシック" pitchFamily="50" charset="-128"/>
                        </a:rPr>
                        <a:t>本社所在地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F7A7"/>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0975">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a:ln>
                            <a:noFill/>
                          </a:ln>
                          <a:solidFill>
                            <a:schemeClr val="tx1"/>
                          </a:solidFill>
                          <a:effectLst/>
                          <a:latin typeface="Arial" charset="0"/>
                          <a:ea typeface="ＭＳ Ｐゴシック" pitchFamily="50" charset="-128"/>
                        </a:rPr>
                        <a:t>事業内容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F7A7"/>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80975">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a:ln>
                            <a:noFill/>
                          </a:ln>
                          <a:solidFill>
                            <a:schemeClr val="tx1"/>
                          </a:solidFill>
                          <a:effectLst/>
                          <a:latin typeface="Arial" charset="0"/>
                          <a:ea typeface="ＭＳ Ｐゴシック" pitchFamily="50" charset="-128"/>
                        </a:rPr>
                        <a:t>資本金</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F7A7"/>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80975">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a:ln>
                            <a:noFill/>
                          </a:ln>
                          <a:solidFill>
                            <a:schemeClr val="tx1"/>
                          </a:solidFill>
                          <a:effectLst/>
                          <a:latin typeface="Arial" charset="0"/>
                          <a:ea typeface="ＭＳ Ｐゴシック" pitchFamily="50" charset="-128"/>
                        </a:rPr>
                        <a:t>社員数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F7A7"/>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80975">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a:ln>
                            <a:noFill/>
                          </a:ln>
                          <a:solidFill>
                            <a:schemeClr val="tx1"/>
                          </a:solidFill>
                          <a:effectLst/>
                          <a:latin typeface="Arial" charset="0"/>
                          <a:ea typeface="ＭＳ Ｐゴシック" pitchFamily="50" charset="-128"/>
                        </a:rPr>
                        <a:t>工場・事業所</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F7A7"/>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80975">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a:ln>
                            <a:noFill/>
                          </a:ln>
                          <a:solidFill>
                            <a:schemeClr val="tx1"/>
                          </a:solidFill>
                          <a:effectLst/>
                          <a:latin typeface="Arial" charset="0"/>
                          <a:ea typeface="ＭＳ Ｐゴシック" pitchFamily="50" charset="-128"/>
                        </a:rPr>
                        <a:t>取引銀行</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F7A7"/>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80975">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endParaRPr kumimoji="1" lang="ja-JP" altLang="ja-JP" sz="1400" b="1"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F7A7"/>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80975">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endParaRPr kumimoji="1" lang="ja-JP" altLang="ja-JP" sz="1400" b="1" i="0" u="none" strike="noStrike" cap="none" normalizeH="0" baseline="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F7A7"/>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5157" name="Text Box 247">
            <a:extLst>
              <a:ext uri="{FF2B5EF4-FFF2-40B4-BE49-F238E27FC236}">
                <a16:creationId xmlns:a16="http://schemas.microsoft.com/office/drawing/2014/main" id="{55A38152-6052-4B46-9C7B-488B1F4BF6EB}"/>
              </a:ext>
            </a:extLst>
          </p:cNvPr>
          <p:cNvSpPr txBox="1">
            <a:spLocks noChangeArrowheads="1"/>
          </p:cNvSpPr>
          <p:nvPr/>
        </p:nvSpPr>
        <p:spPr bwMode="auto">
          <a:xfrm>
            <a:off x="373062" y="247650"/>
            <a:ext cx="794335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latin typeface="HG明朝E" panose="02020909000000000000" pitchFamily="17" charset="-128"/>
                <a:ea typeface="HG明朝E" panose="02020909000000000000" pitchFamily="17" charset="-128"/>
              </a:rPr>
              <a:t>Ⅰ.</a:t>
            </a:r>
            <a:r>
              <a:rPr lang="ja-JP" altLang="en-US" sz="1800" dirty="0">
                <a:latin typeface="HG明朝E" panose="02020909000000000000" pitchFamily="17" charset="-128"/>
                <a:ea typeface="HG明朝E" panose="02020909000000000000" pitchFamily="17" charset="-128"/>
              </a:rPr>
              <a:t>会社概要－①（</a:t>
            </a:r>
            <a:r>
              <a:rPr lang="ja-JP" altLang="en-US" sz="1400" dirty="0">
                <a:latin typeface="HG明朝E" panose="02020909000000000000" pitchFamily="17" charset="-128"/>
                <a:ea typeface="HG明朝E" panose="02020909000000000000" pitchFamily="17" charset="-128"/>
              </a:rPr>
              <a:t>立地基準</a:t>
            </a:r>
            <a:r>
              <a:rPr lang="en-US" altLang="ja-JP" sz="1400" dirty="0">
                <a:latin typeface="HG明朝E" panose="02020909000000000000" pitchFamily="17" charset="-128"/>
                <a:ea typeface="HG明朝E" panose="02020909000000000000" pitchFamily="17" charset="-128"/>
              </a:rPr>
              <a:t>※</a:t>
            </a:r>
            <a:r>
              <a:rPr lang="ja-JP" altLang="en-US" sz="1400" dirty="0">
                <a:latin typeface="HG明朝E" panose="02020909000000000000" pitchFamily="17" charset="-128"/>
                <a:ea typeface="HG明朝E" panose="02020909000000000000" pitchFamily="17" charset="-128"/>
              </a:rPr>
              <a:t>１の内、３</a:t>
            </a:r>
            <a:r>
              <a:rPr lang="en-US" altLang="ja-JP" sz="1400" dirty="0">
                <a:latin typeface="HG明朝E" panose="02020909000000000000" pitchFamily="17" charset="-128"/>
                <a:ea typeface="HG明朝E" panose="02020909000000000000" pitchFamily="17" charset="-128"/>
              </a:rPr>
              <a:t>-(1)</a:t>
            </a:r>
            <a:r>
              <a:rPr lang="ja-JP" altLang="en-US" sz="1400" dirty="0">
                <a:latin typeface="HG明朝E" panose="02020909000000000000" pitchFamily="17" charset="-128"/>
                <a:ea typeface="HG明朝E" panose="02020909000000000000" pitchFamily="17" charset="-128"/>
              </a:rPr>
              <a:t>を確認します。）</a:t>
            </a:r>
            <a:endParaRPr lang="ja-JP" altLang="en-US" sz="1800" dirty="0">
              <a:latin typeface="HG明朝E" panose="02020909000000000000" pitchFamily="17" charset="-128"/>
              <a:ea typeface="HG明朝E" panose="02020909000000000000" pitchFamily="17" charset="-128"/>
            </a:endParaRPr>
          </a:p>
        </p:txBody>
      </p:sp>
      <p:sp>
        <p:nvSpPr>
          <p:cNvPr id="5158" name="Rectangle 279">
            <a:extLst>
              <a:ext uri="{FF2B5EF4-FFF2-40B4-BE49-F238E27FC236}">
                <a16:creationId xmlns:a16="http://schemas.microsoft.com/office/drawing/2014/main" id="{7E50885A-CB61-4DD1-9EC4-36C112508775}"/>
              </a:ext>
            </a:extLst>
          </p:cNvPr>
          <p:cNvSpPr>
            <a:spLocks noChangeArrowheads="1"/>
          </p:cNvSpPr>
          <p:nvPr/>
        </p:nvSpPr>
        <p:spPr bwMode="auto">
          <a:xfrm>
            <a:off x="2195736" y="4562455"/>
            <a:ext cx="4592924" cy="954107"/>
          </a:xfrm>
          <a:prstGeom prst="rect">
            <a:avLst/>
          </a:prstGeom>
          <a:solidFill>
            <a:srgbClr val="FFFF99"/>
          </a:solidFill>
          <a:ln w="571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FF3300"/>
                </a:solidFill>
              </a:rPr>
              <a:t>会社概要を記載ください。</a:t>
            </a:r>
            <a:endParaRPr lang="en-US" altLang="ja-JP" sz="1400" dirty="0">
              <a:solidFill>
                <a:srgbClr val="FF3300"/>
              </a:solidFill>
            </a:endParaRPr>
          </a:p>
          <a:p>
            <a:pPr eaLnBrk="1" hangingPunct="1">
              <a:spcBef>
                <a:spcPct val="0"/>
              </a:spcBef>
              <a:buFontTx/>
              <a:buNone/>
            </a:pPr>
            <a:endParaRPr lang="en-US" altLang="ja-JP" sz="1400" dirty="0">
              <a:solidFill>
                <a:srgbClr val="FF3300"/>
              </a:solidFill>
            </a:endParaRPr>
          </a:p>
          <a:p>
            <a:pPr eaLnBrk="1" hangingPunct="1">
              <a:spcBef>
                <a:spcPct val="0"/>
              </a:spcBef>
              <a:buFontTx/>
              <a:buNone/>
            </a:pPr>
            <a:r>
              <a:rPr lang="ja-JP" altLang="en-US" sz="1400" dirty="0">
                <a:solidFill>
                  <a:srgbClr val="FF3300"/>
                </a:solidFill>
              </a:rPr>
              <a:t>項目を変更していただいたり、順番を変更していただいても</a:t>
            </a:r>
          </a:p>
          <a:p>
            <a:pPr eaLnBrk="1" hangingPunct="1">
              <a:spcBef>
                <a:spcPct val="0"/>
              </a:spcBef>
              <a:buFontTx/>
              <a:buNone/>
            </a:pPr>
            <a:r>
              <a:rPr lang="ja-JP" altLang="en-US" sz="1400" dirty="0">
                <a:solidFill>
                  <a:srgbClr val="FF3300"/>
                </a:solidFill>
              </a:rPr>
              <a:t>結構です。</a:t>
            </a:r>
          </a:p>
        </p:txBody>
      </p:sp>
      <p:sp>
        <p:nvSpPr>
          <p:cNvPr id="5159" name="スライド番号プレースホルダー 1">
            <a:extLst>
              <a:ext uri="{FF2B5EF4-FFF2-40B4-BE49-F238E27FC236}">
                <a16:creationId xmlns:a16="http://schemas.microsoft.com/office/drawing/2014/main" id="{7C65DE7D-3F12-4958-960D-0BAF4EB801B6}"/>
              </a:ext>
            </a:extLst>
          </p:cNvPr>
          <p:cNvSpPr>
            <a:spLocks noGrp="1"/>
          </p:cNvSpPr>
          <p:nvPr>
            <p:ph type="sldNum" sz="quarter" idx="12"/>
          </p:nvPr>
        </p:nvSpPr>
        <p:spPr>
          <a:noFill/>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5CD5E39-5E62-41FA-8EC0-6FAC31A39590}" type="slidenum">
              <a:rPr lang="en-US" altLang="ja-JP" smtClean="0"/>
              <a:pPr/>
              <a:t>1</a:t>
            </a:fld>
            <a:endParaRPr lang="en-US" altLang="ja-JP"/>
          </a:p>
        </p:txBody>
      </p:sp>
      <p:sp>
        <p:nvSpPr>
          <p:cNvPr id="2" name="テキスト ボックス 1">
            <a:extLst>
              <a:ext uri="{FF2B5EF4-FFF2-40B4-BE49-F238E27FC236}">
                <a16:creationId xmlns:a16="http://schemas.microsoft.com/office/drawing/2014/main" id="{F75F17A4-6EE0-4BE1-BB45-E3D9D1E8E8D2}"/>
              </a:ext>
            </a:extLst>
          </p:cNvPr>
          <p:cNvSpPr txBox="1"/>
          <p:nvPr/>
        </p:nvSpPr>
        <p:spPr>
          <a:xfrm>
            <a:off x="571254" y="5937448"/>
            <a:ext cx="7345437" cy="307777"/>
          </a:xfrm>
          <a:prstGeom prst="rect">
            <a:avLst/>
          </a:prstGeom>
          <a:noFill/>
        </p:spPr>
        <p:txBody>
          <a:bodyPr wrap="square" rtlCol="0">
            <a:spAutoFit/>
          </a:bodyPr>
          <a:lstStyle/>
          <a:p>
            <a:r>
              <a:rPr kumimoji="1" lang="en-US" altLang="ja-JP" sz="1400" dirty="0"/>
              <a:t>※</a:t>
            </a:r>
            <a:r>
              <a:rPr kumimoji="1" lang="ja-JP" altLang="en-US" sz="1400" dirty="0"/>
              <a:t>１：関西文化学術研究都市文化学術研究ゾーンにおける研究開発型産業施設の立地基準</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32" name="Group 36">
            <a:extLst>
              <a:ext uri="{FF2B5EF4-FFF2-40B4-BE49-F238E27FC236}">
                <a16:creationId xmlns:a16="http://schemas.microsoft.com/office/drawing/2014/main" id="{E8D37484-191A-4AC6-8D6B-8151BF1E9281}"/>
              </a:ext>
            </a:extLst>
          </p:cNvPr>
          <p:cNvGraphicFramePr>
            <a:graphicFrameLocks noGrp="1"/>
          </p:cNvGraphicFramePr>
          <p:nvPr>
            <p:ph sz="quarter" idx="2"/>
            <p:extLst>
              <p:ext uri="{D42A27DB-BD31-4B8C-83A1-F6EECF244321}">
                <p14:modId xmlns:p14="http://schemas.microsoft.com/office/powerpoint/2010/main" val="834307623"/>
              </p:ext>
            </p:extLst>
          </p:nvPr>
        </p:nvGraphicFramePr>
        <p:xfrm>
          <a:off x="900113" y="1252538"/>
          <a:ext cx="6353177" cy="552476"/>
        </p:xfrm>
        <a:graphic>
          <a:graphicData uri="http://schemas.openxmlformats.org/drawingml/2006/table">
            <a:tbl>
              <a:tblPr/>
              <a:tblGrid>
                <a:gridCol w="1040113">
                  <a:extLst>
                    <a:ext uri="{9D8B030D-6E8A-4147-A177-3AD203B41FA5}">
                      <a16:colId xmlns:a16="http://schemas.microsoft.com/office/drawing/2014/main" val="20000"/>
                    </a:ext>
                  </a:extLst>
                </a:gridCol>
                <a:gridCol w="1367004">
                  <a:extLst>
                    <a:ext uri="{9D8B030D-6E8A-4147-A177-3AD203B41FA5}">
                      <a16:colId xmlns:a16="http://schemas.microsoft.com/office/drawing/2014/main" val="20001"/>
                    </a:ext>
                  </a:extLst>
                </a:gridCol>
                <a:gridCol w="1250258">
                  <a:extLst>
                    <a:ext uri="{9D8B030D-6E8A-4147-A177-3AD203B41FA5}">
                      <a16:colId xmlns:a16="http://schemas.microsoft.com/office/drawing/2014/main" val="20002"/>
                    </a:ext>
                  </a:extLst>
                </a:gridCol>
                <a:gridCol w="1425034">
                  <a:extLst>
                    <a:ext uri="{9D8B030D-6E8A-4147-A177-3AD203B41FA5}">
                      <a16:colId xmlns:a16="http://schemas.microsoft.com/office/drawing/2014/main" val="20003"/>
                    </a:ext>
                  </a:extLst>
                </a:gridCol>
                <a:gridCol w="1270768">
                  <a:extLst>
                    <a:ext uri="{9D8B030D-6E8A-4147-A177-3AD203B41FA5}">
                      <a16:colId xmlns:a16="http://schemas.microsoft.com/office/drawing/2014/main" val="20004"/>
                    </a:ext>
                  </a:extLst>
                </a:gridCol>
              </a:tblGrid>
              <a:tr h="276225">
                <a:tc rowSpan="2">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Arial" charset="0"/>
                          <a:ea typeface="ＭＳ Ｐゴシック" pitchFamily="50" charset="-128"/>
                        </a:rPr>
                        <a:t>売上高</a:t>
                      </a:r>
                    </a:p>
                  </a:txBody>
                  <a:tcPr marL="90000" marR="90000" marT="46679" marB="46679"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令和元年</a:t>
                      </a:r>
                      <a:r>
                        <a:rPr kumimoji="1" lang="en-US" altLang="ja-JP" sz="1200" b="0" i="0" u="none" strike="noStrike" cap="none" normalizeH="0" baseline="0" dirty="0">
                          <a:ln>
                            <a:noFill/>
                          </a:ln>
                          <a:solidFill>
                            <a:schemeClr val="tx1"/>
                          </a:solidFill>
                          <a:effectLst/>
                          <a:latin typeface="Arial" charset="0"/>
                          <a:ea typeface="ＭＳ Ｐゴシック" pitchFamily="50" charset="-128"/>
                        </a:rPr>
                        <a:t>3</a:t>
                      </a:r>
                      <a:r>
                        <a:rPr kumimoji="1" lang="ja-JP" altLang="en-US" sz="1200" b="0" i="0" u="none" strike="noStrike" cap="none" normalizeH="0" baseline="0" dirty="0">
                          <a:ln>
                            <a:noFill/>
                          </a:ln>
                          <a:solidFill>
                            <a:schemeClr val="tx1"/>
                          </a:solidFill>
                          <a:effectLst/>
                          <a:latin typeface="Arial" charset="0"/>
                          <a:ea typeface="ＭＳ Ｐゴシック" pitchFamily="50" charset="-128"/>
                        </a:rPr>
                        <a:t>月期</a:t>
                      </a:r>
                    </a:p>
                  </a:txBody>
                  <a:tcPr marL="90000" marR="90000" marT="46679" marB="46679"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令和２年</a:t>
                      </a:r>
                      <a:r>
                        <a:rPr kumimoji="1" lang="en-US" altLang="ja-JP" sz="1200" b="0" i="0" u="none" strike="noStrike" cap="none" normalizeH="0" baseline="0" dirty="0">
                          <a:ln>
                            <a:noFill/>
                          </a:ln>
                          <a:solidFill>
                            <a:schemeClr val="tx1"/>
                          </a:solidFill>
                          <a:effectLst/>
                          <a:latin typeface="Arial" charset="0"/>
                          <a:ea typeface="ＭＳ Ｐゴシック" pitchFamily="50" charset="-128"/>
                        </a:rPr>
                        <a:t>3</a:t>
                      </a:r>
                      <a:r>
                        <a:rPr kumimoji="1" lang="ja-JP" altLang="en-US" sz="1200" b="0" i="0" u="none" strike="noStrike" cap="none" normalizeH="0" baseline="0" dirty="0">
                          <a:ln>
                            <a:noFill/>
                          </a:ln>
                          <a:solidFill>
                            <a:schemeClr val="tx1"/>
                          </a:solidFill>
                          <a:effectLst/>
                          <a:latin typeface="Arial" charset="0"/>
                          <a:ea typeface="ＭＳ Ｐゴシック" pitchFamily="50" charset="-128"/>
                        </a:rPr>
                        <a:t>月期</a:t>
                      </a:r>
                    </a:p>
                  </a:txBody>
                  <a:tcPr marL="90000" marR="90000" marT="46679" marB="46679"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令和３年</a:t>
                      </a:r>
                      <a:r>
                        <a:rPr kumimoji="1" lang="en-US" altLang="ja-JP" sz="1200" b="0" i="0" u="none" strike="noStrike" cap="none" normalizeH="0" baseline="0" dirty="0">
                          <a:ln>
                            <a:noFill/>
                          </a:ln>
                          <a:solidFill>
                            <a:schemeClr val="tx1"/>
                          </a:solidFill>
                          <a:effectLst/>
                          <a:latin typeface="Arial" charset="0"/>
                          <a:ea typeface="ＭＳ Ｐゴシック" pitchFamily="50" charset="-128"/>
                        </a:rPr>
                        <a:t>3</a:t>
                      </a:r>
                      <a:r>
                        <a:rPr kumimoji="1" lang="ja-JP" altLang="en-US" sz="1200" b="0" i="0" u="none" strike="noStrike" cap="none" normalizeH="0" baseline="0" dirty="0">
                          <a:ln>
                            <a:noFill/>
                          </a:ln>
                          <a:solidFill>
                            <a:schemeClr val="tx1"/>
                          </a:solidFill>
                          <a:effectLst/>
                          <a:latin typeface="Arial" charset="0"/>
                          <a:ea typeface="ＭＳ Ｐゴシック" pitchFamily="50" charset="-128"/>
                        </a:rPr>
                        <a:t>月期</a:t>
                      </a:r>
                    </a:p>
                  </a:txBody>
                  <a:tcPr marL="90000" marR="90000" marT="46679" marB="46679"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令和４年</a:t>
                      </a:r>
                      <a:r>
                        <a:rPr kumimoji="1" lang="en-US" altLang="ja-JP" sz="1200" b="0" i="0" u="none" strike="noStrike" cap="none" normalizeH="0" baseline="0" dirty="0">
                          <a:ln>
                            <a:noFill/>
                          </a:ln>
                          <a:solidFill>
                            <a:schemeClr val="tx1"/>
                          </a:solidFill>
                          <a:effectLst/>
                          <a:latin typeface="Arial" charset="0"/>
                          <a:ea typeface="ＭＳ Ｐゴシック" pitchFamily="50" charset="-128"/>
                        </a:rPr>
                        <a:t>3</a:t>
                      </a:r>
                      <a:r>
                        <a:rPr kumimoji="1" lang="ja-JP" altLang="en-US" sz="1200" b="0" i="0" u="none" strike="noStrike" cap="none" normalizeH="0" baseline="0" dirty="0">
                          <a:ln>
                            <a:noFill/>
                          </a:ln>
                          <a:solidFill>
                            <a:schemeClr val="tx1"/>
                          </a:solidFill>
                          <a:effectLst/>
                          <a:latin typeface="Arial" charset="0"/>
                          <a:ea typeface="ＭＳ Ｐゴシック" pitchFamily="50" charset="-128"/>
                        </a:rPr>
                        <a:t>月期</a:t>
                      </a:r>
                    </a:p>
                  </a:txBody>
                  <a:tcPr marL="90000" marR="90000" marT="46679" marB="46679"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6225">
                <a:tc vMerge="1">
                  <a:txBody>
                    <a:bodyPr/>
                    <a:lstStyle/>
                    <a:p>
                      <a:endParaRPr kumimoji="1" lang="ja-JP" altLang="en-US"/>
                    </a:p>
                  </a:txBody>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a:ln>
                          <a:noFill/>
                        </a:ln>
                        <a:solidFill>
                          <a:schemeClr val="tx1"/>
                        </a:solidFill>
                        <a:effectLst/>
                        <a:latin typeface="Arial" charset="0"/>
                        <a:ea typeface="ＭＳ Ｐゴシック" pitchFamily="50" charset="-128"/>
                      </a:endParaRPr>
                    </a:p>
                  </a:txBody>
                  <a:tcPr marL="90000" marR="90000" marT="46679" marB="46679"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a:ln>
                          <a:noFill/>
                        </a:ln>
                        <a:solidFill>
                          <a:schemeClr val="tx1"/>
                        </a:solidFill>
                        <a:effectLst/>
                        <a:latin typeface="Arial" charset="0"/>
                        <a:ea typeface="ＭＳ Ｐゴシック" pitchFamily="50" charset="-128"/>
                      </a:endParaRPr>
                    </a:p>
                  </a:txBody>
                  <a:tcPr marL="90000" marR="90000" marT="46679" marB="46679"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a:ln>
                          <a:noFill/>
                        </a:ln>
                        <a:solidFill>
                          <a:schemeClr val="tx1"/>
                        </a:solidFill>
                        <a:effectLst/>
                        <a:latin typeface="Arial" charset="0"/>
                        <a:ea typeface="ＭＳ Ｐゴシック" pitchFamily="50" charset="-128"/>
                      </a:endParaRPr>
                    </a:p>
                  </a:txBody>
                  <a:tcPr marL="90000" marR="90000" marT="46679" marB="46679"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txBody>
                  <a:tcPr marL="90000" marR="90000" marT="46679" marB="46679"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6165" name="Text Box 83">
            <a:extLst>
              <a:ext uri="{FF2B5EF4-FFF2-40B4-BE49-F238E27FC236}">
                <a16:creationId xmlns:a16="http://schemas.microsoft.com/office/drawing/2014/main" id="{E148E13A-C89D-43A6-98C6-2FFC0A7E1F7B}"/>
              </a:ext>
            </a:extLst>
          </p:cNvPr>
          <p:cNvSpPr txBox="1">
            <a:spLocks noChangeArrowheads="1"/>
          </p:cNvSpPr>
          <p:nvPr/>
        </p:nvSpPr>
        <p:spPr bwMode="auto">
          <a:xfrm>
            <a:off x="755650" y="819150"/>
            <a:ext cx="1135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1"/>
              <a:t>業　　　　　績</a:t>
            </a:r>
          </a:p>
        </p:txBody>
      </p:sp>
      <p:sp>
        <p:nvSpPr>
          <p:cNvPr id="6166" name="Text Box 84">
            <a:extLst>
              <a:ext uri="{FF2B5EF4-FFF2-40B4-BE49-F238E27FC236}">
                <a16:creationId xmlns:a16="http://schemas.microsoft.com/office/drawing/2014/main" id="{A9BD225B-1787-418E-9F07-325F0313818D}"/>
              </a:ext>
            </a:extLst>
          </p:cNvPr>
          <p:cNvSpPr txBox="1">
            <a:spLocks noChangeArrowheads="1"/>
          </p:cNvSpPr>
          <p:nvPr/>
        </p:nvSpPr>
        <p:spPr bwMode="auto">
          <a:xfrm>
            <a:off x="7451725" y="1865313"/>
            <a:ext cx="8191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（百万単位）</a:t>
            </a:r>
          </a:p>
        </p:txBody>
      </p:sp>
      <p:sp>
        <p:nvSpPr>
          <p:cNvPr id="6167" name="Rectangle 85">
            <a:extLst>
              <a:ext uri="{FF2B5EF4-FFF2-40B4-BE49-F238E27FC236}">
                <a16:creationId xmlns:a16="http://schemas.microsoft.com/office/drawing/2014/main" id="{576AD7E9-9B26-4805-A4F6-B9EBF0436E50}"/>
              </a:ext>
            </a:extLst>
          </p:cNvPr>
          <p:cNvSpPr>
            <a:spLocks noChangeArrowheads="1"/>
          </p:cNvSpPr>
          <p:nvPr/>
        </p:nvSpPr>
        <p:spPr bwMode="auto">
          <a:xfrm>
            <a:off x="1692275" y="2187575"/>
            <a:ext cx="4464050" cy="16557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グラフなど</a:t>
            </a:r>
          </a:p>
        </p:txBody>
      </p:sp>
      <p:sp>
        <p:nvSpPr>
          <p:cNvPr id="6168" name="Rectangle 86">
            <a:extLst>
              <a:ext uri="{FF2B5EF4-FFF2-40B4-BE49-F238E27FC236}">
                <a16:creationId xmlns:a16="http://schemas.microsoft.com/office/drawing/2014/main" id="{D2522F4D-7122-48E5-B165-90DF9E27BAD8}"/>
              </a:ext>
            </a:extLst>
          </p:cNvPr>
          <p:cNvSpPr>
            <a:spLocks noChangeArrowheads="1"/>
          </p:cNvSpPr>
          <p:nvPr/>
        </p:nvSpPr>
        <p:spPr bwMode="auto">
          <a:xfrm>
            <a:off x="1116013" y="4292600"/>
            <a:ext cx="6138219" cy="954107"/>
          </a:xfrm>
          <a:prstGeom prst="rect">
            <a:avLst/>
          </a:prstGeom>
          <a:solidFill>
            <a:srgbClr val="FFFF99"/>
          </a:solidFill>
          <a:ln w="571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FF3300"/>
                </a:solidFill>
              </a:rPr>
              <a:t>業績の推移をご記入ください。表やグラフ等になっていると、分かりやすいです。</a:t>
            </a:r>
          </a:p>
          <a:p>
            <a:pPr eaLnBrk="1" hangingPunct="1">
              <a:spcBef>
                <a:spcPct val="0"/>
              </a:spcBef>
              <a:buFontTx/>
              <a:buNone/>
            </a:pPr>
            <a:r>
              <a:rPr lang="ja-JP" altLang="en-US" sz="1400" dirty="0">
                <a:solidFill>
                  <a:srgbClr val="FF3300"/>
                </a:solidFill>
              </a:rPr>
              <a:t>　例：売上高や経常利益や資金力（取引関係）など</a:t>
            </a:r>
          </a:p>
          <a:p>
            <a:pPr eaLnBrk="1" hangingPunct="1">
              <a:spcBef>
                <a:spcPct val="0"/>
              </a:spcBef>
              <a:buFontTx/>
              <a:buNone/>
            </a:pPr>
            <a:endParaRPr lang="ja-JP" altLang="en-US" sz="1400" dirty="0">
              <a:solidFill>
                <a:srgbClr val="FF3300"/>
              </a:solidFill>
            </a:endParaRPr>
          </a:p>
          <a:p>
            <a:pPr eaLnBrk="1" hangingPunct="1">
              <a:spcBef>
                <a:spcPct val="0"/>
              </a:spcBef>
              <a:buFontTx/>
              <a:buNone/>
            </a:pPr>
            <a:r>
              <a:rPr lang="ja-JP" altLang="en-US" sz="1400" dirty="0">
                <a:solidFill>
                  <a:srgbClr val="FF3300"/>
                </a:solidFill>
              </a:rPr>
              <a:t>表示の構成は変更していただいても構いません。</a:t>
            </a:r>
          </a:p>
        </p:txBody>
      </p:sp>
      <p:sp>
        <p:nvSpPr>
          <p:cNvPr id="6169" name="Text Box 87">
            <a:extLst>
              <a:ext uri="{FF2B5EF4-FFF2-40B4-BE49-F238E27FC236}">
                <a16:creationId xmlns:a16="http://schemas.microsoft.com/office/drawing/2014/main" id="{7796CA55-A840-491E-B1FC-45719B0D6965}"/>
              </a:ext>
            </a:extLst>
          </p:cNvPr>
          <p:cNvSpPr txBox="1">
            <a:spLocks noChangeArrowheads="1"/>
          </p:cNvSpPr>
          <p:nvPr/>
        </p:nvSpPr>
        <p:spPr bwMode="auto">
          <a:xfrm>
            <a:off x="373062" y="247650"/>
            <a:ext cx="8087369"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latin typeface="HG明朝E" panose="02020909000000000000" pitchFamily="17" charset="-128"/>
                <a:ea typeface="HG明朝E" panose="02020909000000000000" pitchFamily="17" charset="-128"/>
              </a:rPr>
              <a:t>Ⅰ.</a:t>
            </a:r>
            <a:r>
              <a:rPr lang="ja-JP" altLang="en-US" sz="1800" dirty="0">
                <a:latin typeface="HG明朝E" panose="02020909000000000000" pitchFamily="17" charset="-128"/>
                <a:ea typeface="HG明朝E" panose="02020909000000000000" pitchFamily="17" charset="-128"/>
              </a:rPr>
              <a:t>会社概要－②（</a:t>
            </a:r>
            <a:r>
              <a:rPr lang="ja-JP" altLang="en-US" sz="1400" dirty="0">
                <a:latin typeface="HG明朝E" panose="02020909000000000000" pitchFamily="17" charset="-128"/>
                <a:ea typeface="HG明朝E" panose="02020909000000000000" pitchFamily="17" charset="-128"/>
              </a:rPr>
              <a:t>立地基準の内、３</a:t>
            </a:r>
            <a:r>
              <a:rPr lang="en-US" altLang="ja-JP" sz="1400" dirty="0">
                <a:latin typeface="HG明朝E" panose="02020909000000000000" pitchFamily="17" charset="-128"/>
                <a:ea typeface="HG明朝E" panose="02020909000000000000" pitchFamily="17" charset="-128"/>
              </a:rPr>
              <a:t>-(1)</a:t>
            </a:r>
            <a:r>
              <a:rPr lang="ja-JP" altLang="en-US" sz="1400" dirty="0">
                <a:latin typeface="HG明朝E" panose="02020909000000000000" pitchFamily="17" charset="-128"/>
                <a:ea typeface="HG明朝E" panose="02020909000000000000" pitchFamily="17" charset="-128"/>
              </a:rPr>
              <a:t>を確認します。）</a:t>
            </a:r>
            <a:endParaRPr lang="ja-JP" altLang="en-US" sz="1800" dirty="0">
              <a:latin typeface="HG明朝E" panose="02020909000000000000" pitchFamily="17" charset="-128"/>
              <a:ea typeface="HG明朝E" panose="02020909000000000000" pitchFamily="17" charset="-128"/>
            </a:endParaRPr>
          </a:p>
        </p:txBody>
      </p:sp>
      <p:sp>
        <p:nvSpPr>
          <p:cNvPr id="6170" name="スライド番号プレースホルダー 1">
            <a:extLst>
              <a:ext uri="{FF2B5EF4-FFF2-40B4-BE49-F238E27FC236}">
                <a16:creationId xmlns:a16="http://schemas.microsoft.com/office/drawing/2014/main" id="{BD744236-2CCC-4AE5-96C9-93E921806B82}"/>
              </a:ext>
            </a:extLst>
          </p:cNvPr>
          <p:cNvSpPr>
            <a:spLocks noGrp="1"/>
          </p:cNvSpPr>
          <p:nvPr>
            <p:ph type="sldNum" sz="quarter" idx="12"/>
          </p:nvPr>
        </p:nvSpPr>
        <p:spPr>
          <a:noFill/>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FC6DACC4-67B3-4858-A4F3-20F940BD8FDB}" type="slidenum">
              <a:rPr lang="en-US" altLang="ja-JP" smtClean="0"/>
              <a:pPr/>
              <a:t>2</a:t>
            </a:fld>
            <a:endParaRPr lang="en-US" altLang="ja-JP"/>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1">
            <a:extLst>
              <a:ext uri="{FF2B5EF4-FFF2-40B4-BE49-F238E27FC236}">
                <a16:creationId xmlns:a16="http://schemas.microsoft.com/office/drawing/2014/main" id="{51DF05C8-D3EE-4C75-B7C7-9D3BCC20D618}"/>
              </a:ext>
            </a:extLst>
          </p:cNvPr>
          <p:cNvSpPr txBox="1">
            <a:spLocks noChangeArrowheads="1"/>
          </p:cNvSpPr>
          <p:nvPr/>
        </p:nvSpPr>
        <p:spPr bwMode="auto">
          <a:xfrm>
            <a:off x="755650" y="819150"/>
            <a:ext cx="11525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1"/>
              <a:t>沿　　　　革</a:t>
            </a:r>
          </a:p>
        </p:txBody>
      </p:sp>
      <p:sp>
        <p:nvSpPr>
          <p:cNvPr id="7171" name="Text Box 25">
            <a:extLst>
              <a:ext uri="{FF2B5EF4-FFF2-40B4-BE49-F238E27FC236}">
                <a16:creationId xmlns:a16="http://schemas.microsoft.com/office/drawing/2014/main" id="{8DCBAE7A-F855-4D91-8400-4D11F1B9E20A}"/>
              </a:ext>
            </a:extLst>
          </p:cNvPr>
          <p:cNvSpPr txBox="1">
            <a:spLocks noChangeArrowheads="1"/>
          </p:cNvSpPr>
          <p:nvPr/>
        </p:nvSpPr>
        <p:spPr bwMode="auto">
          <a:xfrm>
            <a:off x="373062" y="247650"/>
            <a:ext cx="80153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latin typeface="HG明朝E" panose="02020909000000000000" pitchFamily="17" charset="-128"/>
                <a:ea typeface="HG明朝E" panose="02020909000000000000" pitchFamily="17" charset="-128"/>
              </a:rPr>
              <a:t>Ⅰ.</a:t>
            </a:r>
            <a:r>
              <a:rPr lang="ja-JP" altLang="en-US" sz="1800" dirty="0">
                <a:latin typeface="HG明朝E" panose="02020909000000000000" pitchFamily="17" charset="-128"/>
                <a:ea typeface="HG明朝E" panose="02020909000000000000" pitchFamily="17" charset="-128"/>
              </a:rPr>
              <a:t>会社概要－③</a:t>
            </a:r>
            <a:r>
              <a:rPr lang="ja-JP" altLang="en-US" sz="1400" dirty="0">
                <a:latin typeface="HG明朝E" panose="02020909000000000000" pitchFamily="17" charset="-128"/>
                <a:ea typeface="HG明朝E" panose="02020909000000000000" pitchFamily="17" charset="-128"/>
              </a:rPr>
              <a:t>（立地基準の内、３</a:t>
            </a:r>
            <a:r>
              <a:rPr lang="en-US" altLang="ja-JP" sz="1400" dirty="0">
                <a:latin typeface="HG明朝E" panose="02020909000000000000" pitchFamily="17" charset="-128"/>
                <a:ea typeface="HG明朝E" panose="02020909000000000000" pitchFamily="17" charset="-128"/>
              </a:rPr>
              <a:t>-(1)</a:t>
            </a:r>
            <a:r>
              <a:rPr lang="ja-JP" altLang="en-US" sz="1400" dirty="0">
                <a:latin typeface="HG明朝E" panose="02020909000000000000" pitchFamily="17" charset="-128"/>
                <a:ea typeface="HG明朝E" panose="02020909000000000000" pitchFamily="17" charset="-128"/>
              </a:rPr>
              <a:t>及び</a:t>
            </a:r>
            <a:r>
              <a:rPr lang="en-US" altLang="ja-JP" sz="1400" dirty="0">
                <a:latin typeface="HG明朝E" panose="02020909000000000000" pitchFamily="17" charset="-128"/>
                <a:ea typeface="HG明朝E" panose="02020909000000000000" pitchFamily="17" charset="-128"/>
              </a:rPr>
              <a:t>(2)</a:t>
            </a:r>
            <a:r>
              <a:rPr lang="ja-JP" altLang="en-US" sz="1400" dirty="0">
                <a:latin typeface="HG明朝E" panose="02020909000000000000" pitchFamily="17" charset="-128"/>
                <a:ea typeface="HG明朝E" panose="02020909000000000000" pitchFamily="17" charset="-128"/>
              </a:rPr>
              <a:t>を確認します。）</a:t>
            </a:r>
            <a:endParaRPr lang="ja-JP" altLang="en-US" sz="1800" dirty="0">
              <a:latin typeface="HG明朝E" panose="02020909000000000000" pitchFamily="17" charset="-128"/>
              <a:ea typeface="HG明朝E" panose="02020909000000000000" pitchFamily="17" charset="-128"/>
            </a:endParaRPr>
          </a:p>
        </p:txBody>
      </p:sp>
      <p:sp>
        <p:nvSpPr>
          <p:cNvPr id="7172" name="Rectangle 27">
            <a:extLst>
              <a:ext uri="{FF2B5EF4-FFF2-40B4-BE49-F238E27FC236}">
                <a16:creationId xmlns:a16="http://schemas.microsoft.com/office/drawing/2014/main" id="{00412422-D080-4BCE-906A-2F0B9DC25275}"/>
              </a:ext>
            </a:extLst>
          </p:cNvPr>
          <p:cNvSpPr>
            <a:spLocks noChangeArrowheads="1"/>
          </p:cNvSpPr>
          <p:nvPr/>
        </p:nvSpPr>
        <p:spPr bwMode="auto">
          <a:xfrm>
            <a:off x="2484438" y="1700213"/>
            <a:ext cx="2794355" cy="307777"/>
          </a:xfrm>
          <a:prstGeom prst="rect">
            <a:avLst/>
          </a:prstGeom>
          <a:solidFill>
            <a:srgbClr val="FFFF99"/>
          </a:solidFill>
          <a:ln w="571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FF3300"/>
                </a:solidFill>
              </a:rPr>
              <a:t>会社の主な沿革をご記入ください。</a:t>
            </a:r>
          </a:p>
        </p:txBody>
      </p:sp>
      <p:sp>
        <p:nvSpPr>
          <p:cNvPr id="7173" name="スライド番号プレースホルダー 1">
            <a:extLst>
              <a:ext uri="{FF2B5EF4-FFF2-40B4-BE49-F238E27FC236}">
                <a16:creationId xmlns:a16="http://schemas.microsoft.com/office/drawing/2014/main" id="{D36AC74C-07E5-496E-BC68-C46D4E0519D7}"/>
              </a:ext>
            </a:extLst>
          </p:cNvPr>
          <p:cNvSpPr>
            <a:spLocks noGrp="1"/>
          </p:cNvSpPr>
          <p:nvPr>
            <p:ph type="sldNum" sz="quarter" idx="12"/>
          </p:nvPr>
        </p:nvSpPr>
        <p:spPr>
          <a:noFill/>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1D22A40-F842-4D88-B090-C277F50171CE}" type="slidenum">
              <a:rPr lang="en-US" altLang="ja-JP" smtClean="0"/>
              <a:pPr/>
              <a:t>3</a:t>
            </a:fld>
            <a:endParaRPr lang="en-US" altLang="ja-JP"/>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a:extLst>
              <a:ext uri="{FF2B5EF4-FFF2-40B4-BE49-F238E27FC236}">
                <a16:creationId xmlns:a16="http://schemas.microsoft.com/office/drawing/2014/main" id="{A8AD416A-4D18-4028-953E-6E409BFB7E9A}"/>
              </a:ext>
            </a:extLst>
          </p:cNvPr>
          <p:cNvSpPr>
            <a:spLocks noChangeArrowheads="1"/>
          </p:cNvSpPr>
          <p:nvPr/>
        </p:nvSpPr>
        <p:spPr bwMode="auto">
          <a:xfrm>
            <a:off x="3276600" y="1916113"/>
            <a:ext cx="2132013" cy="361950"/>
          </a:xfrm>
          <a:prstGeom prst="rect">
            <a:avLst/>
          </a:prstGeom>
          <a:solidFill>
            <a:srgbClr val="FFFF99"/>
          </a:solidFill>
          <a:ln w="571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a:solidFill>
                  <a:srgbClr val="FF3300"/>
                </a:solidFill>
              </a:rPr>
              <a:t>組織図をご記入ください。</a:t>
            </a:r>
          </a:p>
        </p:txBody>
      </p:sp>
      <p:sp>
        <p:nvSpPr>
          <p:cNvPr id="8195" name="Text Box 4">
            <a:extLst>
              <a:ext uri="{FF2B5EF4-FFF2-40B4-BE49-F238E27FC236}">
                <a16:creationId xmlns:a16="http://schemas.microsoft.com/office/drawing/2014/main" id="{B8CF95A7-05E1-4F61-91DF-76F0055A3DEE}"/>
              </a:ext>
            </a:extLst>
          </p:cNvPr>
          <p:cNvSpPr txBox="1">
            <a:spLocks noChangeArrowheads="1"/>
          </p:cNvSpPr>
          <p:nvPr/>
        </p:nvSpPr>
        <p:spPr bwMode="auto">
          <a:xfrm>
            <a:off x="373062" y="247650"/>
            <a:ext cx="83137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latin typeface="HG明朝E" panose="02020909000000000000" pitchFamily="17" charset="-128"/>
                <a:ea typeface="HG明朝E" panose="02020909000000000000" pitchFamily="17" charset="-128"/>
              </a:rPr>
              <a:t>Ⅱ</a:t>
            </a:r>
            <a:r>
              <a:rPr lang="ja-JP" altLang="en-US" sz="1800" dirty="0" err="1">
                <a:latin typeface="HG明朝E" panose="02020909000000000000" pitchFamily="17" charset="-128"/>
                <a:ea typeface="HG明朝E" panose="02020909000000000000" pitchFamily="17" charset="-128"/>
              </a:rPr>
              <a:t>．</a:t>
            </a:r>
            <a:r>
              <a:rPr lang="ja-JP" altLang="en-US" sz="1800" dirty="0">
                <a:latin typeface="HG明朝E" panose="02020909000000000000" pitchFamily="17" charset="-128"/>
                <a:ea typeface="HG明朝E" panose="02020909000000000000" pitchFamily="17" charset="-128"/>
              </a:rPr>
              <a:t>組織図</a:t>
            </a:r>
            <a:r>
              <a:rPr lang="ja-JP" altLang="en-US" sz="1400" dirty="0">
                <a:latin typeface="HG明朝E" panose="02020909000000000000" pitchFamily="17" charset="-128"/>
                <a:ea typeface="HG明朝E" panose="02020909000000000000" pitchFamily="17" charset="-128"/>
              </a:rPr>
              <a:t>（立地基準の内、３</a:t>
            </a:r>
            <a:r>
              <a:rPr lang="en-US" altLang="ja-JP" sz="1400" dirty="0">
                <a:latin typeface="HG明朝E" panose="02020909000000000000" pitchFamily="17" charset="-128"/>
                <a:ea typeface="HG明朝E" panose="02020909000000000000" pitchFamily="17" charset="-128"/>
              </a:rPr>
              <a:t>-(1)</a:t>
            </a:r>
            <a:r>
              <a:rPr lang="ja-JP" altLang="en-US" sz="1400" dirty="0">
                <a:latin typeface="HG明朝E" panose="02020909000000000000" pitchFamily="17" charset="-128"/>
                <a:ea typeface="HG明朝E" panose="02020909000000000000" pitchFamily="17" charset="-128"/>
              </a:rPr>
              <a:t>及び</a:t>
            </a:r>
            <a:r>
              <a:rPr lang="en-US" altLang="ja-JP" sz="1400" dirty="0">
                <a:latin typeface="HG明朝E" panose="02020909000000000000" pitchFamily="17" charset="-128"/>
                <a:ea typeface="HG明朝E" panose="02020909000000000000" pitchFamily="17" charset="-128"/>
              </a:rPr>
              <a:t>(2)</a:t>
            </a:r>
            <a:r>
              <a:rPr lang="ja-JP" altLang="en-US" sz="1400" dirty="0">
                <a:latin typeface="HG明朝E" panose="02020909000000000000" pitchFamily="17" charset="-128"/>
                <a:ea typeface="HG明朝E" panose="02020909000000000000" pitchFamily="17" charset="-128"/>
              </a:rPr>
              <a:t>を確認します。）</a:t>
            </a:r>
            <a:endParaRPr lang="ja-JP" altLang="en-US" sz="1800" dirty="0">
              <a:latin typeface="HG明朝E" panose="02020909000000000000" pitchFamily="17" charset="-128"/>
              <a:ea typeface="HG明朝E" panose="02020909000000000000" pitchFamily="17" charset="-128"/>
            </a:endParaRPr>
          </a:p>
        </p:txBody>
      </p:sp>
      <p:sp>
        <p:nvSpPr>
          <p:cNvPr id="8196" name="スライド番号プレースホルダー 1">
            <a:extLst>
              <a:ext uri="{FF2B5EF4-FFF2-40B4-BE49-F238E27FC236}">
                <a16:creationId xmlns:a16="http://schemas.microsoft.com/office/drawing/2014/main" id="{CA518F52-77B3-46B4-A909-77643497FAB6}"/>
              </a:ext>
            </a:extLst>
          </p:cNvPr>
          <p:cNvSpPr>
            <a:spLocks noGrp="1"/>
          </p:cNvSpPr>
          <p:nvPr>
            <p:ph type="sldNum" sz="quarter" idx="12"/>
          </p:nvPr>
        </p:nvSpPr>
        <p:spPr>
          <a:noFill/>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4A2D4D1-C794-4A7A-A028-CBD7D7FC22B2}" type="slidenum">
              <a:rPr lang="en-US" altLang="ja-JP" smtClean="0"/>
              <a:pPr/>
              <a:t>4</a:t>
            </a:fld>
            <a:endParaRPr lang="en-US" altLang="ja-JP"/>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3">
            <a:extLst>
              <a:ext uri="{FF2B5EF4-FFF2-40B4-BE49-F238E27FC236}">
                <a16:creationId xmlns:a16="http://schemas.microsoft.com/office/drawing/2014/main" id="{EE31A7E6-B227-4CF4-890A-A709CF0340B1}"/>
              </a:ext>
            </a:extLst>
          </p:cNvPr>
          <p:cNvSpPr txBox="1">
            <a:spLocks noChangeArrowheads="1"/>
          </p:cNvSpPr>
          <p:nvPr/>
        </p:nvSpPr>
        <p:spPr bwMode="auto">
          <a:xfrm>
            <a:off x="373062" y="247650"/>
            <a:ext cx="837540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latin typeface="HG明朝E" panose="02020909000000000000" pitchFamily="17" charset="-128"/>
                <a:ea typeface="HG明朝E" panose="02020909000000000000" pitchFamily="17" charset="-128"/>
              </a:rPr>
              <a:t>Ⅲ</a:t>
            </a:r>
            <a:r>
              <a:rPr lang="ja-JP" altLang="en-US" sz="1800" dirty="0" err="1">
                <a:latin typeface="HG明朝E" panose="02020909000000000000" pitchFamily="17" charset="-128"/>
                <a:ea typeface="HG明朝E" panose="02020909000000000000" pitchFamily="17" charset="-128"/>
              </a:rPr>
              <a:t>．</a:t>
            </a:r>
            <a:r>
              <a:rPr lang="ja-JP" altLang="en-US" sz="1800" dirty="0">
                <a:latin typeface="HG明朝E" panose="02020909000000000000" pitchFamily="17" charset="-128"/>
                <a:ea typeface="HG明朝E" panose="02020909000000000000" pitchFamily="17" charset="-128"/>
              </a:rPr>
              <a:t>経営方針</a:t>
            </a:r>
            <a:r>
              <a:rPr lang="ja-JP" altLang="en-US" sz="1400" dirty="0">
                <a:latin typeface="HG明朝E" panose="02020909000000000000" pitchFamily="17" charset="-128"/>
                <a:ea typeface="HG明朝E" panose="02020909000000000000" pitchFamily="17" charset="-128"/>
              </a:rPr>
              <a:t>（立地基準の内、３</a:t>
            </a:r>
            <a:r>
              <a:rPr lang="en-US" altLang="ja-JP" sz="1400" dirty="0">
                <a:latin typeface="HG明朝E" panose="02020909000000000000" pitchFamily="17" charset="-128"/>
                <a:ea typeface="HG明朝E" panose="02020909000000000000" pitchFamily="17" charset="-128"/>
              </a:rPr>
              <a:t>-(1)</a:t>
            </a:r>
            <a:r>
              <a:rPr lang="ja-JP" altLang="en-US" sz="1400" dirty="0">
                <a:latin typeface="HG明朝E" panose="02020909000000000000" pitchFamily="17" charset="-128"/>
                <a:ea typeface="HG明朝E" panose="02020909000000000000" pitchFamily="17" charset="-128"/>
              </a:rPr>
              <a:t>及び</a:t>
            </a:r>
            <a:r>
              <a:rPr lang="en-US" altLang="ja-JP" sz="1400" dirty="0">
                <a:latin typeface="HG明朝E" panose="02020909000000000000" pitchFamily="17" charset="-128"/>
                <a:ea typeface="HG明朝E" panose="02020909000000000000" pitchFamily="17" charset="-128"/>
              </a:rPr>
              <a:t>(2)</a:t>
            </a:r>
            <a:r>
              <a:rPr lang="ja-JP" altLang="en-US" sz="1400" dirty="0">
                <a:latin typeface="HG明朝E" panose="02020909000000000000" pitchFamily="17" charset="-128"/>
                <a:ea typeface="HG明朝E" panose="02020909000000000000" pitchFamily="17" charset="-128"/>
              </a:rPr>
              <a:t>を確認します。）</a:t>
            </a:r>
            <a:endParaRPr lang="en-US" altLang="ja-JP" sz="1800" dirty="0">
              <a:latin typeface="HG明朝E" panose="02020909000000000000" pitchFamily="17" charset="-128"/>
              <a:ea typeface="HG明朝E" panose="02020909000000000000" pitchFamily="17" charset="-128"/>
            </a:endParaRPr>
          </a:p>
        </p:txBody>
      </p:sp>
      <p:sp>
        <p:nvSpPr>
          <p:cNvPr id="9219" name="Rectangle 5">
            <a:extLst>
              <a:ext uri="{FF2B5EF4-FFF2-40B4-BE49-F238E27FC236}">
                <a16:creationId xmlns:a16="http://schemas.microsoft.com/office/drawing/2014/main" id="{021E892A-9CFD-4A3D-849A-732B98CA24DD}"/>
              </a:ext>
            </a:extLst>
          </p:cNvPr>
          <p:cNvSpPr>
            <a:spLocks noChangeArrowheads="1"/>
          </p:cNvSpPr>
          <p:nvPr/>
        </p:nvSpPr>
        <p:spPr bwMode="auto">
          <a:xfrm>
            <a:off x="2235994" y="1772816"/>
            <a:ext cx="4672012" cy="523220"/>
          </a:xfrm>
          <a:prstGeom prst="rect">
            <a:avLst/>
          </a:prstGeom>
          <a:solidFill>
            <a:srgbClr val="FFFF99"/>
          </a:solidFill>
          <a:ln w="571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FF3300"/>
                </a:solidFill>
              </a:rPr>
              <a:t>経営理念や、今後の目標の他に品質方針、社会貢献活動、</a:t>
            </a:r>
          </a:p>
          <a:p>
            <a:pPr eaLnBrk="1" hangingPunct="1">
              <a:spcBef>
                <a:spcPct val="0"/>
              </a:spcBef>
              <a:buFontTx/>
              <a:buNone/>
            </a:pPr>
            <a:r>
              <a:rPr lang="ja-JP" altLang="en-US" sz="1400" dirty="0">
                <a:solidFill>
                  <a:srgbClr val="FF3300"/>
                </a:solidFill>
              </a:rPr>
              <a:t>環境への配慮などについてご記入ください。</a:t>
            </a:r>
          </a:p>
        </p:txBody>
      </p:sp>
      <p:sp>
        <p:nvSpPr>
          <p:cNvPr id="9220" name="スライド番号プレースホルダー 1">
            <a:extLst>
              <a:ext uri="{FF2B5EF4-FFF2-40B4-BE49-F238E27FC236}">
                <a16:creationId xmlns:a16="http://schemas.microsoft.com/office/drawing/2014/main" id="{CD8D49E3-90DC-4DBE-B3EB-A74FF9E805D2}"/>
              </a:ext>
            </a:extLst>
          </p:cNvPr>
          <p:cNvSpPr>
            <a:spLocks noGrp="1"/>
          </p:cNvSpPr>
          <p:nvPr>
            <p:ph type="sldNum" sz="quarter" idx="12"/>
          </p:nvPr>
        </p:nvSpPr>
        <p:spPr>
          <a:noFill/>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7C544B0-0931-404D-BDB7-A83B935F2088}" type="slidenum">
              <a:rPr lang="en-US" altLang="ja-JP" smtClean="0"/>
              <a:pPr/>
              <a:t>5</a:t>
            </a:fld>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3">
            <a:extLst>
              <a:ext uri="{FF2B5EF4-FFF2-40B4-BE49-F238E27FC236}">
                <a16:creationId xmlns:a16="http://schemas.microsoft.com/office/drawing/2014/main" id="{14C3B67A-BEA1-4A25-B891-0B77F5584DED}"/>
              </a:ext>
            </a:extLst>
          </p:cNvPr>
          <p:cNvSpPr txBox="1">
            <a:spLocks noChangeArrowheads="1"/>
          </p:cNvSpPr>
          <p:nvPr/>
        </p:nvSpPr>
        <p:spPr bwMode="auto">
          <a:xfrm>
            <a:off x="373063" y="247650"/>
            <a:ext cx="83137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latin typeface="HG明朝E" panose="02020909000000000000" pitchFamily="17" charset="-128"/>
                <a:ea typeface="HG明朝E" panose="02020909000000000000" pitchFamily="17" charset="-128"/>
              </a:rPr>
              <a:t>Ⅳ</a:t>
            </a:r>
            <a:r>
              <a:rPr lang="ja-JP" altLang="en-US" sz="1800" dirty="0" err="1">
                <a:latin typeface="HG明朝E" panose="02020909000000000000" pitchFamily="17" charset="-128"/>
                <a:ea typeface="HG明朝E" panose="02020909000000000000" pitchFamily="17" charset="-128"/>
              </a:rPr>
              <a:t>．</a:t>
            </a:r>
            <a:r>
              <a:rPr lang="ja-JP" altLang="en-US" sz="1800" dirty="0">
                <a:latin typeface="HG明朝E" panose="02020909000000000000" pitchFamily="17" charset="-128"/>
                <a:ea typeface="HG明朝E" panose="02020909000000000000" pitchFamily="17" charset="-128"/>
              </a:rPr>
              <a:t>当社の主要製品</a:t>
            </a:r>
            <a:r>
              <a:rPr lang="ja-JP" altLang="en-US" sz="1400" dirty="0">
                <a:latin typeface="HG明朝E" panose="02020909000000000000" pitchFamily="17" charset="-128"/>
                <a:ea typeface="HG明朝E" panose="02020909000000000000" pitchFamily="17" charset="-128"/>
              </a:rPr>
              <a:t>（立地基準の内、３</a:t>
            </a:r>
            <a:r>
              <a:rPr lang="en-US" altLang="ja-JP" sz="1400" dirty="0">
                <a:latin typeface="HG明朝E" panose="02020909000000000000" pitchFamily="17" charset="-128"/>
                <a:ea typeface="HG明朝E" panose="02020909000000000000" pitchFamily="17" charset="-128"/>
              </a:rPr>
              <a:t>-(2)</a:t>
            </a:r>
            <a:r>
              <a:rPr lang="ja-JP" altLang="en-US" sz="1400" dirty="0">
                <a:latin typeface="HG明朝E" panose="02020909000000000000" pitchFamily="17" charset="-128"/>
                <a:ea typeface="HG明朝E" panose="02020909000000000000" pitchFamily="17" charset="-128"/>
              </a:rPr>
              <a:t>を確認します。）</a:t>
            </a:r>
            <a:endParaRPr lang="ja-JP" altLang="en-US" sz="1800" dirty="0">
              <a:latin typeface="HG明朝E" panose="02020909000000000000" pitchFamily="17" charset="-128"/>
              <a:ea typeface="HG明朝E" panose="02020909000000000000" pitchFamily="17" charset="-128"/>
            </a:endParaRPr>
          </a:p>
        </p:txBody>
      </p:sp>
      <p:sp>
        <p:nvSpPr>
          <p:cNvPr id="10243" name="Rectangle 4">
            <a:extLst>
              <a:ext uri="{FF2B5EF4-FFF2-40B4-BE49-F238E27FC236}">
                <a16:creationId xmlns:a16="http://schemas.microsoft.com/office/drawing/2014/main" id="{C273668F-461D-4128-9F3A-6FA7B69D6977}"/>
              </a:ext>
            </a:extLst>
          </p:cNvPr>
          <p:cNvSpPr>
            <a:spLocks noChangeArrowheads="1"/>
          </p:cNvSpPr>
          <p:nvPr/>
        </p:nvSpPr>
        <p:spPr bwMode="auto">
          <a:xfrm>
            <a:off x="827584" y="1772816"/>
            <a:ext cx="7356501" cy="1815882"/>
          </a:xfrm>
          <a:prstGeom prst="rect">
            <a:avLst/>
          </a:prstGeom>
          <a:solidFill>
            <a:srgbClr val="FFFF99"/>
          </a:solidFill>
          <a:ln w="571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FF3300"/>
                </a:solidFill>
              </a:rPr>
              <a:t>主要製品の紹介と簡単な説明。</a:t>
            </a:r>
          </a:p>
          <a:p>
            <a:pPr eaLnBrk="1" hangingPunct="1">
              <a:spcBef>
                <a:spcPct val="0"/>
              </a:spcBef>
              <a:buFontTx/>
              <a:buNone/>
            </a:pPr>
            <a:r>
              <a:rPr lang="ja-JP" altLang="en-US" sz="1400" dirty="0">
                <a:solidFill>
                  <a:srgbClr val="FF3300"/>
                </a:solidFill>
              </a:rPr>
              <a:t>画像や実物があれば、わかりやすいかと思います。</a:t>
            </a:r>
            <a:endParaRPr lang="en-US" altLang="ja-JP" sz="1400" dirty="0">
              <a:solidFill>
                <a:srgbClr val="FF3300"/>
              </a:solidFill>
            </a:endParaRPr>
          </a:p>
          <a:p>
            <a:pPr eaLnBrk="1" hangingPunct="1">
              <a:spcBef>
                <a:spcPct val="0"/>
              </a:spcBef>
              <a:buFontTx/>
              <a:buNone/>
            </a:pPr>
            <a:endParaRPr lang="en-US" altLang="ja-JP" sz="1400" dirty="0">
              <a:solidFill>
                <a:srgbClr val="FF3300"/>
              </a:solidFill>
            </a:endParaRPr>
          </a:p>
          <a:p>
            <a:pPr eaLnBrk="1" hangingPunct="1">
              <a:spcBef>
                <a:spcPct val="0"/>
              </a:spcBef>
              <a:buFontTx/>
              <a:buNone/>
            </a:pPr>
            <a:r>
              <a:rPr lang="ja-JP" altLang="en-US" sz="1400" dirty="0">
                <a:solidFill>
                  <a:srgbClr val="FF3300"/>
                </a:solidFill>
              </a:rPr>
              <a:t>以下のいずれかの項目に該当することが必要ですので、該当する項目についても記載ください。</a:t>
            </a:r>
            <a:endParaRPr lang="en-US" altLang="ja-JP" sz="1400" dirty="0">
              <a:solidFill>
                <a:srgbClr val="FF3300"/>
              </a:solidFill>
            </a:endParaRPr>
          </a:p>
          <a:p>
            <a:pPr eaLnBrk="1" hangingPunct="1">
              <a:spcBef>
                <a:spcPct val="0"/>
              </a:spcBef>
              <a:buFontTx/>
              <a:buNone/>
            </a:pPr>
            <a:r>
              <a:rPr lang="ja-JP" altLang="en-US" sz="1400" dirty="0">
                <a:solidFill>
                  <a:srgbClr val="FF3300"/>
                </a:solidFill>
              </a:rPr>
              <a:t>・大学、研究機関等との研究成果・シーズの産業化を図っていること</a:t>
            </a:r>
            <a:endParaRPr lang="en-US" altLang="ja-JP" sz="1400" dirty="0">
              <a:solidFill>
                <a:srgbClr val="FF3300"/>
              </a:solidFill>
            </a:endParaRPr>
          </a:p>
          <a:p>
            <a:pPr eaLnBrk="1" hangingPunct="1">
              <a:spcBef>
                <a:spcPct val="0"/>
              </a:spcBef>
              <a:buFontTx/>
              <a:buNone/>
            </a:pPr>
            <a:r>
              <a:rPr lang="ja-JP" altLang="en-US" sz="1400" dirty="0">
                <a:solidFill>
                  <a:srgbClr val="FF3300"/>
                </a:solidFill>
              </a:rPr>
              <a:t>・大学、研究機関等との連携（共同研究又は指導を受けていること）を図っていること</a:t>
            </a:r>
            <a:endParaRPr lang="en-US" altLang="ja-JP" sz="1400" dirty="0">
              <a:solidFill>
                <a:srgbClr val="FF3300"/>
              </a:solidFill>
            </a:endParaRPr>
          </a:p>
          <a:p>
            <a:pPr eaLnBrk="1" hangingPunct="1">
              <a:spcBef>
                <a:spcPct val="0"/>
              </a:spcBef>
              <a:buFontTx/>
              <a:buNone/>
            </a:pPr>
            <a:r>
              <a:rPr lang="ja-JP" altLang="en-US" sz="1400" dirty="0">
                <a:solidFill>
                  <a:srgbClr val="FF3300"/>
                </a:solidFill>
              </a:rPr>
              <a:t>・新製品開発、新分野への進出計画を有すること</a:t>
            </a:r>
            <a:endParaRPr lang="en-US" altLang="ja-JP" sz="1400" dirty="0">
              <a:solidFill>
                <a:srgbClr val="FF3300"/>
              </a:solidFill>
            </a:endParaRPr>
          </a:p>
          <a:p>
            <a:pPr eaLnBrk="1" hangingPunct="1">
              <a:spcBef>
                <a:spcPct val="0"/>
              </a:spcBef>
              <a:buFontTx/>
              <a:buNone/>
            </a:pPr>
            <a:r>
              <a:rPr lang="ja-JP" altLang="en-US" sz="1400" dirty="0">
                <a:solidFill>
                  <a:srgbClr val="FF3300"/>
                </a:solidFill>
              </a:rPr>
              <a:t>・特許等知的財産を有していること</a:t>
            </a:r>
          </a:p>
        </p:txBody>
      </p:sp>
      <p:sp>
        <p:nvSpPr>
          <p:cNvPr id="10244" name="スライド番号プレースホルダー 1">
            <a:extLst>
              <a:ext uri="{FF2B5EF4-FFF2-40B4-BE49-F238E27FC236}">
                <a16:creationId xmlns:a16="http://schemas.microsoft.com/office/drawing/2014/main" id="{D25216FF-24C0-43AB-B8A9-A8ED5A5BD14E}"/>
              </a:ext>
            </a:extLst>
          </p:cNvPr>
          <p:cNvSpPr>
            <a:spLocks noGrp="1"/>
          </p:cNvSpPr>
          <p:nvPr>
            <p:ph type="sldNum" sz="quarter" idx="12"/>
          </p:nvPr>
        </p:nvSpPr>
        <p:spPr>
          <a:noFill/>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2973145-ADE8-4181-9377-59165FEED749}" type="slidenum">
              <a:rPr lang="en-US" altLang="ja-JP" smtClean="0"/>
              <a:pPr/>
              <a:t>6</a:t>
            </a:fld>
            <a:endParaRPr lang="en-US" altLang="ja-JP"/>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3">
            <a:extLst>
              <a:ext uri="{FF2B5EF4-FFF2-40B4-BE49-F238E27FC236}">
                <a16:creationId xmlns:a16="http://schemas.microsoft.com/office/drawing/2014/main" id="{DC7732DD-CC31-4A42-B385-0750D25BD75D}"/>
              </a:ext>
            </a:extLst>
          </p:cNvPr>
          <p:cNvSpPr txBox="1">
            <a:spLocks noChangeArrowheads="1"/>
          </p:cNvSpPr>
          <p:nvPr/>
        </p:nvSpPr>
        <p:spPr bwMode="auto">
          <a:xfrm>
            <a:off x="307974" y="118329"/>
            <a:ext cx="851249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latin typeface="HG明朝E" panose="02020909000000000000" pitchFamily="17" charset="-128"/>
                <a:ea typeface="HG明朝E" panose="02020909000000000000" pitchFamily="17" charset="-128"/>
              </a:rPr>
              <a:t>Ⅴ</a:t>
            </a:r>
            <a:r>
              <a:rPr lang="ja-JP" altLang="en-US" sz="1800" dirty="0" err="1">
                <a:latin typeface="HG明朝E" panose="02020909000000000000" pitchFamily="17" charset="-128"/>
                <a:ea typeface="HG明朝E" panose="02020909000000000000" pitchFamily="17" charset="-128"/>
              </a:rPr>
              <a:t>．</a:t>
            </a:r>
            <a:r>
              <a:rPr lang="ja-JP" altLang="en-US" sz="1800" dirty="0">
                <a:latin typeface="HG明朝E" panose="02020909000000000000" pitchFamily="17" charset="-128"/>
                <a:ea typeface="HG明朝E" panose="02020909000000000000" pitchFamily="17" charset="-128"/>
              </a:rPr>
              <a:t>研究開発型産業施設新設について－①</a:t>
            </a:r>
            <a:endParaRPr lang="en-US" altLang="ja-JP" sz="1800" dirty="0">
              <a:latin typeface="HG明朝E" panose="02020909000000000000" pitchFamily="17" charset="-128"/>
              <a:ea typeface="HG明朝E" panose="02020909000000000000" pitchFamily="17" charset="-128"/>
            </a:endParaRPr>
          </a:p>
          <a:p>
            <a:pPr eaLnBrk="1" hangingPunct="1">
              <a:spcBef>
                <a:spcPct val="0"/>
              </a:spcBef>
              <a:buFontTx/>
              <a:buNone/>
            </a:pPr>
            <a:r>
              <a:rPr lang="ja-JP" altLang="en-US" sz="1400" dirty="0">
                <a:latin typeface="HG明朝E" panose="02020909000000000000" pitchFamily="17" charset="-128"/>
                <a:ea typeface="HG明朝E" panose="02020909000000000000" pitchFamily="17" charset="-128"/>
              </a:rPr>
              <a:t>（立地基準の内、３</a:t>
            </a:r>
            <a:r>
              <a:rPr lang="en-US" altLang="ja-JP" sz="1400" dirty="0">
                <a:latin typeface="HG明朝E" panose="02020909000000000000" pitchFamily="17" charset="-128"/>
                <a:ea typeface="HG明朝E" panose="02020909000000000000" pitchFamily="17" charset="-128"/>
              </a:rPr>
              <a:t>-(2)</a:t>
            </a:r>
            <a:r>
              <a:rPr lang="ja-JP" altLang="en-US" sz="1400" dirty="0" err="1">
                <a:latin typeface="HG明朝E" panose="02020909000000000000" pitchFamily="17" charset="-128"/>
                <a:ea typeface="HG明朝E" panose="02020909000000000000" pitchFamily="17" charset="-128"/>
              </a:rPr>
              <a:t>、</a:t>
            </a:r>
            <a:r>
              <a:rPr lang="ja-JP" altLang="en-US" sz="1400" dirty="0">
                <a:latin typeface="HG明朝E" panose="02020909000000000000" pitchFamily="17" charset="-128"/>
                <a:ea typeface="HG明朝E" panose="02020909000000000000" pitchFamily="17" charset="-128"/>
              </a:rPr>
              <a:t>４</a:t>
            </a:r>
            <a:r>
              <a:rPr lang="en-US" altLang="ja-JP" sz="1400" dirty="0">
                <a:latin typeface="HG明朝E" panose="02020909000000000000" pitchFamily="17" charset="-128"/>
                <a:ea typeface="HG明朝E" panose="02020909000000000000" pitchFamily="17" charset="-128"/>
              </a:rPr>
              <a:t>-(1)</a:t>
            </a:r>
            <a:r>
              <a:rPr lang="ja-JP" altLang="en-US" sz="1400" dirty="0">
                <a:latin typeface="HG明朝E" panose="02020909000000000000" pitchFamily="17" charset="-128"/>
                <a:ea typeface="HG明朝E" panose="02020909000000000000" pitchFamily="17" charset="-128"/>
              </a:rPr>
              <a:t>及び</a:t>
            </a:r>
            <a:r>
              <a:rPr lang="en-US" altLang="ja-JP" sz="1400" dirty="0">
                <a:latin typeface="HG明朝E" panose="02020909000000000000" pitchFamily="17" charset="-128"/>
                <a:ea typeface="HG明朝E" panose="02020909000000000000" pitchFamily="17" charset="-128"/>
              </a:rPr>
              <a:t>(2)</a:t>
            </a:r>
            <a:r>
              <a:rPr lang="ja-JP" altLang="en-US" sz="1400" dirty="0">
                <a:latin typeface="HG明朝E" panose="02020909000000000000" pitchFamily="17" charset="-128"/>
                <a:ea typeface="HG明朝E" panose="02020909000000000000" pitchFamily="17" charset="-128"/>
              </a:rPr>
              <a:t>を確認します。）</a:t>
            </a:r>
            <a:endParaRPr lang="ja-JP" altLang="en-US" sz="1800" dirty="0">
              <a:latin typeface="HG明朝E" panose="02020909000000000000" pitchFamily="17" charset="-128"/>
              <a:ea typeface="HG明朝E" panose="02020909000000000000" pitchFamily="17" charset="-128"/>
            </a:endParaRPr>
          </a:p>
        </p:txBody>
      </p:sp>
      <p:sp>
        <p:nvSpPr>
          <p:cNvPr id="11267" name="Text Box 4">
            <a:extLst>
              <a:ext uri="{FF2B5EF4-FFF2-40B4-BE49-F238E27FC236}">
                <a16:creationId xmlns:a16="http://schemas.microsoft.com/office/drawing/2014/main" id="{E437D876-C6E4-49B1-A9FD-46F6679484F6}"/>
              </a:ext>
            </a:extLst>
          </p:cNvPr>
          <p:cNvSpPr txBox="1">
            <a:spLocks noChangeArrowheads="1"/>
          </p:cNvSpPr>
          <p:nvPr/>
        </p:nvSpPr>
        <p:spPr bwMode="auto">
          <a:xfrm>
            <a:off x="755650" y="1341586"/>
            <a:ext cx="28384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ea typeface="HGP創英角ｺﾞｼｯｸUB" panose="020B0900000000000000" pitchFamily="50" charset="-128"/>
              </a:rPr>
              <a:t>①</a:t>
            </a:r>
            <a:r>
              <a:rPr lang="ja-JP" altLang="en-US" sz="1400">
                <a:ea typeface="HGP創英角ｺﾞｼｯｸUB" panose="020B0900000000000000" pitchFamily="50" charset="-128"/>
              </a:rPr>
              <a:t>研究開発型産業施設新設の目的</a:t>
            </a:r>
          </a:p>
        </p:txBody>
      </p:sp>
      <p:sp>
        <p:nvSpPr>
          <p:cNvPr id="11268" name="Text Box 5">
            <a:extLst>
              <a:ext uri="{FF2B5EF4-FFF2-40B4-BE49-F238E27FC236}">
                <a16:creationId xmlns:a16="http://schemas.microsoft.com/office/drawing/2014/main" id="{A5F5B57A-E843-4E08-8708-5A64F9FBD855}"/>
              </a:ext>
            </a:extLst>
          </p:cNvPr>
          <p:cNvSpPr txBox="1">
            <a:spLocks noChangeArrowheads="1"/>
          </p:cNvSpPr>
          <p:nvPr/>
        </p:nvSpPr>
        <p:spPr bwMode="auto">
          <a:xfrm>
            <a:off x="755650" y="2494111"/>
            <a:ext cx="22288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ea typeface="HGP創英角ｺﾞｼｯｸUB" panose="020B0900000000000000" pitchFamily="50" charset="-128"/>
              </a:rPr>
              <a:t>②</a:t>
            </a:r>
            <a:r>
              <a:rPr lang="ja-JP" altLang="en-US" sz="1400">
                <a:ea typeface="HGP創英角ｺﾞｼｯｸUB" panose="020B0900000000000000" pitchFamily="50" charset="-128"/>
              </a:rPr>
              <a:t>当該地区を選定した理由</a:t>
            </a:r>
          </a:p>
        </p:txBody>
      </p:sp>
      <p:sp>
        <p:nvSpPr>
          <p:cNvPr id="11269" name="Text Box 6">
            <a:extLst>
              <a:ext uri="{FF2B5EF4-FFF2-40B4-BE49-F238E27FC236}">
                <a16:creationId xmlns:a16="http://schemas.microsoft.com/office/drawing/2014/main" id="{88626C60-FAC8-4D4D-82A9-C528596C7BE6}"/>
              </a:ext>
            </a:extLst>
          </p:cNvPr>
          <p:cNvSpPr txBox="1">
            <a:spLocks noChangeArrowheads="1"/>
          </p:cNvSpPr>
          <p:nvPr/>
        </p:nvSpPr>
        <p:spPr bwMode="auto">
          <a:xfrm>
            <a:off x="755650" y="3556149"/>
            <a:ext cx="22320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ea typeface="HGP創英角ｺﾞｼｯｸUB" panose="020B0900000000000000" pitchFamily="50" charset="-128"/>
              </a:rPr>
              <a:t>③</a:t>
            </a:r>
            <a:r>
              <a:rPr lang="ja-JP" altLang="en-US" sz="1400">
                <a:ea typeface="HGP創英角ｺﾞｼｯｸUB" panose="020B0900000000000000" pitchFamily="50" charset="-128"/>
              </a:rPr>
              <a:t>新施設の名称（仮）</a:t>
            </a:r>
          </a:p>
        </p:txBody>
      </p:sp>
      <p:sp>
        <p:nvSpPr>
          <p:cNvPr id="11270" name="Text Box 9">
            <a:extLst>
              <a:ext uri="{FF2B5EF4-FFF2-40B4-BE49-F238E27FC236}">
                <a16:creationId xmlns:a16="http://schemas.microsoft.com/office/drawing/2014/main" id="{B8CD7441-1746-46A8-B76B-A088970BECF3}"/>
              </a:ext>
            </a:extLst>
          </p:cNvPr>
          <p:cNvSpPr txBox="1">
            <a:spLocks noChangeArrowheads="1"/>
          </p:cNvSpPr>
          <p:nvPr/>
        </p:nvSpPr>
        <p:spPr bwMode="auto">
          <a:xfrm>
            <a:off x="755650" y="5084911"/>
            <a:ext cx="19494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ea typeface="HGP創英角ｺﾞｼｯｸUB" panose="020B0900000000000000" pitchFamily="50" charset="-128"/>
              </a:rPr>
              <a:t>④</a:t>
            </a:r>
            <a:r>
              <a:rPr lang="ja-JP" altLang="en-US" sz="1400">
                <a:ea typeface="HGP創英角ｺﾞｼｯｸUB" panose="020B0900000000000000" pitchFamily="50" charset="-128"/>
              </a:rPr>
              <a:t>研究開発の取組状況</a:t>
            </a:r>
          </a:p>
        </p:txBody>
      </p:sp>
      <p:sp>
        <p:nvSpPr>
          <p:cNvPr id="11271" name="Rectangle 10">
            <a:extLst>
              <a:ext uri="{FF2B5EF4-FFF2-40B4-BE49-F238E27FC236}">
                <a16:creationId xmlns:a16="http://schemas.microsoft.com/office/drawing/2014/main" id="{3E39CF84-A353-45CC-97EB-76960EFD01C7}"/>
              </a:ext>
            </a:extLst>
          </p:cNvPr>
          <p:cNvSpPr>
            <a:spLocks noChangeArrowheads="1"/>
          </p:cNvSpPr>
          <p:nvPr/>
        </p:nvSpPr>
        <p:spPr bwMode="auto">
          <a:xfrm>
            <a:off x="1835150" y="5453211"/>
            <a:ext cx="5362575" cy="1000125"/>
          </a:xfrm>
          <a:prstGeom prst="rect">
            <a:avLst/>
          </a:prstGeom>
          <a:solidFill>
            <a:srgbClr val="FFFF99"/>
          </a:solidFill>
          <a:ln w="571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a:solidFill>
                  <a:srgbClr val="FF3300"/>
                </a:solidFill>
              </a:rPr>
              <a:t>大学との連携等がございましたら、ご記入ください。</a:t>
            </a:r>
          </a:p>
          <a:p>
            <a:pPr eaLnBrk="1" hangingPunct="1">
              <a:spcBef>
                <a:spcPct val="0"/>
              </a:spcBef>
              <a:buFontTx/>
              <a:buNone/>
            </a:pPr>
            <a:r>
              <a:rPr lang="ja-JP" altLang="en-US" sz="1400">
                <a:solidFill>
                  <a:srgbClr val="FF3300"/>
                </a:solidFill>
              </a:rPr>
              <a:t>連携がなければ以下の様な取組をできるだけ詳細にご記入ください。</a:t>
            </a:r>
          </a:p>
          <a:p>
            <a:pPr eaLnBrk="1" hangingPunct="1">
              <a:spcBef>
                <a:spcPct val="0"/>
              </a:spcBef>
              <a:buFontTx/>
              <a:buNone/>
            </a:pPr>
            <a:r>
              <a:rPr lang="ja-JP" altLang="en-US" sz="1400">
                <a:solidFill>
                  <a:srgbClr val="FF3300"/>
                </a:solidFill>
              </a:rPr>
              <a:t>　例）・新製品開発、新分野への取り組み</a:t>
            </a:r>
          </a:p>
          <a:p>
            <a:pPr eaLnBrk="1" hangingPunct="1">
              <a:spcBef>
                <a:spcPct val="0"/>
              </a:spcBef>
              <a:buFontTx/>
              <a:buNone/>
            </a:pPr>
            <a:r>
              <a:rPr lang="ja-JP" altLang="en-US" sz="1400">
                <a:solidFill>
                  <a:srgbClr val="FF3300"/>
                </a:solidFill>
              </a:rPr>
              <a:t>　　　 ・特許等知的財産を有していること</a:t>
            </a:r>
          </a:p>
        </p:txBody>
      </p:sp>
      <p:sp>
        <p:nvSpPr>
          <p:cNvPr id="11272" name="Rectangle 11">
            <a:extLst>
              <a:ext uri="{FF2B5EF4-FFF2-40B4-BE49-F238E27FC236}">
                <a16:creationId xmlns:a16="http://schemas.microsoft.com/office/drawing/2014/main" id="{002DC2EE-B53D-4B47-971E-BAC1CB66AC30}"/>
              </a:ext>
            </a:extLst>
          </p:cNvPr>
          <p:cNvSpPr>
            <a:spLocks noChangeArrowheads="1"/>
          </p:cNvSpPr>
          <p:nvPr/>
        </p:nvSpPr>
        <p:spPr bwMode="auto">
          <a:xfrm>
            <a:off x="3348038" y="1628924"/>
            <a:ext cx="4622800" cy="361950"/>
          </a:xfrm>
          <a:prstGeom prst="rect">
            <a:avLst/>
          </a:prstGeom>
          <a:solidFill>
            <a:srgbClr val="FFFF99"/>
          </a:solidFill>
          <a:ln w="571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solidFill>
                  <a:srgbClr val="FF3300"/>
                </a:solidFill>
              </a:rPr>
              <a:t>○○</a:t>
            </a:r>
            <a:r>
              <a:rPr lang="ja-JP" altLang="en-US" sz="1400">
                <a:solidFill>
                  <a:srgbClr val="FF3300"/>
                </a:solidFill>
              </a:rPr>
              <a:t>部門の事業拡大のためには既存施設では手狭な為等</a:t>
            </a:r>
          </a:p>
        </p:txBody>
      </p:sp>
      <p:sp>
        <p:nvSpPr>
          <p:cNvPr id="11273" name="Rectangle 12">
            <a:extLst>
              <a:ext uri="{FF2B5EF4-FFF2-40B4-BE49-F238E27FC236}">
                <a16:creationId xmlns:a16="http://schemas.microsoft.com/office/drawing/2014/main" id="{F0BEEBF7-3490-471A-B33B-A12C6C026889}"/>
              </a:ext>
            </a:extLst>
          </p:cNvPr>
          <p:cNvSpPr>
            <a:spLocks noChangeArrowheads="1"/>
          </p:cNvSpPr>
          <p:nvPr/>
        </p:nvSpPr>
        <p:spPr bwMode="auto">
          <a:xfrm>
            <a:off x="3203575" y="2852886"/>
            <a:ext cx="4968875" cy="738664"/>
          </a:xfrm>
          <a:prstGeom prst="rect">
            <a:avLst/>
          </a:prstGeom>
          <a:solidFill>
            <a:srgbClr val="FFFF99"/>
          </a:solidFill>
          <a:ln w="571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FF3300"/>
                </a:solidFill>
              </a:rPr>
              <a:t>現操業地とアクセス性に優れており、従業員への負担が少ない。</a:t>
            </a:r>
          </a:p>
          <a:p>
            <a:pPr eaLnBrk="1" hangingPunct="1">
              <a:spcBef>
                <a:spcPct val="0"/>
              </a:spcBef>
              <a:buFontTx/>
              <a:buNone/>
            </a:pPr>
            <a:r>
              <a:rPr lang="ja-JP" altLang="en-US" sz="1400" dirty="0">
                <a:solidFill>
                  <a:srgbClr val="FF3300"/>
                </a:solidFill>
              </a:rPr>
              <a:t>行政の協力により当該地区の企業との繋がりが持てる。</a:t>
            </a:r>
            <a:endParaRPr lang="en-US" altLang="ja-JP" sz="1400" dirty="0">
              <a:solidFill>
                <a:srgbClr val="FF3300"/>
              </a:solidFill>
            </a:endParaRPr>
          </a:p>
          <a:p>
            <a:pPr eaLnBrk="1" hangingPunct="1">
              <a:spcBef>
                <a:spcPct val="0"/>
              </a:spcBef>
              <a:buFontTx/>
              <a:buNone/>
            </a:pPr>
            <a:r>
              <a:rPr lang="ja-JP" altLang="en-US" sz="1400" dirty="0">
                <a:solidFill>
                  <a:srgbClr val="FF3300"/>
                </a:solidFill>
              </a:rPr>
              <a:t>地区の将来性等の魅力に感じられた部分をご記入ください。</a:t>
            </a:r>
          </a:p>
        </p:txBody>
      </p:sp>
      <p:sp>
        <p:nvSpPr>
          <p:cNvPr id="11274" name="Rectangle 13">
            <a:extLst>
              <a:ext uri="{FF2B5EF4-FFF2-40B4-BE49-F238E27FC236}">
                <a16:creationId xmlns:a16="http://schemas.microsoft.com/office/drawing/2014/main" id="{04B3E80A-DEB6-4013-8848-38E8C26270B0}"/>
              </a:ext>
            </a:extLst>
          </p:cNvPr>
          <p:cNvSpPr>
            <a:spLocks noChangeArrowheads="1"/>
          </p:cNvSpPr>
          <p:nvPr/>
        </p:nvSpPr>
        <p:spPr bwMode="auto">
          <a:xfrm>
            <a:off x="1835150" y="4062968"/>
            <a:ext cx="6851650" cy="523220"/>
          </a:xfrm>
          <a:prstGeom prst="rect">
            <a:avLst/>
          </a:prstGeom>
          <a:solidFill>
            <a:srgbClr val="FFFF99"/>
          </a:solidFill>
          <a:ln w="571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FF3300"/>
                </a:solidFill>
              </a:rPr>
              <a:t>単なる生産機能だけではなく、研究機能を持つ施設としてふさわしい名称をご検討ください。</a:t>
            </a:r>
          </a:p>
          <a:p>
            <a:pPr eaLnBrk="1" hangingPunct="1">
              <a:spcBef>
                <a:spcPct val="0"/>
              </a:spcBef>
              <a:buFontTx/>
              <a:buNone/>
            </a:pPr>
            <a:r>
              <a:rPr lang="ja-JP" altLang="en-US" sz="1400" dirty="0">
                <a:solidFill>
                  <a:srgbClr val="FF3300"/>
                </a:solidFill>
              </a:rPr>
              <a:t>実際に当該地区には、</a:t>
            </a:r>
            <a:r>
              <a:rPr lang="en-US" altLang="ja-JP" sz="1400" dirty="0">
                <a:solidFill>
                  <a:srgbClr val="FF3300"/>
                </a:solidFill>
              </a:rPr>
              <a:t>LAB</a:t>
            </a:r>
            <a:r>
              <a:rPr lang="ja-JP" altLang="en-US" sz="1400" dirty="0">
                <a:solidFill>
                  <a:srgbClr val="FF3300"/>
                </a:solidFill>
              </a:rPr>
              <a:t>や</a:t>
            </a:r>
            <a:r>
              <a:rPr lang="en-US" altLang="ja-JP" sz="1400" dirty="0">
                <a:solidFill>
                  <a:srgbClr val="FF3300"/>
                </a:solidFill>
              </a:rPr>
              <a:t>R&amp;D</a:t>
            </a:r>
            <a:r>
              <a:rPr lang="ja-JP" altLang="en-US" sz="1400" dirty="0">
                <a:solidFill>
                  <a:srgbClr val="FF3300"/>
                </a:solidFill>
              </a:rPr>
              <a:t>センター等の名称が使われることが多いです。</a:t>
            </a:r>
          </a:p>
        </p:txBody>
      </p:sp>
      <p:sp>
        <p:nvSpPr>
          <p:cNvPr id="11275" name="スライド番号プレースホルダー 1">
            <a:extLst>
              <a:ext uri="{FF2B5EF4-FFF2-40B4-BE49-F238E27FC236}">
                <a16:creationId xmlns:a16="http://schemas.microsoft.com/office/drawing/2014/main" id="{94B84D24-6E21-42B2-AE99-C71628C6A9A8}"/>
              </a:ext>
            </a:extLst>
          </p:cNvPr>
          <p:cNvSpPr>
            <a:spLocks noGrp="1"/>
          </p:cNvSpPr>
          <p:nvPr>
            <p:ph type="sldNum" sz="quarter" idx="12"/>
          </p:nvPr>
        </p:nvSpPr>
        <p:spPr>
          <a:noFill/>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52A6FC4C-6B69-41BF-9A78-8A9293A1B69A}" type="slidenum">
              <a:rPr lang="en-US" altLang="ja-JP" smtClean="0"/>
              <a:pPr/>
              <a:t>7</a:t>
            </a:fld>
            <a:endParaRPr lang="en-US" altLang="ja-JP"/>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a:extLst>
              <a:ext uri="{FF2B5EF4-FFF2-40B4-BE49-F238E27FC236}">
                <a16:creationId xmlns:a16="http://schemas.microsoft.com/office/drawing/2014/main" id="{3F48FAAD-0175-4D20-ABF0-1BD00FF47828}"/>
              </a:ext>
            </a:extLst>
          </p:cNvPr>
          <p:cNvSpPr txBox="1">
            <a:spLocks noChangeArrowheads="1"/>
          </p:cNvSpPr>
          <p:nvPr/>
        </p:nvSpPr>
        <p:spPr bwMode="auto">
          <a:xfrm>
            <a:off x="373062" y="247650"/>
            <a:ext cx="87709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latin typeface="HG明朝E" panose="02020909000000000000" pitchFamily="17" charset="-128"/>
                <a:ea typeface="HG明朝E" panose="02020909000000000000" pitchFamily="17" charset="-128"/>
              </a:rPr>
              <a:t>Ⅴ</a:t>
            </a:r>
            <a:r>
              <a:rPr lang="ja-JP" altLang="en-US" sz="1800" dirty="0" err="1">
                <a:latin typeface="HG明朝E" panose="02020909000000000000" pitchFamily="17" charset="-128"/>
                <a:ea typeface="HG明朝E" panose="02020909000000000000" pitchFamily="17" charset="-128"/>
              </a:rPr>
              <a:t>．</a:t>
            </a:r>
            <a:r>
              <a:rPr lang="ja-JP" altLang="en-US" sz="1800" dirty="0">
                <a:latin typeface="HG明朝E" panose="02020909000000000000" pitchFamily="17" charset="-128"/>
                <a:ea typeface="HG明朝E" panose="02020909000000000000" pitchFamily="17" charset="-128"/>
              </a:rPr>
              <a:t>研究開発型産業施設新設について－②</a:t>
            </a:r>
            <a:r>
              <a:rPr lang="ja-JP" altLang="en-US" sz="1400" dirty="0">
                <a:latin typeface="HG明朝E" panose="02020909000000000000" pitchFamily="17" charset="-128"/>
                <a:ea typeface="HG明朝E" panose="02020909000000000000" pitchFamily="17" charset="-128"/>
              </a:rPr>
              <a:t>（立地基準の内、４</a:t>
            </a:r>
            <a:r>
              <a:rPr lang="en-US" altLang="ja-JP" sz="1400" dirty="0">
                <a:latin typeface="HG明朝E" panose="02020909000000000000" pitchFamily="17" charset="-128"/>
                <a:ea typeface="HG明朝E" panose="02020909000000000000" pitchFamily="17" charset="-128"/>
              </a:rPr>
              <a:t>-(1)</a:t>
            </a:r>
            <a:r>
              <a:rPr lang="ja-JP" altLang="en-US" sz="1400" dirty="0">
                <a:latin typeface="HG明朝E" panose="02020909000000000000" pitchFamily="17" charset="-128"/>
                <a:ea typeface="HG明朝E" panose="02020909000000000000" pitchFamily="17" charset="-128"/>
              </a:rPr>
              <a:t>を確認します。）</a:t>
            </a:r>
            <a:endParaRPr lang="ja-JP" altLang="en-US" sz="1800" dirty="0">
              <a:latin typeface="HG明朝E" panose="02020909000000000000" pitchFamily="17" charset="-128"/>
              <a:ea typeface="HG明朝E" panose="02020909000000000000" pitchFamily="17" charset="-128"/>
            </a:endParaRPr>
          </a:p>
        </p:txBody>
      </p:sp>
      <p:sp>
        <p:nvSpPr>
          <p:cNvPr id="14339" name="Text Box 3">
            <a:extLst>
              <a:ext uri="{FF2B5EF4-FFF2-40B4-BE49-F238E27FC236}">
                <a16:creationId xmlns:a16="http://schemas.microsoft.com/office/drawing/2014/main" id="{7AA6B624-B16E-4873-9E45-8AEFBD9B7A0D}"/>
              </a:ext>
            </a:extLst>
          </p:cNvPr>
          <p:cNvSpPr txBox="1">
            <a:spLocks noChangeArrowheads="1"/>
          </p:cNvSpPr>
          <p:nvPr/>
        </p:nvSpPr>
        <p:spPr bwMode="auto">
          <a:xfrm>
            <a:off x="755650" y="1099418"/>
            <a:ext cx="367188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a:ea typeface="HGP創英角ｺﾞｼｯｸUB" panose="020B0900000000000000" pitchFamily="50" charset="-128"/>
              </a:rPr>
              <a:t>⑥従業員数に対する研究者比率</a:t>
            </a:r>
            <a:r>
              <a:rPr lang="en-US" altLang="ja-JP" sz="1400" dirty="0">
                <a:ea typeface="HGP創英角ｺﾞｼｯｸUB" panose="020B0900000000000000" pitchFamily="50" charset="-128"/>
              </a:rPr>
              <a:t>【</a:t>
            </a:r>
            <a:r>
              <a:rPr lang="ja-JP" altLang="en-US" sz="1400" dirty="0">
                <a:ea typeface="HGP創英角ｺﾞｼｯｸUB" panose="020B0900000000000000" pitchFamily="50" charset="-128"/>
              </a:rPr>
              <a:t>計画施設</a:t>
            </a:r>
            <a:r>
              <a:rPr lang="en-US" altLang="ja-JP" sz="1400" dirty="0">
                <a:ea typeface="HGP創英角ｺﾞｼｯｸUB" panose="020B0900000000000000" pitchFamily="50" charset="-128"/>
              </a:rPr>
              <a:t>】</a:t>
            </a:r>
            <a:endParaRPr lang="ja-JP" altLang="en-US" sz="1400" dirty="0">
              <a:ea typeface="HGP創英角ｺﾞｼｯｸUB" panose="020B0900000000000000" pitchFamily="50" charset="-128"/>
            </a:endParaRPr>
          </a:p>
        </p:txBody>
      </p:sp>
      <p:graphicFrame>
        <p:nvGraphicFramePr>
          <p:cNvPr id="30724" name="Group 4">
            <a:extLst>
              <a:ext uri="{FF2B5EF4-FFF2-40B4-BE49-F238E27FC236}">
                <a16:creationId xmlns:a16="http://schemas.microsoft.com/office/drawing/2014/main" id="{51B2BC21-1855-4572-AFB0-8D6BE49DE5C7}"/>
              </a:ext>
            </a:extLst>
          </p:cNvPr>
          <p:cNvGraphicFramePr>
            <a:graphicFrameLocks noGrp="1"/>
          </p:cNvGraphicFramePr>
          <p:nvPr>
            <p:ph/>
            <p:extLst>
              <p:ext uri="{D42A27DB-BD31-4B8C-83A1-F6EECF244321}">
                <p14:modId xmlns:p14="http://schemas.microsoft.com/office/powerpoint/2010/main" val="1025683926"/>
              </p:ext>
            </p:extLst>
          </p:nvPr>
        </p:nvGraphicFramePr>
        <p:xfrm>
          <a:off x="1042988" y="1916832"/>
          <a:ext cx="4537075" cy="2159000"/>
        </p:xfrm>
        <a:graphic>
          <a:graphicData uri="http://schemas.openxmlformats.org/drawingml/2006/table">
            <a:tbl>
              <a:tblPr/>
              <a:tblGrid>
                <a:gridCol w="895350">
                  <a:extLst>
                    <a:ext uri="{9D8B030D-6E8A-4147-A177-3AD203B41FA5}">
                      <a16:colId xmlns:a16="http://schemas.microsoft.com/office/drawing/2014/main" val="20000"/>
                    </a:ext>
                  </a:extLst>
                </a:gridCol>
                <a:gridCol w="1049337">
                  <a:extLst>
                    <a:ext uri="{9D8B030D-6E8A-4147-A177-3AD203B41FA5}">
                      <a16:colId xmlns:a16="http://schemas.microsoft.com/office/drawing/2014/main" val="20001"/>
                    </a:ext>
                  </a:extLst>
                </a:gridCol>
                <a:gridCol w="792163">
                  <a:extLst>
                    <a:ext uri="{9D8B030D-6E8A-4147-A177-3AD203B41FA5}">
                      <a16:colId xmlns:a16="http://schemas.microsoft.com/office/drawing/2014/main" val="20002"/>
                    </a:ext>
                  </a:extLst>
                </a:gridCol>
                <a:gridCol w="1004887">
                  <a:extLst>
                    <a:ext uri="{9D8B030D-6E8A-4147-A177-3AD203B41FA5}">
                      <a16:colId xmlns:a16="http://schemas.microsoft.com/office/drawing/2014/main" val="20003"/>
                    </a:ext>
                  </a:extLst>
                </a:gridCol>
                <a:gridCol w="795338">
                  <a:extLst>
                    <a:ext uri="{9D8B030D-6E8A-4147-A177-3AD203B41FA5}">
                      <a16:colId xmlns:a16="http://schemas.microsoft.com/office/drawing/2014/main" val="20004"/>
                    </a:ext>
                  </a:extLst>
                </a:gridCol>
              </a:tblGrid>
              <a:tr h="2746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a:ln>
                          <a:noFill/>
                        </a:ln>
                        <a:solidFill>
                          <a:schemeClr val="tx1"/>
                        </a:solidFill>
                        <a:effectLst/>
                        <a:latin typeface="Arial"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A6D5">
                        <a:alpha val="50000"/>
                      </a:srgbClr>
                    </a:solidFill>
                  </a:tcPr>
                </a:tc>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charset="0"/>
                          <a:ea typeface="ＭＳ Ｐゴシック" pitchFamily="50" charset="-128"/>
                        </a:rPr>
                        <a:t>役員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A6D5">
                        <a:alpha val="50000"/>
                      </a:srgbClr>
                    </a:solidFill>
                  </a:tcPr>
                </a:tc>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charset="0"/>
                          <a:ea typeface="ＭＳ Ｐゴシック" pitchFamily="50" charset="-128"/>
                        </a:rPr>
                        <a:t>正社員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A6D5">
                        <a:alpha val="50000"/>
                      </a:srgbClr>
                    </a:solidFill>
                  </a:tcPr>
                </a:tc>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charset="0"/>
                          <a:ea typeface="ＭＳ Ｐゴシック" pitchFamily="50" charset="-128"/>
                        </a:rPr>
                        <a:t>パート社員</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A6D5">
                        <a:alpha val="50000"/>
                      </a:srgbClr>
                    </a:solidFill>
                  </a:tcPr>
                </a:tc>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charset="0"/>
                          <a:ea typeface="ＭＳ Ｐゴシック" pitchFamily="50" charset="-128"/>
                        </a:rPr>
                        <a:t>合計</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A6D5"/>
                    </a:solidFill>
                  </a:tcPr>
                </a:tc>
                <a:extLst>
                  <a:ext uri="{0D108BD9-81ED-4DB2-BD59-A6C34878D82A}">
                    <a16:rowId xmlns:a16="http://schemas.microsoft.com/office/drawing/2014/main" val="10000"/>
                  </a:ext>
                </a:extLst>
              </a:tr>
              <a:tr h="187325">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charset="0"/>
                          <a:ea typeface="ＭＳ Ｐゴシック" pitchFamily="50" charset="-128"/>
                        </a:rPr>
                        <a:t>役員室</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0200">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charset="0"/>
                          <a:ea typeface="ＭＳ Ｐゴシック" pitchFamily="50" charset="-128"/>
                        </a:rPr>
                        <a:t>管理部門</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16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0975">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charset="0"/>
                          <a:ea typeface="ＭＳ Ｐゴシック" pitchFamily="50" charset="-128"/>
                        </a:rPr>
                        <a:t>営業部門</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21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80975">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charset="0"/>
                          <a:ea typeface="ＭＳ Ｐゴシック" pitchFamily="50" charset="-128"/>
                        </a:rPr>
                        <a:t>製造部門</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10</a:t>
                      </a:r>
                      <a:r>
                        <a:rPr kumimoji="1" lang="ja-JP" altLang="en-US" sz="1400" b="1" i="0" u="none" strike="noStrike" cap="none" normalizeH="0" baseline="0">
                          <a:ln>
                            <a:noFill/>
                          </a:ln>
                          <a:solidFill>
                            <a:srgbClr val="FF3300"/>
                          </a:solidFill>
                          <a:effectLst/>
                          <a:latin typeface="Arial" charset="0"/>
                          <a:ea typeface="ＭＳ Ｐゴシック" pitchFamily="50" charset="-128"/>
                        </a:rPr>
                        <a:t>（</a:t>
                      </a:r>
                      <a:r>
                        <a:rPr kumimoji="1" lang="en-US" altLang="ja-JP" sz="1400" b="1" i="0" u="none" strike="noStrike" cap="none" normalizeH="0" baseline="0">
                          <a:ln>
                            <a:noFill/>
                          </a:ln>
                          <a:solidFill>
                            <a:srgbClr val="FF3300"/>
                          </a:solidFill>
                          <a:effectLst/>
                          <a:latin typeface="Arial" charset="0"/>
                          <a:ea typeface="ＭＳ Ｐゴシック" pitchFamily="50" charset="-128"/>
                        </a:rPr>
                        <a:t>1</a:t>
                      </a:r>
                      <a:r>
                        <a:rPr kumimoji="1" lang="ja-JP" altLang="en-US" sz="1400" b="1" i="0" u="none" strike="noStrike" cap="none" normalizeH="0" baseline="0">
                          <a:ln>
                            <a:noFill/>
                          </a:ln>
                          <a:solidFill>
                            <a:srgbClr val="FF3300"/>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10</a:t>
                      </a:r>
                      <a:r>
                        <a:rPr kumimoji="1" lang="ja-JP" altLang="en-US" sz="1400" b="1" i="0" u="none" strike="noStrike" cap="none" normalizeH="0" baseline="0">
                          <a:ln>
                            <a:noFill/>
                          </a:ln>
                          <a:solidFill>
                            <a:srgbClr val="FF3300"/>
                          </a:solidFill>
                          <a:effectLst/>
                          <a:latin typeface="Arial" charset="0"/>
                          <a:ea typeface="ＭＳ Ｐゴシック" pitchFamily="50" charset="-128"/>
                        </a:rPr>
                        <a:t>（</a:t>
                      </a:r>
                      <a:r>
                        <a:rPr kumimoji="1" lang="en-US" altLang="ja-JP" sz="1400" b="1" i="0" u="none" strike="noStrike" cap="none" normalizeH="0" baseline="0">
                          <a:ln>
                            <a:noFill/>
                          </a:ln>
                          <a:solidFill>
                            <a:srgbClr val="FF3300"/>
                          </a:solidFill>
                          <a:effectLst/>
                          <a:latin typeface="Arial" charset="0"/>
                          <a:ea typeface="ＭＳ Ｐゴシック" pitchFamily="50" charset="-128"/>
                        </a:rPr>
                        <a:t>1</a:t>
                      </a:r>
                      <a:r>
                        <a:rPr kumimoji="1" lang="ja-JP" altLang="en-US" sz="1400" b="1" i="0" u="none" strike="noStrike" cap="none" normalizeH="0" baseline="0">
                          <a:ln>
                            <a:noFill/>
                          </a:ln>
                          <a:solidFill>
                            <a:srgbClr val="FF3300"/>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20</a:t>
                      </a:r>
                      <a:r>
                        <a:rPr kumimoji="1" lang="ja-JP" altLang="en-US" sz="1400" b="1" i="0" u="none" strike="noStrike" cap="none" normalizeH="0" baseline="0">
                          <a:ln>
                            <a:noFill/>
                          </a:ln>
                          <a:solidFill>
                            <a:srgbClr val="FF3300"/>
                          </a:solidFill>
                          <a:effectLst/>
                          <a:latin typeface="Arial" charset="0"/>
                          <a:ea typeface="ＭＳ Ｐゴシック" pitchFamily="50" charset="-128"/>
                        </a:rPr>
                        <a:t>（</a:t>
                      </a:r>
                      <a:r>
                        <a:rPr kumimoji="1" lang="en-US" altLang="ja-JP" sz="1400" b="1" i="0" u="none" strike="noStrike" cap="none" normalizeH="0" baseline="0">
                          <a:ln>
                            <a:noFill/>
                          </a:ln>
                          <a:solidFill>
                            <a:srgbClr val="FF3300"/>
                          </a:solidFill>
                          <a:effectLst/>
                          <a:latin typeface="Arial" charset="0"/>
                          <a:ea typeface="ＭＳ Ｐゴシック" pitchFamily="50" charset="-128"/>
                        </a:rPr>
                        <a:t>2</a:t>
                      </a:r>
                      <a:r>
                        <a:rPr kumimoji="1" lang="ja-JP" altLang="en-US" sz="1400" b="1" i="0" u="none" strike="noStrike" cap="none" normalizeH="0" baseline="0">
                          <a:ln>
                            <a:noFill/>
                          </a:ln>
                          <a:solidFill>
                            <a:srgbClr val="FF3300"/>
                          </a:solidFill>
                          <a:effectLst/>
                          <a:latin typeface="Arial" charset="0"/>
                          <a:ea typeface="ＭＳ Ｐゴシック" pitchFamily="50" charset="-128"/>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80975">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charset="0"/>
                          <a:ea typeface="ＭＳ Ｐゴシック" pitchFamily="50" charset="-128"/>
                        </a:rPr>
                        <a:t>研究部門</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5</a:t>
                      </a:r>
                      <a:r>
                        <a:rPr kumimoji="1" lang="ja-JP" altLang="en-US" sz="1400" b="1" i="0" u="none" strike="noStrike" cap="none" normalizeH="0" baseline="0">
                          <a:ln>
                            <a:noFill/>
                          </a:ln>
                          <a:solidFill>
                            <a:srgbClr val="FF3300"/>
                          </a:solidFill>
                          <a:effectLst/>
                          <a:latin typeface="Arial" charset="0"/>
                          <a:ea typeface="ＭＳ Ｐゴシック" pitchFamily="50" charset="-128"/>
                        </a:rPr>
                        <a:t>（</a:t>
                      </a:r>
                      <a:r>
                        <a:rPr kumimoji="1" lang="en-US" altLang="ja-JP" sz="1400" b="1" i="0" u="none" strike="noStrike" cap="none" normalizeH="0" baseline="0">
                          <a:ln>
                            <a:noFill/>
                          </a:ln>
                          <a:solidFill>
                            <a:srgbClr val="FF3300"/>
                          </a:solidFill>
                          <a:effectLst/>
                          <a:latin typeface="Arial" charset="0"/>
                          <a:ea typeface="ＭＳ Ｐゴシック" pitchFamily="50" charset="-128"/>
                        </a:rPr>
                        <a:t>5</a:t>
                      </a:r>
                      <a:r>
                        <a:rPr kumimoji="1" lang="ja-JP" altLang="en-US" sz="1400" b="1" i="0" u="none" strike="noStrike" cap="none" normalizeH="0" baseline="0">
                          <a:ln>
                            <a:noFill/>
                          </a:ln>
                          <a:solidFill>
                            <a:srgbClr val="FF3300"/>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5</a:t>
                      </a:r>
                      <a:r>
                        <a:rPr kumimoji="1" lang="ja-JP" altLang="en-US" sz="1400" b="1" i="0" u="none" strike="noStrike" cap="none" normalizeH="0" baseline="0">
                          <a:ln>
                            <a:noFill/>
                          </a:ln>
                          <a:solidFill>
                            <a:srgbClr val="FF3300"/>
                          </a:solidFill>
                          <a:effectLst/>
                          <a:latin typeface="Arial" charset="0"/>
                          <a:ea typeface="ＭＳ Ｐゴシック" pitchFamily="50" charset="-128"/>
                        </a:rPr>
                        <a:t>（</a:t>
                      </a:r>
                      <a:r>
                        <a:rPr kumimoji="1" lang="en-US" altLang="ja-JP" sz="1400" b="1" i="0" u="none" strike="noStrike" cap="none" normalizeH="0" baseline="0">
                          <a:ln>
                            <a:noFill/>
                          </a:ln>
                          <a:solidFill>
                            <a:srgbClr val="FF3300"/>
                          </a:solidFill>
                          <a:effectLst/>
                          <a:latin typeface="Arial" charset="0"/>
                          <a:ea typeface="ＭＳ Ｐゴシック" pitchFamily="50" charset="-128"/>
                        </a:rPr>
                        <a:t>5</a:t>
                      </a:r>
                      <a:r>
                        <a:rPr kumimoji="1" lang="ja-JP" altLang="en-US" sz="1400" b="1" i="0" u="none" strike="noStrike" cap="none" normalizeH="0" baseline="0">
                          <a:ln>
                            <a:noFill/>
                          </a:ln>
                          <a:solidFill>
                            <a:srgbClr val="FF3300"/>
                          </a:solidFill>
                          <a:effectLst/>
                          <a:latin typeface="Arial" charset="0"/>
                          <a:ea typeface="ＭＳ Ｐゴシック" pitchFamily="50" charset="-128"/>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80975">
                <a:tc>
                  <a:txBody>
                    <a:bodyPr/>
                    <a:lstStyle/>
                    <a:p>
                      <a:pPr marL="0" marR="0" lvl="0" indent="0" algn="dist"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Arial" charset="0"/>
                          <a:ea typeface="ＭＳ Ｐゴシック" pitchFamily="50" charset="-128"/>
                        </a:rPr>
                        <a:t>合計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45</a:t>
                      </a:r>
                      <a:r>
                        <a:rPr kumimoji="1" lang="ja-JP" altLang="en-US" sz="1400" b="1" i="0" u="none" strike="noStrike" cap="none" normalizeH="0" baseline="0">
                          <a:ln>
                            <a:noFill/>
                          </a:ln>
                          <a:solidFill>
                            <a:srgbClr val="FF3300"/>
                          </a:solidFill>
                          <a:effectLst/>
                          <a:latin typeface="Arial" charset="0"/>
                          <a:ea typeface="ＭＳ Ｐゴシック" pitchFamily="50" charset="-128"/>
                        </a:rPr>
                        <a:t>（</a:t>
                      </a:r>
                      <a:r>
                        <a:rPr kumimoji="1" lang="en-US" altLang="ja-JP" sz="1400" b="1" i="0" u="none" strike="noStrike" cap="none" normalizeH="0" baseline="0">
                          <a:ln>
                            <a:noFill/>
                          </a:ln>
                          <a:solidFill>
                            <a:srgbClr val="FF3300"/>
                          </a:solidFill>
                          <a:effectLst/>
                          <a:latin typeface="Arial" charset="0"/>
                          <a:ea typeface="ＭＳ Ｐゴシック" pitchFamily="50" charset="-128"/>
                        </a:rPr>
                        <a:t>6</a:t>
                      </a:r>
                      <a:r>
                        <a:rPr kumimoji="1" lang="ja-JP" altLang="en-US" sz="1400" b="1" i="0" u="none" strike="noStrike" cap="none" normalizeH="0" baseline="0">
                          <a:ln>
                            <a:noFill/>
                          </a:ln>
                          <a:solidFill>
                            <a:srgbClr val="FF3300"/>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15</a:t>
                      </a:r>
                      <a:r>
                        <a:rPr kumimoji="1" lang="ja-JP" altLang="en-US" sz="1400" b="1" i="0" u="none" strike="noStrike" cap="none" normalizeH="0" baseline="0">
                          <a:ln>
                            <a:noFill/>
                          </a:ln>
                          <a:solidFill>
                            <a:srgbClr val="FF3300"/>
                          </a:solidFill>
                          <a:effectLst/>
                          <a:latin typeface="Arial" charset="0"/>
                          <a:ea typeface="ＭＳ Ｐゴシック" pitchFamily="50" charset="-128"/>
                        </a:rPr>
                        <a:t>（</a:t>
                      </a:r>
                      <a:r>
                        <a:rPr kumimoji="1" lang="en-US" altLang="ja-JP" sz="1400" b="1" i="0" u="none" strike="noStrike" cap="none" normalizeH="0" baseline="0">
                          <a:ln>
                            <a:noFill/>
                          </a:ln>
                          <a:solidFill>
                            <a:srgbClr val="FF3300"/>
                          </a:solidFill>
                          <a:effectLst/>
                          <a:latin typeface="Arial" charset="0"/>
                          <a:ea typeface="ＭＳ Ｐゴシック" pitchFamily="50" charset="-128"/>
                        </a:rPr>
                        <a:t>1</a:t>
                      </a:r>
                      <a:r>
                        <a:rPr kumimoji="1" lang="ja-JP" altLang="en-US" sz="1400" b="1" i="0" u="none" strike="noStrike" cap="none" normalizeH="0" baseline="0">
                          <a:ln>
                            <a:noFill/>
                          </a:ln>
                          <a:solidFill>
                            <a:srgbClr val="FF3300"/>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a:ln>
                            <a:noFill/>
                          </a:ln>
                          <a:solidFill>
                            <a:schemeClr val="tx1"/>
                          </a:solidFill>
                          <a:effectLst/>
                          <a:latin typeface="Arial" charset="0"/>
                          <a:ea typeface="ＭＳ Ｐゴシック" pitchFamily="50" charset="-128"/>
                        </a:rPr>
                        <a:t>65</a:t>
                      </a:r>
                      <a:r>
                        <a:rPr kumimoji="1" lang="ja-JP" altLang="en-US" sz="1400" b="1" i="0" u="none" strike="noStrike" cap="none" normalizeH="0" baseline="0">
                          <a:ln>
                            <a:noFill/>
                          </a:ln>
                          <a:solidFill>
                            <a:srgbClr val="FF3300"/>
                          </a:solidFill>
                          <a:effectLst/>
                          <a:latin typeface="Arial" charset="0"/>
                          <a:ea typeface="ＭＳ Ｐゴシック" pitchFamily="50" charset="-128"/>
                        </a:rPr>
                        <a:t>（</a:t>
                      </a:r>
                      <a:r>
                        <a:rPr kumimoji="1" lang="en-US" altLang="ja-JP" sz="1400" b="1" i="0" u="none" strike="noStrike" cap="none" normalizeH="0" baseline="0">
                          <a:ln>
                            <a:noFill/>
                          </a:ln>
                          <a:solidFill>
                            <a:srgbClr val="FF3300"/>
                          </a:solidFill>
                          <a:effectLst/>
                          <a:latin typeface="Arial" charset="0"/>
                          <a:ea typeface="ＭＳ Ｐゴシック" pitchFamily="50" charset="-128"/>
                        </a:rPr>
                        <a:t>7</a:t>
                      </a:r>
                      <a:r>
                        <a:rPr kumimoji="1" lang="ja-JP" altLang="en-US" sz="1400" b="1" i="0" u="none" strike="noStrike" cap="none" normalizeH="0" baseline="0">
                          <a:ln>
                            <a:noFill/>
                          </a:ln>
                          <a:solidFill>
                            <a:srgbClr val="FF3300"/>
                          </a:solidFill>
                          <a:effectLst/>
                          <a:latin typeface="Arial" charset="0"/>
                          <a:ea typeface="ＭＳ Ｐゴシック" pitchFamily="50" charset="-128"/>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0774" name="Text Box 54">
            <a:extLst>
              <a:ext uri="{FF2B5EF4-FFF2-40B4-BE49-F238E27FC236}">
                <a16:creationId xmlns:a16="http://schemas.microsoft.com/office/drawing/2014/main" id="{9240DD3A-842C-4095-8A94-1F7414238654}"/>
              </a:ext>
            </a:extLst>
          </p:cNvPr>
          <p:cNvSpPr txBox="1">
            <a:spLocks noChangeArrowheads="1"/>
          </p:cNvSpPr>
          <p:nvPr/>
        </p:nvSpPr>
        <p:spPr bwMode="auto">
          <a:xfrm>
            <a:off x="1903413" y="4888632"/>
            <a:ext cx="27400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ja-JP" altLang="en-US" u="sng">
                <a:effectLst>
                  <a:outerShdw blurRad="38100" dist="38100" dir="2700000" algn="tl">
                    <a:srgbClr val="C0C0C0"/>
                  </a:outerShdw>
                </a:effectLst>
                <a:latin typeface="HGP創英角ｺﾞｼｯｸUB" pitchFamily="50" charset="-128"/>
                <a:ea typeface="HGP創英角ｺﾞｼｯｸUB" pitchFamily="50" charset="-128"/>
              </a:rPr>
              <a:t>研究員の比率・・・</a:t>
            </a:r>
            <a:r>
              <a:rPr lang="en-US" altLang="ja-JP" u="sng">
                <a:effectLst>
                  <a:outerShdw blurRad="38100" dist="38100" dir="2700000" algn="tl">
                    <a:srgbClr val="C0C0C0"/>
                  </a:outerShdw>
                </a:effectLst>
                <a:latin typeface="HGP創英角ｺﾞｼｯｸUB" pitchFamily="50" charset="-128"/>
                <a:ea typeface="HGP創英角ｺﾞｼｯｸUB" pitchFamily="50" charset="-128"/>
              </a:rPr>
              <a:t>10.76</a:t>
            </a:r>
            <a:r>
              <a:rPr lang="ja-JP" altLang="en-US" u="sng">
                <a:effectLst>
                  <a:outerShdw blurRad="38100" dist="38100" dir="2700000" algn="tl">
                    <a:srgbClr val="C0C0C0"/>
                  </a:outerShdw>
                </a:effectLst>
                <a:latin typeface="HGP創英角ｺﾞｼｯｸUB" pitchFamily="50" charset="-128"/>
                <a:ea typeface="HGP創英角ｺﾞｼｯｸUB" pitchFamily="50" charset="-128"/>
              </a:rPr>
              <a:t>％</a:t>
            </a:r>
          </a:p>
        </p:txBody>
      </p:sp>
      <p:sp>
        <p:nvSpPr>
          <p:cNvPr id="14391" name="Rectangle 55">
            <a:extLst>
              <a:ext uri="{FF2B5EF4-FFF2-40B4-BE49-F238E27FC236}">
                <a16:creationId xmlns:a16="http://schemas.microsoft.com/office/drawing/2014/main" id="{F4DA8148-D683-4575-8AE3-9779B2487127}"/>
              </a:ext>
            </a:extLst>
          </p:cNvPr>
          <p:cNvSpPr>
            <a:spLocks noChangeArrowheads="1"/>
          </p:cNvSpPr>
          <p:nvPr/>
        </p:nvSpPr>
        <p:spPr bwMode="auto">
          <a:xfrm>
            <a:off x="5652120" y="2709391"/>
            <a:ext cx="3241675" cy="1212850"/>
          </a:xfrm>
          <a:prstGeom prst="rect">
            <a:avLst/>
          </a:prstGeom>
          <a:solidFill>
            <a:srgbClr val="FFFF99"/>
          </a:solidFill>
          <a:ln w="571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a:solidFill>
                  <a:srgbClr val="FF3300"/>
                </a:solidFill>
              </a:rPr>
              <a:t>項目や役職名に関しては、変更してくだ</a:t>
            </a:r>
          </a:p>
          <a:p>
            <a:pPr eaLnBrk="1" hangingPunct="1">
              <a:spcBef>
                <a:spcPct val="0"/>
              </a:spcBef>
              <a:buFontTx/>
              <a:buNone/>
            </a:pPr>
            <a:r>
              <a:rPr lang="ja-JP" altLang="en-US" sz="1400">
                <a:solidFill>
                  <a:srgbClr val="FF3300"/>
                </a:solidFill>
              </a:rPr>
              <a:t>さい。</a:t>
            </a:r>
          </a:p>
          <a:p>
            <a:pPr eaLnBrk="1" hangingPunct="1">
              <a:spcBef>
                <a:spcPct val="0"/>
              </a:spcBef>
              <a:buFontTx/>
              <a:buNone/>
            </a:pPr>
            <a:r>
              <a:rPr lang="ja-JP" altLang="en-US" sz="1400">
                <a:solidFill>
                  <a:srgbClr val="FF3300"/>
                </a:solidFill>
              </a:rPr>
              <a:t>表内に人数を記入してください。</a:t>
            </a:r>
          </a:p>
          <a:p>
            <a:pPr eaLnBrk="1" hangingPunct="1">
              <a:spcBef>
                <a:spcPct val="0"/>
              </a:spcBef>
              <a:buFontTx/>
              <a:buNone/>
            </a:pPr>
            <a:r>
              <a:rPr lang="ja-JP" altLang="en-US" sz="1400">
                <a:solidFill>
                  <a:srgbClr val="FF3300"/>
                </a:solidFill>
              </a:rPr>
              <a:t>（●）カッコ内の数字は研究員の数です。</a:t>
            </a:r>
          </a:p>
          <a:p>
            <a:pPr eaLnBrk="1" hangingPunct="1">
              <a:spcBef>
                <a:spcPct val="0"/>
              </a:spcBef>
              <a:buFontTx/>
              <a:buNone/>
            </a:pPr>
            <a:r>
              <a:rPr lang="ja-JP" altLang="en-US" sz="1400">
                <a:solidFill>
                  <a:srgbClr val="FF3300"/>
                </a:solidFill>
              </a:rPr>
              <a:t>パート社員は被保険者なこと。</a:t>
            </a:r>
          </a:p>
        </p:txBody>
      </p:sp>
      <p:sp>
        <p:nvSpPr>
          <p:cNvPr id="14394" name="Rectangle 58">
            <a:extLst>
              <a:ext uri="{FF2B5EF4-FFF2-40B4-BE49-F238E27FC236}">
                <a16:creationId xmlns:a16="http://schemas.microsoft.com/office/drawing/2014/main" id="{7D32AEE7-027E-442B-AD7B-36762D2559E1}"/>
              </a:ext>
            </a:extLst>
          </p:cNvPr>
          <p:cNvSpPr>
            <a:spLocks noChangeArrowheads="1"/>
          </p:cNvSpPr>
          <p:nvPr/>
        </p:nvSpPr>
        <p:spPr bwMode="auto">
          <a:xfrm>
            <a:off x="5655079" y="1916832"/>
            <a:ext cx="3238716" cy="523220"/>
          </a:xfrm>
          <a:prstGeom prst="rect">
            <a:avLst/>
          </a:prstGeom>
          <a:solidFill>
            <a:srgbClr val="FFFF99"/>
          </a:solidFill>
          <a:ln w="571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FF3300"/>
                </a:solidFill>
              </a:rPr>
              <a:t>今回計画される施設に勤務される従業</a:t>
            </a:r>
            <a:endParaRPr lang="en-US" altLang="ja-JP" sz="1400" dirty="0">
              <a:solidFill>
                <a:srgbClr val="FF3300"/>
              </a:solidFill>
            </a:endParaRPr>
          </a:p>
          <a:p>
            <a:pPr eaLnBrk="1" hangingPunct="1">
              <a:spcBef>
                <a:spcPct val="0"/>
              </a:spcBef>
              <a:buFontTx/>
              <a:buNone/>
            </a:pPr>
            <a:r>
              <a:rPr lang="ja-JP" altLang="en-US" sz="1400" dirty="0">
                <a:solidFill>
                  <a:srgbClr val="FF3300"/>
                </a:solidFill>
              </a:rPr>
              <a:t>員数の計画をご記入ください。</a:t>
            </a:r>
          </a:p>
        </p:txBody>
      </p:sp>
      <p:sp>
        <p:nvSpPr>
          <p:cNvPr id="14395" name="スライド番号プレースホルダー 1">
            <a:extLst>
              <a:ext uri="{FF2B5EF4-FFF2-40B4-BE49-F238E27FC236}">
                <a16:creationId xmlns:a16="http://schemas.microsoft.com/office/drawing/2014/main" id="{59A2901D-5FCA-4A39-98C0-A13D6484D1B3}"/>
              </a:ext>
            </a:extLst>
          </p:cNvPr>
          <p:cNvSpPr>
            <a:spLocks noGrp="1"/>
          </p:cNvSpPr>
          <p:nvPr>
            <p:ph type="sldNum" sz="quarter" idx="12"/>
          </p:nvPr>
        </p:nvSpPr>
        <p:spPr>
          <a:noFill/>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F7F0116-2200-49C2-BE9E-5BFEE2D315B6}" type="slidenum">
              <a:rPr lang="en-US" altLang="ja-JP" smtClean="0"/>
              <a:pPr/>
              <a:t>8</a:t>
            </a:fld>
            <a:endParaRPr lang="en-US" altLang="ja-JP" dirty="0"/>
          </a:p>
        </p:txBody>
      </p:sp>
      <p:sp>
        <p:nvSpPr>
          <p:cNvPr id="12" name="AutoShape 107">
            <a:extLst>
              <a:ext uri="{FF2B5EF4-FFF2-40B4-BE49-F238E27FC236}">
                <a16:creationId xmlns:a16="http://schemas.microsoft.com/office/drawing/2014/main" id="{6E397AD4-9633-4992-B45C-90E208E0357D}"/>
              </a:ext>
            </a:extLst>
          </p:cNvPr>
          <p:cNvSpPr>
            <a:spLocks/>
          </p:cNvSpPr>
          <p:nvPr/>
        </p:nvSpPr>
        <p:spPr bwMode="auto">
          <a:xfrm>
            <a:off x="4932363" y="4252898"/>
            <a:ext cx="1944763" cy="307777"/>
          </a:xfrm>
          <a:prstGeom prst="borderCallout1">
            <a:avLst>
              <a:gd name="adj1" fmla="val 31579"/>
              <a:gd name="adj2" fmla="val -3444"/>
              <a:gd name="adj3" fmla="val 222390"/>
              <a:gd name="adj4" fmla="val -24001"/>
            </a:avLst>
          </a:prstGeom>
          <a:solidFill>
            <a:srgbClr val="FFFF99"/>
          </a:solidFill>
          <a:ln w="57150">
            <a:solidFill>
              <a:srgbClr val="FF0000"/>
            </a:solidFill>
            <a:miter lim="800000"/>
            <a:headEn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dirty="0">
                <a:solidFill>
                  <a:srgbClr val="FF3300"/>
                </a:solidFill>
              </a:rPr>
              <a:t>7.5%</a:t>
            </a:r>
            <a:r>
              <a:rPr lang="ja-JP" altLang="en-US" sz="1400" dirty="0">
                <a:solidFill>
                  <a:srgbClr val="FF3300"/>
                </a:solidFill>
              </a:rPr>
              <a:t>以上が必要です。</a:t>
            </a:r>
          </a:p>
        </p:txBody>
      </p:sp>
      <p:sp>
        <p:nvSpPr>
          <p:cNvPr id="10" name="Text Box 3">
            <a:extLst>
              <a:ext uri="{FF2B5EF4-FFF2-40B4-BE49-F238E27FC236}">
                <a16:creationId xmlns:a16="http://schemas.microsoft.com/office/drawing/2014/main" id="{920198B1-FD0B-4EDF-8B12-3EB4C50C7760}"/>
              </a:ext>
            </a:extLst>
          </p:cNvPr>
          <p:cNvSpPr txBox="1">
            <a:spLocks noChangeArrowheads="1"/>
          </p:cNvSpPr>
          <p:nvPr/>
        </p:nvSpPr>
        <p:spPr bwMode="auto">
          <a:xfrm>
            <a:off x="3923928" y="1639833"/>
            <a:ext cx="171570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latin typeface="ＭＳ Ｐ明朝" panose="02020600040205080304" pitchFamily="18" charset="-128"/>
                <a:ea typeface="ＭＳ Ｐ明朝" panose="02020600040205080304" pitchFamily="18" charset="-128"/>
              </a:rPr>
              <a:t>（　）内は研究者の内数</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1117</TotalTime>
  <Words>1560</Words>
  <Application>Microsoft Office PowerPoint</Application>
  <PresentationFormat>画面に合わせる (4:3)</PresentationFormat>
  <Paragraphs>187</Paragraphs>
  <Slides>11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HGP創英角ｺﾞｼｯｸUB</vt:lpstr>
      <vt:lpstr>HG明朝E</vt:lpstr>
      <vt:lpstr>ＭＳ Ｐゴシック</vt:lpstr>
      <vt:lpstr>ＭＳ Ｐ明朝</vt:lpstr>
      <vt:lpstr>ＭＳ ゴシック</vt:lpstr>
      <vt:lpstr>游ゴシック</vt:lpstr>
      <vt:lpstr>Arial</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都市基盤整備公団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smsuser00</dc:creator>
  <cp:lastModifiedBy>田中　健二</cp:lastModifiedBy>
  <cp:revision>84</cp:revision>
  <cp:lastPrinted>2015-09-09T06:49:56Z</cp:lastPrinted>
  <dcterms:created xsi:type="dcterms:W3CDTF">2006-12-04T01:17:39Z</dcterms:created>
  <dcterms:modified xsi:type="dcterms:W3CDTF">2023-11-01T05:01:06Z</dcterms:modified>
</cp:coreProperties>
</file>